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notesMasterIdLst>
    <p:notesMasterId r:id="rId13"/>
  </p:notesMasterIdLst>
  <p:handoutMasterIdLst>
    <p:handoutMasterId r:id="rId14"/>
  </p:handoutMasterIdLst>
  <p:sldIdLst>
    <p:sldId id="348" r:id="rId3"/>
    <p:sldId id="334" r:id="rId4"/>
    <p:sldId id="357" r:id="rId5"/>
    <p:sldId id="362" r:id="rId6"/>
    <p:sldId id="350" r:id="rId7"/>
    <p:sldId id="358" r:id="rId8"/>
    <p:sldId id="359" r:id="rId9"/>
    <p:sldId id="361" r:id="rId10"/>
    <p:sldId id="356" r:id="rId11"/>
    <p:sldId id="260" r:id="rId12"/>
  </p:sldIdLst>
  <p:sldSz cx="12192000" cy="6858000"/>
  <p:notesSz cx="6858000" cy="9144000"/>
  <p:custDataLst>
    <p:tags r:id="rId15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tha raadger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1" autoAdjust="0"/>
    <p:restoredTop sz="86788" autoAdjust="0"/>
  </p:normalViewPr>
  <p:slideViewPr>
    <p:cSldViewPr>
      <p:cViewPr varScale="1">
        <p:scale>
          <a:sx n="99" d="100"/>
          <a:sy n="99" d="100"/>
        </p:scale>
        <p:origin x="109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D8B7C-A3FB-E349-90AA-22A3E90EAB36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9DED5-E68B-A74B-BE81-A0A2088AF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801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C5C8-6312-402B-8DE9-72D8D4401C91}" type="datetimeFigureOut">
              <a:rPr lang="nl-NL" smtClean="0"/>
              <a:pPr/>
              <a:t>5-12-2023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5AC7-D60F-4D17-803B-34D3B8D1E5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078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128652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reduction overall also in auditing and processes</a:t>
            </a:r>
          </a:p>
          <a:p>
            <a:r>
              <a:rPr lang="en-US" dirty="0"/>
              <a:t>Being well connected. (example: Netherlands is a small country, with a small home market. But is very well connected.</a:t>
            </a:r>
          </a:p>
          <a:p>
            <a:endParaRPr lang="nl-NL" dirty="0"/>
          </a:p>
          <a:p>
            <a:r>
              <a:rPr lang="nl-NL" dirty="0" err="1"/>
              <a:t>Tourism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economic</a:t>
            </a:r>
            <a:r>
              <a:rPr lang="nl-NL" dirty="0"/>
              <a:t> incentive</a:t>
            </a:r>
          </a:p>
          <a:p>
            <a:r>
              <a:rPr lang="nl-NL" dirty="0" err="1"/>
              <a:t>Good</a:t>
            </a:r>
            <a:r>
              <a:rPr lang="nl-NL" dirty="0"/>
              <a:t> netwerk</a:t>
            </a:r>
          </a:p>
          <a:p>
            <a:r>
              <a:rPr lang="nl-NL" dirty="0"/>
              <a:t>Small home market.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49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ICAO has idea’s on how to implement these things.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26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this approach, the grip on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76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Attention span</a:t>
            </a:r>
          </a:p>
          <a:p>
            <a:r>
              <a:rPr lang="en-US" dirty="0"/>
              <a:t>Lack of knowledge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32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Solutions/lessons learned:</a:t>
            </a:r>
          </a:p>
          <a:p>
            <a:r>
              <a:rPr lang="en-US" dirty="0"/>
              <a:t>-</a:t>
            </a:r>
            <a:r>
              <a:rPr lang="en-US" dirty="0" err="1"/>
              <a:t>Expertgroups</a:t>
            </a:r>
            <a:r>
              <a:rPr lang="en-US" dirty="0"/>
              <a:t> to focus topics. And make sure they are interesting for all participant</a:t>
            </a:r>
          </a:p>
          <a:p>
            <a:r>
              <a:rPr lang="en-US" dirty="0"/>
              <a:t>-Legal entity</a:t>
            </a:r>
          </a:p>
          <a:p>
            <a:r>
              <a:rPr lang="en-US" dirty="0"/>
              <a:t>-Levels in seniority to be able to have talks on a higher level and find compromise where lower levels cannot</a:t>
            </a:r>
          </a:p>
          <a:p>
            <a:r>
              <a:rPr lang="en-US" dirty="0"/>
              <a:t>-Frequency and the </a:t>
            </a:r>
            <a:r>
              <a:rPr lang="en-US" dirty="0" err="1"/>
              <a:t>programme</a:t>
            </a:r>
            <a:r>
              <a:rPr lang="en-US" dirty="0"/>
              <a:t> to pull the parties in to the challenges posed by travel and international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83301" y="0"/>
            <a:ext cx="61087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sz="2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716184" y="2878138"/>
            <a:ext cx="4798483" cy="857250"/>
          </a:xfrm>
        </p:spPr>
        <p:txBody>
          <a:bodyPr/>
          <a:lstStyle>
            <a:lvl1pPr defTabSz="608013" eaLnBrk="0" hangingPunct="0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716184" y="3778250"/>
            <a:ext cx="4798483" cy="1752600"/>
          </a:xfrm>
        </p:spPr>
        <p:txBody>
          <a:bodyPr/>
          <a:lstStyle>
            <a:lvl1pPr marL="0" indent="1588" defTabSz="608013" eaLnBrk="0" hangingPunct="0">
              <a:buFont typeface="Arial" charset="0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716185" y="6515100"/>
            <a:ext cx="5242983" cy="209550"/>
          </a:xfrm>
        </p:spPr>
        <p:txBody>
          <a:bodyPr anchor="t"/>
          <a:lstStyle>
            <a:lvl1pPr algn="l">
              <a:defRPr/>
            </a:lvl1pPr>
          </a:lstStyle>
          <a:p>
            <a:fld id="{52CBA0B1-50AF-4D65-A324-4400347DE576}" type="datetime1">
              <a:rPr lang="nl-NL" smtClean="0"/>
              <a:t>5-12-2023</a:t>
            </a:fld>
            <a:endParaRPr lang="nl-NL" dirty="0"/>
          </a:p>
        </p:txBody>
      </p:sp>
      <p:pic>
        <p:nvPicPr>
          <p:cNvPr id="10246" name="Picture 6" descr="Z:\KA\Carma\DocSys\Customers\VenW Rijksbreed\Models\Presentaties\background_pictures\logo wit\RO_VW_diap.png"/>
          <p:cNvPicPr>
            <a:picLocks noChangeAspect="1" noChangeArrowheads="1"/>
          </p:cNvPicPr>
          <p:nvPr/>
        </p:nvPicPr>
        <p:blipFill>
          <a:blip r:embed="rId2" cstate="print"/>
          <a:srcRect l="46451" r="45684" b="20656"/>
          <a:stretch>
            <a:fillRect/>
          </a:stretch>
        </p:blipFill>
        <p:spPr bwMode="auto">
          <a:xfrm>
            <a:off x="5683251" y="0"/>
            <a:ext cx="89280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I:\AAA Logo's Infrastructuur en Milieu\IenM\Woordmerk voor Powerpoint_diap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067" y="609600"/>
            <a:ext cx="5096933" cy="8651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4D3DCD-78F2-4C02-80EF-E6C3442401A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31B443B-1685-4D72-A43B-416F41997AA8}" type="datetime1">
              <a:rPr lang="nl-NL" smtClean="0"/>
              <a:t>5-12-2023</a:t>
            </a:fld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023351" y="1293813"/>
            <a:ext cx="2800349" cy="491331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2300" y="1293813"/>
            <a:ext cx="8197851" cy="491331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EBBB1C-FD6D-4964-872D-637C2E61DE2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5E1EFA5-763B-45A0-9F30-50A6CDB5A504}" type="datetime1">
              <a:rPr lang="nl-NL" smtClean="0"/>
              <a:t>5-12-2023</a:t>
            </a:fld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1293814"/>
            <a:ext cx="11201400" cy="4921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22301" y="2068513"/>
            <a:ext cx="5499100" cy="41386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6324601" y="2068513"/>
            <a:ext cx="5499100" cy="4138612"/>
          </a:xfrm>
        </p:spPr>
        <p:txBody>
          <a:bodyPr/>
          <a:lstStyle/>
          <a:p>
            <a:r>
              <a:rPr lang="nl-NL"/>
              <a:t>Klik op het pictogram als u een illustratie wilt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622300" y="6611938"/>
            <a:ext cx="2540000" cy="119062"/>
          </a:xfrm>
        </p:spPr>
        <p:txBody>
          <a:bodyPr/>
          <a:lstStyle>
            <a:lvl1pPr>
              <a:defRPr/>
            </a:lvl1pPr>
          </a:lstStyle>
          <a:p>
            <a:fld id="{C0E4B359-E2E3-44DC-A349-1126A74EF1B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>
          <a:xfrm>
            <a:off x="9685868" y="6611938"/>
            <a:ext cx="2010833" cy="119062"/>
          </a:xfrm>
        </p:spPr>
        <p:txBody>
          <a:bodyPr/>
          <a:lstStyle>
            <a:lvl1pPr>
              <a:defRPr/>
            </a:lvl1pPr>
          </a:lstStyle>
          <a:p>
            <a:fld id="{3A941F4A-35B4-49EE-8F31-953F4D018DC4}" type="datetime1">
              <a:rPr lang="nl-NL" smtClean="0"/>
              <a:t>5-12-2023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73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9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48" userDrawn="1">
          <p15:clr>
            <a:srgbClr val="FBAE40"/>
          </p15:clr>
        </p15:guide>
        <p15:guide id="2" pos="539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437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87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1" y="3427414"/>
            <a:ext cx="10923907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1" y="5162402"/>
            <a:ext cx="10923907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9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4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 userDrawn="1">
          <p15:clr>
            <a:srgbClr val="FBAE40"/>
          </p15:clr>
        </p15:guide>
        <p15:guide id="2" orient="horz" pos="2656" userDrawn="1">
          <p15:clr>
            <a:srgbClr val="FBAE40"/>
          </p15:clr>
        </p15:guide>
        <p15:guide id="3" pos="5392" userDrawn="1">
          <p15:clr>
            <a:srgbClr val="FBAE40"/>
          </p15:clr>
        </p15:guide>
        <p15:guide id="4" pos="4848" userDrawn="1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81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1" y="1879602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7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DB467-7873-4513-AFB0-64C93AB0D52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55BAD1B-543C-4BB8-94FE-6F9CA3F2C4D7}" type="datetime1">
              <a:rPr lang="nl-NL" smtClean="0"/>
              <a:t>5-12-2023</a:t>
            </a:fld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40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8" y="998447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8" y="2143676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8" y="328890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8" y="443413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8" y="557936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33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2"/>
            <a:ext cx="5004000" cy="3931813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13000" indent="-162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2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3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78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3801" cy="1584325"/>
          </a:xfrm>
        </p:spPr>
        <p:txBody>
          <a:bodyPr anchor="b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4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7200" b="1" i="0">
                <a:solidFill>
                  <a:schemeClr val="bg1"/>
                </a:solidFill>
              </a:defRPr>
            </a:lvl1pPr>
            <a:lvl2pPr marL="234900" indent="0" algn="r">
              <a:buNone/>
              <a:defRPr/>
            </a:lvl2pPr>
            <a:lvl3pPr marL="472500" indent="0" algn="r">
              <a:buNone/>
              <a:defRPr/>
            </a:lvl3pPr>
            <a:lvl4pPr marL="707400" indent="0" algn="r">
              <a:buNone/>
              <a:defRPr/>
            </a:lvl4pPr>
            <a:lvl5pPr marL="945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73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1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4067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1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0391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17" userDrawn="1">
          <p15:clr>
            <a:srgbClr val="FBAE40"/>
          </p15:clr>
        </p15:guide>
        <p15:guide id="2" pos="4924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361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2530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5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5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8509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1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2560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1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6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8592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84257-ED32-48C1-8368-C36FAEBD5AE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B79D4F-618D-42B6-937B-44C0AE740D26}" type="datetime1">
              <a:rPr lang="nl-NL" smtClean="0"/>
              <a:t>5-12-2023</a:t>
            </a:fld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75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2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54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  <p15:guide id="3" pos="7479" userDrawn="1">
          <p15:clr>
            <a:srgbClr val="FBAE40"/>
          </p15:clr>
        </p15:guide>
        <p15:guide id="4" pos="787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5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3518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1" y="2289602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1051202"/>
            <a:ext cx="5004595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69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2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2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3455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03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1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1" y="3749489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5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9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1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1" y="3749489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880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2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2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7905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2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2"/>
            <a:ext cx="5004595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6802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1" y="3888002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8027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2301" y="2068513"/>
            <a:ext cx="5499100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1" y="2068513"/>
            <a:ext cx="5499100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EFCD2F-3854-4509-94B1-251D221B176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56B9DEC-97B1-47CA-82FF-FF932B24E100}" type="datetime1">
              <a:rPr lang="nl-NL" smtClean="0"/>
              <a:t>5-12-2023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1" y="3888002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152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5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1" y="1051200"/>
            <a:ext cx="10924383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4965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5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3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878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949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664263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1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3122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1500"/>
            </a:lvl1pPr>
            <a:lvl2pPr marL="234900" indent="0">
              <a:buNone/>
              <a:defRPr sz="1350"/>
            </a:lvl2pPr>
            <a:lvl3pPr marL="472500" indent="0">
              <a:buNone/>
              <a:defRPr sz="1200"/>
            </a:lvl3pPr>
            <a:lvl4pPr marL="707400" indent="0">
              <a:buNone/>
              <a:defRPr sz="1200"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1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196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601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2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801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7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1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91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6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6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6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6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8DFE5E-4DF5-4E22-BF27-B57155238CA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9F56210-BF97-443C-9A97-E6F64A6BBB02}" type="datetime1">
              <a:rPr lang="nl-NL" smtClean="0"/>
              <a:t>5-12-2023</a:t>
            </a:fld>
            <a:endParaRPr lang="nl-NL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1" y="1875619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5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2311" y="2068515"/>
            <a:ext cx="5499100" cy="41386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11" y="2068515"/>
            <a:ext cx="5499100" cy="41386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EFCD2F-3854-4509-94B1-251D221B176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80DBB4A-5B97-43AD-8CCA-2348CEDC2E20}" type="datetime4">
              <a:rPr lang="en-GB" smtClean="0"/>
              <a:t>05 December 2023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91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5963" eaLnBrk="0" hangingPunct="0">
              <a:defRPr sz="75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040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2C4F18-1084-43BB-8F0C-8DDEC76DCA4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23360DF-D159-4372-872F-429A24E31A16}" type="datetime1">
              <a:rPr lang="nl-NL" smtClean="0"/>
              <a:t>5-12-2023</a:t>
            </a:fld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F4269-9A2A-402C-95A8-1E64AE3A37F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D54284F-30C8-42B3-B89E-F702CAA3AAC0}" type="datetime1">
              <a:rPr lang="nl-NL" smtClean="0"/>
              <a:t>5-12-2023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E2487A-4EC9-4160-846D-E5DD7CFD4F6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87D751E-4080-4861-B370-014D16AC7833}" type="datetime1">
              <a:rPr lang="nl-NL" smtClean="0"/>
              <a:t>5-12-2023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DE4C3-FD53-4754-8387-ED0250ADD0E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C8E01A3-AE52-400D-8354-423EE0A6D390}" type="datetime1">
              <a:rPr lang="nl-NL" smtClean="0"/>
              <a:t>5-12-2023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92000" cy="1011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sz="24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sz="240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293814"/>
            <a:ext cx="11201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2068513"/>
            <a:ext cx="11201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300" y="6611938"/>
            <a:ext cx="2540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A7767DB5-9DBB-4547-9226-1DA966EC9086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85868" y="6611938"/>
            <a:ext cx="201083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015884FD-5F44-46E3-892F-2A474CB3B83E}" type="datetime1">
              <a:rPr lang="nl-NL" smtClean="0"/>
              <a:t>5-12-2023</a:t>
            </a:fld>
            <a:endParaRPr lang="nl-NL" dirty="0"/>
          </a:p>
        </p:txBody>
      </p:sp>
      <p:pic>
        <p:nvPicPr>
          <p:cNvPr id="9225" name="Picture 9" descr="Z:\KA\Carma\DocSys\Customers\VenW Rijksbreed\Models\Presentaties\background_pictures\logo wit\RO_VW_diap.png"/>
          <p:cNvPicPr>
            <a:picLocks noChangeAspect="1" noChangeArrowheads="1"/>
          </p:cNvPicPr>
          <p:nvPr/>
        </p:nvPicPr>
        <p:blipFill>
          <a:blip r:embed="rId15" cstate="print"/>
          <a:srcRect l="46451" t="15443" r="46289" b="20656"/>
          <a:stretch>
            <a:fillRect/>
          </a:stretch>
        </p:blipFill>
        <p:spPr bwMode="auto">
          <a:xfrm>
            <a:off x="5835651" y="1"/>
            <a:ext cx="52493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3648405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703" r:id="rId13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1" y="1052515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5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221415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7600" indent="-237600" algn="l" defTabSz="685800" rtl="0" eaLnBrk="1" latinLnBrk="0" hangingPunct="1">
        <a:lnSpc>
          <a:spcPct val="90000"/>
        </a:lnSpc>
        <a:spcBef>
          <a:spcPts val="9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00" indent="-23760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0100" indent="-23760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45000" indent="-2376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182600" indent="-237600" algn="l" defTabSz="685800" rtl="0" eaLnBrk="1" latinLnBrk="0" hangingPunct="1">
        <a:lnSpc>
          <a:spcPct val="9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500" indent="-2376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" indent="-1080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Verdana" panose="020B0604030504040204" pitchFamily="34" charset="0"/>
        <a:buChar char="–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9708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512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533" userDrawn="1">
          <p15:clr>
            <a:srgbClr val="F26B43"/>
          </p15:clr>
        </p15:guide>
        <p15:guide id="12" pos="5504" userDrawn="1">
          <p15:clr>
            <a:srgbClr val="F26B43"/>
          </p15:clr>
        </p15:guide>
        <p15:guide id="13" pos="4736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615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svg"/><Relationship Id="rId11" Type="http://schemas.openxmlformats.org/officeDocument/2006/relationships/image" Target="../media/image31.sv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svg"/><Relationship Id="rId9" Type="http://schemas.openxmlformats.org/officeDocument/2006/relationships/image" Target="../media/image29.svg"/><Relationship Id="rId14" Type="http://schemas.openxmlformats.org/officeDocument/2006/relationships/image" Target="../media/image34.svg"/><Relationship Id="rId2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275" dirty="0"/>
          </a:p>
          <a:p>
            <a:endParaRPr lang="nl-NL" sz="1275" dirty="0"/>
          </a:p>
          <a:p>
            <a:endParaRPr lang="nl-NL" sz="1275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3200" dirty="0"/>
              <a:t>The Netherlands NATFAL </a:t>
            </a:r>
            <a:r>
              <a:rPr lang="nl-NL" sz="3200" dirty="0" err="1"/>
              <a:t>committee</a:t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rgbClr val="FFFFFF">
                  <a:lumMod val="65000"/>
                </a:srgbClr>
              </a:solidFill>
              <a:latin typeface="Verdana"/>
            </a:endParaRPr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2" b="7498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EF4C41D-D408-68B4-0F45-6AC2EB5BBF2C}"/>
              </a:ext>
            </a:extLst>
          </p:cNvPr>
          <p:cNvSpPr txBox="1"/>
          <p:nvPr/>
        </p:nvSpPr>
        <p:spPr>
          <a:xfrm>
            <a:off x="0" y="1526538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9000" b="1" dirty="0">
                <a:solidFill>
                  <a:schemeClr val="bg1"/>
                </a:solidFill>
                <a:latin typeface="+mj-lt"/>
              </a:rPr>
              <a:t>NETHERLANDS</a:t>
            </a:r>
          </a:p>
          <a:p>
            <a:pPr algn="ctr">
              <a:lnSpc>
                <a:spcPts val="10000"/>
              </a:lnSpc>
            </a:pPr>
            <a:r>
              <a:rPr lang="en-US" sz="9000" b="1" dirty="0">
                <a:solidFill>
                  <a:schemeClr val="bg1"/>
                </a:solidFill>
                <a:latin typeface="+mj-lt"/>
              </a:rPr>
              <a:t>NATFAL </a:t>
            </a:r>
          </a:p>
          <a:p>
            <a:pPr algn="ctr">
              <a:lnSpc>
                <a:spcPts val="10000"/>
              </a:lnSpc>
            </a:pPr>
            <a:r>
              <a:rPr lang="en-US" sz="9000" b="1" dirty="0">
                <a:solidFill>
                  <a:schemeClr val="bg1"/>
                </a:solidFill>
                <a:latin typeface="+mj-lt"/>
              </a:rPr>
              <a:t>COMMITTEE</a:t>
            </a:r>
            <a:endParaRPr lang="nl-NL" sz="9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29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5967" y="3615442"/>
            <a:ext cx="1214134" cy="478511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2972" y="3544022"/>
            <a:ext cx="142839" cy="14283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28682" y="3615442"/>
            <a:ext cx="1285553" cy="47851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2972" y="3544022"/>
            <a:ext cx="142839" cy="14283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28681" y="2901245"/>
            <a:ext cx="71420" cy="29996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92972" y="2829825"/>
            <a:ext cx="142839" cy="14283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28681" y="2258469"/>
            <a:ext cx="71420" cy="228543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92972" y="2187049"/>
            <a:ext cx="142839" cy="142839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80176" y="1772816"/>
            <a:ext cx="2571107" cy="478511"/>
          </a:xfrm>
          <a:prstGeom prst="rect">
            <a:avLst/>
          </a:prstGeom>
        </p:spPr>
      </p:pic>
      <p:sp>
        <p:nvSpPr>
          <p:cNvPr id="16" name="Object 15"/>
          <p:cNvSpPr/>
          <p:nvPr/>
        </p:nvSpPr>
        <p:spPr>
          <a:xfrm>
            <a:off x="7746092" y="1903465"/>
            <a:ext cx="2432366" cy="2138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5"/>
              </a:lnSpc>
            </a:pPr>
            <a:r>
              <a:rPr lang="en-US" sz="1337" kern="0" spc="40" dirty="0">
                <a:solidFill>
                  <a:srgbClr val="FFFFFF"/>
                </a:solidFill>
                <a:latin typeface="Jost*" pitchFamily="34" charset="0"/>
                <a:ea typeface="Jost*" pitchFamily="34" charset="-122"/>
                <a:cs typeface="Jost*" pitchFamily="34" charset="-120"/>
              </a:rPr>
              <a:t>PLATFORM</a:t>
            </a:r>
            <a:endParaRPr lang="en-US" sz="1800" dirty="0"/>
          </a:p>
        </p:txBody>
      </p:sp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80176" y="2415593"/>
            <a:ext cx="2571107" cy="478511"/>
          </a:xfrm>
          <a:prstGeom prst="rect">
            <a:avLst/>
          </a:prstGeom>
        </p:spPr>
      </p:pic>
      <p:sp>
        <p:nvSpPr>
          <p:cNvPr id="18" name="Object 17"/>
          <p:cNvSpPr/>
          <p:nvPr/>
        </p:nvSpPr>
        <p:spPr>
          <a:xfrm>
            <a:off x="7746092" y="2546242"/>
            <a:ext cx="2432366" cy="2138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5"/>
              </a:lnSpc>
            </a:pPr>
            <a:r>
              <a:rPr lang="en-US" sz="1337" kern="0" spc="40" dirty="0">
                <a:solidFill>
                  <a:srgbClr val="FFFFFF"/>
                </a:solidFill>
                <a:latin typeface="Jost*" pitchFamily="34" charset="0"/>
                <a:ea typeface="Jost*" pitchFamily="34" charset="-122"/>
                <a:cs typeface="Jost*" pitchFamily="34" charset="-120"/>
              </a:rPr>
              <a:t>STEERINGGROUP</a:t>
            </a:r>
            <a:endParaRPr lang="en-US" sz="1800" dirty="0"/>
          </a:p>
        </p:txBody>
      </p:sp>
      <p:pic>
        <p:nvPicPr>
          <p:cNvPr id="19" name="Object 18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88214" y="3129788"/>
            <a:ext cx="2549681" cy="478511"/>
          </a:xfrm>
          <a:prstGeom prst="rect">
            <a:avLst/>
          </a:prstGeom>
        </p:spPr>
      </p:pic>
      <p:sp>
        <p:nvSpPr>
          <p:cNvPr id="20" name="Object 19"/>
          <p:cNvSpPr/>
          <p:nvPr/>
        </p:nvSpPr>
        <p:spPr>
          <a:xfrm>
            <a:off x="7754929" y="3260438"/>
            <a:ext cx="2414690" cy="2138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5"/>
              </a:lnSpc>
            </a:pPr>
            <a:r>
              <a:rPr lang="en-US" sz="1337" kern="0" spc="40" dirty="0">
                <a:solidFill>
                  <a:srgbClr val="FFFFFF"/>
                </a:solidFill>
                <a:latin typeface="Jost*" pitchFamily="34" charset="0"/>
                <a:ea typeface="Jost*" pitchFamily="34" charset="-122"/>
                <a:cs typeface="Jost*" pitchFamily="34" charset="-120"/>
              </a:rPr>
              <a:t>EXPERTGROUP</a:t>
            </a:r>
            <a:endParaRPr lang="en-US" sz="1800" dirty="0"/>
          </a:p>
        </p:txBody>
      </p:sp>
      <p:pic>
        <p:nvPicPr>
          <p:cNvPr id="21" name="Object 20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141424" y="4022534"/>
            <a:ext cx="2071169" cy="692771"/>
          </a:xfrm>
          <a:prstGeom prst="rect">
            <a:avLst/>
          </a:prstGeom>
        </p:spPr>
      </p:pic>
      <p:sp>
        <p:nvSpPr>
          <p:cNvPr id="22" name="Object 21"/>
          <p:cNvSpPr/>
          <p:nvPr/>
        </p:nvSpPr>
        <p:spPr>
          <a:xfrm>
            <a:off x="9232038" y="4153185"/>
            <a:ext cx="1888719" cy="4276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5"/>
              </a:lnSpc>
            </a:pPr>
            <a:r>
              <a:rPr lang="en-US" sz="1337" kern="0" spc="40" dirty="0">
                <a:solidFill>
                  <a:srgbClr val="FFFFFF"/>
                </a:solidFill>
                <a:latin typeface="Jost*" pitchFamily="34" charset="0"/>
                <a:ea typeface="Jost*" pitchFamily="34" charset="-122"/>
                <a:cs typeface="Jost*" pitchFamily="34" charset="-120"/>
              </a:rPr>
              <a:t>EXPERTGROUP </a:t>
            </a:r>
          </a:p>
          <a:p>
            <a:pPr algn="ctr">
              <a:lnSpc>
                <a:spcPts val="1685"/>
              </a:lnSpc>
            </a:pPr>
            <a:r>
              <a:rPr lang="en-US" sz="1337" kern="0" spc="40" dirty="0">
                <a:solidFill>
                  <a:srgbClr val="FFFFFF"/>
                </a:solidFill>
                <a:latin typeface="Jost*" pitchFamily="34" charset="0"/>
                <a:ea typeface="Jost*" pitchFamily="34" charset="-122"/>
                <a:cs typeface="Jost*" pitchFamily="34" charset="-120"/>
              </a:rPr>
              <a:t>Health</a:t>
            </a:r>
            <a:endParaRPr lang="en-US" sz="1800" dirty="0"/>
          </a:p>
        </p:txBody>
      </p:sp>
      <p:pic>
        <p:nvPicPr>
          <p:cNvPr id="23" name="Object 22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26994" y="4022534"/>
            <a:ext cx="2185441" cy="692771"/>
          </a:xfrm>
          <a:prstGeom prst="rect">
            <a:avLst/>
          </a:prstGeom>
        </p:spPr>
      </p:pic>
      <p:sp>
        <p:nvSpPr>
          <p:cNvPr id="24" name="Object 23"/>
          <p:cNvSpPr/>
          <p:nvPr/>
        </p:nvSpPr>
        <p:spPr>
          <a:xfrm>
            <a:off x="6811871" y="4153185"/>
            <a:ext cx="2015400" cy="4276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5"/>
              </a:lnSpc>
            </a:pPr>
            <a:r>
              <a:rPr lang="en-US" sz="1337" kern="0" spc="40" dirty="0">
                <a:solidFill>
                  <a:srgbClr val="FFFFFF"/>
                </a:solidFill>
                <a:latin typeface="Jost*" pitchFamily="34" charset="0"/>
                <a:ea typeface="Jost*" pitchFamily="34" charset="-122"/>
                <a:cs typeface="Jost*" pitchFamily="34" charset="-120"/>
              </a:rPr>
              <a:t>EXPERTGROUP </a:t>
            </a:r>
          </a:p>
          <a:p>
            <a:pPr algn="ctr">
              <a:lnSpc>
                <a:spcPts val="1685"/>
              </a:lnSpc>
            </a:pPr>
            <a:r>
              <a:rPr lang="en-US" sz="1337" kern="0" spc="40" dirty="0">
                <a:solidFill>
                  <a:srgbClr val="FFFFFF"/>
                </a:solidFill>
                <a:latin typeface="Jost*" pitchFamily="34" charset="0"/>
                <a:ea typeface="Jost*" pitchFamily="34" charset="-122"/>
                <a:cs typeface="Jost*" pitchFamily="34" charset="-120"/>
              </a:rPr>
              <a:t>Entry Measures</a:t>
            </a:r>
            <a:endParaRPr lang="en-US" sz="1800" dirty="0"/>
          </a:p>
        </p:txBody>
      </p:sp>
      <p:pic>
        <p:nvPicPr>
          <p:cNvPr id="26" name="Object 10" descr="preencoded.png">
            <a:extLst>
              <a:ext uri="{FF2B5EF4-FFF2-40B4-BE49-F238E27FC236}">
                <a16:creationId xmlns:a16="http://schemas.microsoft.com/office/drawing/2014/main" id="{F563399D-98F0-C45F-F25C-4B68F749C726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141" t="-19084" r="1141" b="-19084"/>
          <a:stretch/>
        </p:blipFill>
        <p:spPr>
          <a:xfrm>
            <a:off x="1071243" y="1214908"/>
            <a:ext cx="3767155" cy="39725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body" sz="quarter" idx="15"/>
          </p:nvPr>
        </p:nvSpPr>
        <p:spPr>
          <a:xfrm>
            <a:off x="635001" y="2289602"/>
            <a:ext cx="5005388" cy="3935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 b="1" dirty="0" err="1"/>
              <a:t>What</a:t>
            </a:r>
            <a:r>
              <a:rPr lang="nl-NL" sz="1500" b="1" dirty="0"/>
              <a:t> was </a:t>
            </a:r>
            <a:r>
              <a:rPr lang="nl-NL" sz="1500" b="1" dirty="0" err="1"/>
              <a:t>it</a:t>
            </a:r>
            <a:r>
              <a:rPr lang="nl-NL" sz="1500" b="1" dirty="0"/>
              <a:t> </a:t>
            </a:r>
            <a:r>
              <a:rPr lang="nl-NL" sz="1500" b="1" dirty="0" err="1"/>
              <a:t>about</a:t>
            </a:r>
            <a:r>
              <a:rPr lang="nl-NL" sz="1500" b="1" dirty="0"/>
              <a:t>?</a:t>
            </a:r>
          </a:p>
          <a:p>
            <a:r>
              <a:rPr lang="nl-NL" sz="1500" dirty="0" err="1"/>
              <a:t>Prevent</a:t>
            </a:r>
            <a:r>
              <a:rPr lang="nl-NL" sz="1500" dirty="0"/>
              <a:t> </a:t>
            </a:r>
            <a:r>
              <a:rPr lang="nl-NL" sz="1500" dirty="0" err="1"/>
              <a:t>unnecessary</a:t>
            </a:r>
            <a:r>
              <a:rPr lang="nl-NL" sz="1500" dirty="0"/>
              <a:t> </a:t>
            </a:r>
            <a:r>
              <a:rPr lang="nl-NL" sz="1500" dirty="0" err="1"/>
              <a:t>delays</a:t>
            </a:r>
            <a:r>
              <a:rPr lang="nl-NL" sz="1500" dirty="0"/>
              <a:t> / Efficiënt </a:t>
            </a:r>
            <a:r>
              <a:rPr lang="nl-NL" sz="1500" dirty="0" err="1"/>
              <a:t>processes</a:t>
            </a:r>
            <a:endParaRPr lang="nl-NL" sz="1500" dirty="0"/>
          </a:p>
          <a:p>
            <a:r>
              <a:rPr lang="nl-NL" sz="1500" dirty="0" err="1"/>
              <a:t>Passengers</a:t>
            </a:r>
            <a:r>
              <a:rPr lang="nl-NL" sz="1500" dirty="0"/>
              <a:t> </a:t>
            </a:r>
            <a:r>
              <a:rPr lang="nl-NL" sz="1500" dirty="0" err="1"/>
              <a:t>and</a:t>
            </a:r>
            <a:r>
              <a:rPr lang="nl-NL" sz="1500" dirty="0"/>
              <a:t> Cargo</a:t>
            </a:r>
          </a:p>
          <a:p>
            <a:r>
              <a:rPr lang="nl-NL" sz="1500" dirty="0"/>
              <a:t>Security </a:t>
            </a:r>
            <a:r>
              <a:rPr lang="nl-NL" sz="1500" dirty="0" err="1"/>
              <a:t>and</a:t>
            </a:r>
            <a:r>
              <a:rPr lang="nl-NL" sz="1500" dirty="0"/>
              <a:t> </a:t>
            </a:r>
            <a:r>
              <a:rPr lang="nl-NL" sz="1500" dirty="0" err="1"/>
              <a:t>Mobility</a:t>
            </a:r>
            <a:endParaRPr lang="nl-NL" sz="1500" dirty="0"/>
          </a:p>
          <a:p>
            <a:r>
              <a:rPr lang="nl-NL" sz="1500" dirty="0" err="1"/>
              <a:t>Nationals</a:t>
            </a:r>
            <a:r>
              <a:rPr lang="nl-NL" sz="1500" dirty="0"/>
              <a:t> </a:t>
            </a:r>
            <a:r>
              <a:rPr lang="nl-NL" sz="1500" dirty="0" err="1"/>
              <a:t>and</a:t>
            </a:r>
            <a:r>
              <a:rPr lang="nl-NL" sz="1500" dirty="0"/>
              <a:t> non-</a:t>
            </a:r>
            <a:r>
              <a:rPr lang="nl-NL" sz="1500" dirty="0" err="1"/>
              <a:t>nationals</a:t>
            </a:r>
            <a:endParaRPr lang="nl-NL" sz="1500" dirty="0"/>
          </a:p>
          <a:p>
            <a:r>
              <a:rPr lang="nl-NL" sz="1500" dirty="0" err="1"/>
              <a:t>Standardisatie</a:t>
            </a:r>
            <a:r>
              <a:rPr lang="nl-NL" sz="1500" dirty="0"/>
              <a:t> / </a:t>
            </a:r>
            <a:r>
              <a:rPr lang="nl-NL" sz="1500" dirty="0" err="1"/>
              <a:t>Innovation</a:t>
            </a:r>
            <a:r>
              <a:rPr lang="nl-NL" sz="1500" dirty="0"/>
              <a:t> / implementatie</a:t>
            </a:r>
          </a:p>
          <a:p>
            <a:pPr marL="0" indent="0">
              <a:buNone/>
            </a:pPr>
            <a:endParaRPr lang="nl-NL" sz="15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1051202"/>
            <a:ext cx="5004595" cy="948047"/>
          </a:xfrm>
        </p:spPr>
        <p:txBody>
          <a:bodyPr anchor="b">
            <a:normAutofit/>
          </a:bodyPr>
          <a:lstStyle/>
          <a:p>
            <a:r>
              <a:rPr lang="nl-NL" b="1"/>
              <a:t>ANNEX 9: </a:t>
            </a:r>
            <a:r>
              <a:rPr lang="en-GB" b="1"/>
              <a:t>FACILITATION</a:t>
            </a:r>
            <a:br>
              <a:rPr lang="en-GB" b="1"/>
            </a:b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95354BB-7EA5-4608-8F79-32153D754DDE}" type="datetime1">
              <a:rPr lang="nl-NL" smtClean="0"/>
              <a:pPr>
                <a:spcAft>
                  <a:spcPts val="600"/>
                </a:spcAft>
              </a:pPr>
              <a:t>5-12-2023</a:t>
            </a:fld>
            <a:endParaRPr lang="nl-NL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2F8A1E92-0326-C3ED-8C7C-56EC3A06846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5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B13D525-8C90-13D0-59DC-950721E38C3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200" y="6221415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id="{53BF16B5-DB21-D6D4-EB29-1FE5278DB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9" r="21497" b="2"/>
          <a:stretch/>
        </p:blipFill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9609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body" sz="quarter" idx="15"/>
          </p:nvPr>
        </p:nvSpPr>
        <p:spPr>
          <a:xfrm>
            <a:off x="635001" y="2289602"/>
            <a:ext cx="5005388" cy="3935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err="1"/>
              <a:t>Why</a:t>
            </a:r>
            <a:r>
              <a:rPr lang="nl-NL" b="1" dirty="0"/>
              <a:t>?</a:t>
            </a:r>
            <a:endParaRPr lang="nl-NL" dirty="0"/>
          </a:p>
          <a:p>
            <a:pPr marL="0" indent="0">
              <a:buNone/>
            </a:pPr>
            <a:r>
              <a:rPr lang="en-US" dirty="0"/>
              <a:t>Cost reduction</a:t>
            </a:r>
          </a:p>
          <a:p>
            <a:pPr marL="0" indent="0">
              <a:buNone/>
            </a:pPr>
            <a:r>
              <a:rPr lang="nl-NL" dirty="0" err="1"/>
              <a:t>Being</a:t>
            </a:r>
            <a:r>
              <a:rPr lang="nl-NL" dirty="0"/>
              <a:t> well </a:t>
            </a:r>
            <a:r>
              <a:rPr lang="nl-NL" dirty="0" err="1"/>
              <a:t>connected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1051202"/>
            <a:ext cx="5004595" cy="948047"/>
          </a:xfrm>
        </p:spPr>
        <p:txBody>
          <a:bodyPr anchor="b">
            <a:normAutofit/>
          </a:bodyPr>
          <a:lstStyle/>
          <a:p>
            <a:r>
              <a:rPr lang="nl-NL" b="1" dirty="0"/>
              <a:t>ANNEX 9: </a:t>
            </a:r>
            <a:r>
              <a:rPr lang="en-GB" b="1" dirty="0"/>
              <a:t>FACILITATION</a:t>
            </a:r>
            <a:br>
              <a:rPr lang="en-GB" b="1" dirty="0"/>
            </a:b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95354BB-7EA5-4608-8F79-32153D754DDE}" type="datetime1">
              <a:rPr lang="nl-NL" smtClean="0"/>
              <a:pPr>
                <a:spcAft>
                  <a:spcPts val="600"/>
                </a:spcAft>
              </a:pPr>
              <a:t>5-12-2023</a:t>
            </a:fld>
            <a:endParaRPr lang="nl-NL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47E3ECC-C23D-FF00-06B1-B0981CE6187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5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B13D525-8C90-13D0-59DC-950721E38C3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200" y="6221415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pic>
        <p:nvPicPr>
          <p:cNvPr id="22" name="Picture 21" descr="Wood human figure">
            <a:extLst>
              <a:ext uri="{FF2B5EF4-FFF2-40B4-BE49-F238E27FC236}">
                <a16:creationId xmlns:a16="http://schemas.microsoft.com/office/drawing/2014/main" id="{46391577-FD81-EA36-0188-35B406782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87" b="-1"/>
          <a:stretch/>
        </p:blipFill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0791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body" sz="quarter" idx="15"/>
          </p:nvPr>
        </p:nvSpPr>
        <p:spPr>
          <a:xfrm>
            <a:off x="635001" y="2289602"/>
            <a:ext cx="5005388" cy="3935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How?</a:t>
            </a:r>
          </a:p>
          <a:p>
            <a:pPr marL="0" indent="0">
              <a:buNone/>
            </a:pPr>
            <a:r>
              <a:rPr lang="en-US" kern="0" spc="37" dirty="0"/>
              <a:t>national air transport facilitation committee (std. 8.20)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US" kern="0" spc="37" dirty="0"/>
              <a:t>national air transport facilitation </a:t>
            </a:r>
            <a:r>
              <a:rPr lang="en-US" kern="0" spc="37" dirty="0" err="1"/>
              <a:t>programme</a:t>
            </a:r>
            <a:r>
              <a:rPr lang="en-US" kern="0" spc="37" dirty="0"/>
              <a:t> (Std. 8.18)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1051202"/>
            <a:ext cx="5004595" cy="948047"/>
          </a:xfrm>
        </p:spPr>
        <p:txBody>
          <a:bodyPr anchor="b">
            <a:normAutofit/>
          </a:bodyPr>
          <a:lstStyle/>
          <a:p>
            <a:r>
              <a:rPr lang="nl-NL" b="1" dirty="0"/>
              <a:t>ANNEX 9: </a:t>
            </a:r>
            <a:r>
              <a:rPr lang="en-GB" b="1" dirty="0"/>
              <a:t>FACILITATION</a:t>
            </a:r>
            <a:br>
              <a:rPr lang="en-GB" b="1" dirty="0"/>
            </a:b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95354BB-7EA5-4608-8F79-32153D754DDE}" type="datetime1">
              <a:rPr lang="nl-NL" smtClean="0"/>
              <a:pPr>
                <a:spcAft>
                  <a:spcPts val="600"/>
                </a:spcAft>
              </a:pPr>
              <a:t>5-12-2023</a:t>
            </a:fld>
            <a:endParaRPr lang="nl-NL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30130491-891E-B175-1B06-32CA3A0312A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5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B13D525-8C90-13D0-59DC-950721E38C3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200" y="6221415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65F511F-B4B8-7889-3147-7E909590E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45" r="22508" b="-1"/>
          <a:stretch/>
        </p:blipFill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7834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body" sz="quarter" idx="15"/>
          </p:nvPr>
        </p:nvSpPr>
        <p:spPr>
          <a:xfrm>
            <a:off x="635001" y="2289602"/>
            <a:ext cx="5005388" cy="3935413"/>
          </a:xfrm>
        </p:spPr>
        <p:txBody>
          <a:bodyPr>
            <a:normAutofit/>
          </a:bodyPr>
          <a:lstStyle/>
          <a:p>
            <a:pPr lvl="1"/>
            <a:r>
              <a:rPr lang="en-US" sz="1800"/>
              <a:t>Issue based</a:t>
            </a:r>
          </a:p>
          <a:p>
            <a:pPr lvl="1"/>
            <a:r>
              <a:rPr lang="en-US" sz="1800"/>
              <a:t>Informal</a:t>
            </a:r>
          </a:p>
          <a:p>
            <a:pPr lvl="1"/>
            <a:r>
              <a:rPr lang="en-US" sz="1800"/>
              <a:t>Infrequent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1051202"/>
            <a:ext cx="5004595" cy="948047"/>
          </a:xfrm>
        </p:spPr>
        <p:txBody>
          <a:bodyPr anchor="b">
            <a:normAutofit/>
          </a:bodyPr>
          <a:lstStyle/>
          <a:p>
            <a:r>
              <a:rPr lang="en-US" b="1"/>
              <a:t>Old style NATFAL:</a:t>
            </a:r>
            <a:br>
              <a:rPr lang="en-US" b="1"/>
            </a:br>
            <a:r>
              <a:rPr lang="nl-NL" b="1"/>
              <a:t> 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AA3FB1B-BCEC-4513-BB06-CD3FFB25E42B}" type="datetime1">
              <a:rPr lang="nl-NL" smtClean="0"/>
              <a:pPr>
                <a:spcAft>
                  <a:spcPts val="600"/>
                </a:spcAft>
              </a:pPr>
              <a:t>5-12-2023</a:t>
            </a:fld>
            <a:endParaRPr lang="nl-NL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1C09411-BEC0-481F-5922-8B15BEE1CEF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5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7B29062-ADF5-CC87-8AAB-1AA2915A688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200" y="6221415"/>
            <a:ext cx="5005389" cy="322075"/>
          </a:xfrm>
        </p:spPr>
        <p:txBody>
          <a:bodyPr/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15A12679-F516-95F0-8031-273B94ED0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56"/>
          <a:stretch/>
        </p:blipFill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82688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body" sz="quarter" idx="15"/>
          </p:nvPr>
        </p:nvSpPr>
        <p:spPr>
          <a:xfrm>
            <a:off x="635001" y="1052736"/>
            <a:ext cx="5005388" cy="5172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b="1" dirty="0"/>
              <a:t>Topics</a:t>
            </a:r>
          </a:p>
          <a:p>
            <a:r>
              <a:rPr lang="nl-NL" sz="1200" b="1" dirty="0" err="1"/>
              <a:t>Passengers</a:t>
            </a:r>
            <a:r>
              <a:rPr lang="nl-NL" sz="1200" b="1" dirty="0"/>
              <a:t>:</a:t>
            </a:r>
          </a:p>
          <a:p>
            <a:pPr lvl="1"/>
            <a:r>
              <a:rPr lang="nl-NL" sz="1200" dirty="0" err="1"/>
              <a:t>Nationals</a:t>
            </a:r>
            <a:r>
              <a:rPr lang="nl-NL" sz="1200" dirty="0"/>
              <a:t>: </a:t>
            </a:r>
            <a:r>
              <a:rPr lang="nl-NL" sz="1200" dirty="0" err="1"/>
              <a:t>Issuance</a:t>
            </a:r>
            <a:r>
              <a:rPr lang="nl-NL" sz="1200" dirty="0"/>
              <a:t> of </a:t>
            </a:r>
            <a:r>
              <a:rPr lang="nl-NL" sz="1200" dirty="0" err="1"/>
              <a:t>traveldocuments</a:t>
            </a:r>
            <a:r>
              <a:rPr lang="nl-NL" sz="1200" dirty="0"/>
              <a:t>: </a:t>
            </a:r>
          </a:p>
          <a:p>
            <a:pPr lvl="4"/>
            <a:r>
              <a:rPr lang="nl-NL" dirty="0" err="1"/>
              <a:t>Passports</a:t>
            </a:r>
            <a:r>
              <a:rPr lang="nl-NL" dirty="0"/>
              <a:t>, DTC, Health </a:t>
            </a:r>
          </a:p>
          <a:p>
            <a:pPr lvl="1"/>
            <a:r>
              <a:rPr lang="en-US" sz="1200" dirty="0"/>
              <a:t>Non-nationals: </a:t>
            </a:r>
          </a:p>
          <a:p>
            <a:pPr lvl="3"/>
            <a:r>
              <a:rPr lang="nl-NL" sz="1200" dirty="0" err="1"/>
              <a:t>Issuance</a:t>
            </a:r>
            <a:r>
              <a:rPr lang="nl-NL" sz="1200" dirty="0"/>
              <a:t> of </a:t>
            </a:r>
            <a:r>
              <a:rPr lang="nl-NL" sz="1200" dirty="0" err="1"/>
              <a:t>traveldocuments</a:t>
            </a:r>
            <a:r>
              <a:rPr lang="nl-NL" sz="1200" dirty="0"/>
              <a:t>: </a:t>
            </a:r>
          </a:p>
          <a:p>
            <a:pPr lvl="4"/>
            <a:r>
              <a:rPr lang="nl-NL" dirty="0" err="1"/>
              <a:t>Visa’s</a:t>
            </a:r>
            <a:r>
              <a:rPr lang="nl-NL" dirty="0"/>
              <a:t>, </a:t>
            </a:r>
            <a:r>
              <a:rPr lang="nl-NL" dirty="0" err="1"/>
              <a:t>Residence</a:t>
            </a:r>
            <a:r>
              <a:rPr lang="nl-NL" dirty="0"/>
              <a:t> permit</a:t>
            </a:r>
            <a:endParaRPr lang="en-US" dirty="0"/>
          </a:p>
          <a:p>
            <a:pPr lvl="3"/>
            <a:r>
              <a:rPr lang="en-US" sz="1200" dirty="0"/>
              <a:t>Acceptance of documents</a:t>
            </a:r>
          </a:p>
          <a:p>
            <a:pPr lvl="3"/>
            <a:r>
              <a:rPr lang="en-US" sz="1200" dirty="0"/>
              <a:t>Procedures </a:t>
            </a:r>
          </a:p>
          <a:p>
            <a:pPr lvl="4"/>
            <a:r>
              <a:rPr lang="en-US" dirty="0"/>
              <a:t>Check in, </a:t>
            </a:r>
            <a:r>
              <a:rPr lang="en-US" dirty="0" err="1"/>
              <a:t>bagagedrop</a:t>
            </a:r>
            <a:r>
              <a:rPr lang="en-US" dirty="0"/>
              <a:t>, boarding,</a:t>
            </a:r>
          </a:p>
          <a:p>
            <a:pPr lvl="4"/>
            <a:r>
              <a:rPr lang="en-US" dirty="0"/>
              <a:t>Passenger information (API PNR van locale </a:t>
            </a:r>
            <a:r>
              <a:rPr lang="en-US" dirty="0" err="1"/>
              <a:t>landen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Border (security, human trafficking)</a:t>
            </a:r>
          </a:p>
          <a:p>
            <a:pPr lvl="1" indent="-342900"/>
            <a:r>
              <a:rPr lang="en-US" sz="1200" dirty="0"/>
              <a:t>PRM</a:t>
            </a:r>
          </a:p>
          <a:p>
            <a:pPr lvl="1" indent="-342900"/>
            <a:r>
              <a:rPr lang="en-US" sz="1200" dirty="0"/>
              <a:t>Public safety</a:t>
            </a:r>
            <a:endParaRPr lang="nl-NL" sz="1200" dirty="0"/>
          </a:p>
          <a:p>
            <a:r>
              <a:rPr lang="en-US" sz="1200" b="1" dirty="0"/>
              <a:t>Cargo:</a:t>
            </a:r>
          </a:p>
          <a:p>
            <a:pPr lvl="1"/>
            <a:r>
              <a:rPr lang="en-US" sz="1200" dirty="0"/>
              <a:t>Documentation, Containers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95354BB-7EA5-4608-8F79-32153D754DDE}" type="datetime1">
              <a:rPr lang="nl-NL" smtClean="0"/>
              <a:pPr>
                <a:spcAft>
                  <a:spcPts val="600"/>
                </a:spcAft>
              </a:pPr>
              <a:t>5-12-2023</a:t>
            </a:fld>
            <a:endParaRPr lang="nl-NL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39F2C68F-FDAE-1D23-84BF-D561633EA25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5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B13D525-8C90-13D0-59DC-950721E38C3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200" y="6221415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9CB7C7-60B2-44FB-E5EB-648A3EE97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54" r="2" b="2"/>
          <a:stretch/>
        </p:blipFill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84738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body" sz="quarter" idx="15"/>
          </p:nvPr>
        </p:nvSpPr>
        <p:spPr>
          <a:xfrm>
            <a:off x="635001" y="1051202"/>
            <a:ext cx="5003799" cy="5173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b="1" dirty="0">
                <a:latin typeface="+mj-lt"/>
                <a:cs typeface="Arial"/>
              </a:rPr>
              <a:t>Topics</a:t>
            </a:r>
          </a:p>
          <a:p>
            <a:r>
              <a:rPr lang="nl-NL" sz="1200" b="1" dirty="0" err="1">
                <a:latin typeface="+mj-lt"/>
                <a:cs typeface="Arial"/>
              </a:rPr>
              <a:t>Passengers</a:t>
            </a:r>
            <a:r>
              <a:rPr lang="nl-NL" sz="1200" b="1" dirty="0">
                <a:latin typeface="+mj-lt"/>
                <a:cs typeface="Arial"/>
              </a:rPr>
              <a:t>:</a:t>
            </a:r>
          </a:p>
          <a:p>
            <a:pPr lvl="1"/>
            <a:r>
              <a:rPr lang="nl-NL" sz="1200" dirty="0" err="1">
                <a:latin typeface="+mj-lt"/>
                <a:cs typeface="Arial"/>
              </a:rPr>
              <a:t>Nationals</a:t>
            </a:r>
            <a:r>
              <a:rPr lang="nl-NL" sz="1200" dirty="0">
                <a:latin typeface="+mj-lt"/>
                <a:cs typeface="Arial"/>
              </a:rPr>
              <a:t>: </a:t>
            </a:r>
            <a:r>
              <a:rPr lang="nl-NL" sz="1200" dirty="0" err="1">
                <a:latin typeface="+mj-lt"/>
                <a:cs typeface="Arial"/>
              </a:rPr>
              <a:t>Issuance</a:t>
            </a:r>
            <a:r>
              <a:rPr lang="nl-NL" sz="1200" dirty="0">
                <a:latin typeface="+mj-lt"/>
                <a:cs typeface="Arial"/>
              </a:rPr>
              <a:t> of </a:t>
            </a:r>
            <a:r>
              <a:rPr lang="nl-NL" sz="1200" dirty="0" err="1">
                <a:latin typeface="+mj-lt"/>
                <a:cs typeface="Arial"/>
              </a:rPr>
              <a:t>traveldocuments</a:t>
            </a:r>
            <a:r>
              <a:rPr lang="nl-NL" sz="1200" dirty="0">
                <a:latin typeface="+mj-lt"/>
                <a:cs typeface="Arial"/>
              </a:rPr>
              <a:t>: </a:t>
            </a:r>
          </a:p>
          <a:p>
            <a:pPr lvl="4"/>
            <a:r>
              <a:rPr lang="nl-NL" dirty="0" err="1">
                <a:latin typeface="+mj-lt"/>
                <a:cs typeface="Arial"/>
              </a:rPr>
              <a:t>Passports</a:t>
            </a:r>
            <a:r>
              <a:rPr lang="nl-NL" dirty="0">
                <a:latin typeface="+mj-lt"/>
                <a:cs typeface="Arial"/>
              </a:rPr>
              <a:t>, DTC, Health </a:t>
            </a:r>
          </a:p>
          <a:p>
            <a:pPr lvl="1"/>
            <a:r>
              <a:rPr lang="en-US" sz="1200" dirty="0">
                <a:latin typeface="+mj-lt"/>
                <a:cs typeface="Arial"/>
              </a:rPr>
              <a:t>Non-nationals: </a:t>
            </a:r>
          </a:p>
          <a:p>
            <a:pPr lvl="3"/>
            <a:r>
              <a:rPr lang="nl-NL" sz="1200" dirty="0" err="1">
                <a:latin typeface="+mj-lt"/>
                <a:cs typeface="Arial"/>
              </a:rPr>
              <a:t>Issuance</a:t>
            </a:r>
            <a:r>
              <a:rPr lang="nl-NL" sz="1200" dirty="0">
                <a:latin typeface="+mj-lt"/>
                <a:cs typeface="Arial"/>
              </a:rPr>
              <a:t> of </a:t>
            </a:r>
            <a:r>
              <a:rPr lang="nl-NL" sz="1200" dirty="0" err="1">
                <a:latin typeface="+mj-lt"/>
                <a:cs typeface="Arial"/>
              </a:rPr>
              <a:t>traveldocuments</a:t>
            </a:r>
            <a:r>
              <a:rPr lang="nl-NL" sz="1200" dirty="0">
                <a:latin typeface="+mj-lt"/>
                <a:cs typeface="Arial"/>
              </a:rPr>
              <a:t>: </a:t>
            </a:r>
          </a:p>
          <a:p>
            <a:pPr lvl="4"/>
            <a:r>
              <a:rPr lang="nl-NL" dirty="0" err="1">
                <a:latin typeface="+mj-lt"/>
                <a:cs typeface="Arial"/>
              </a:rPr>
              <a:t>Visa’s</a:t>
            </a:r>
            <a:r>
              <a:rPr lang="nl-NL" dirty="0">
                <a:latin typeface="+mj-lt"/>
                <a:cs typeface="Arial"/>
              </a:rPr>
              <a:t>, </a:t>
            </a:r>
            <a:r>
              <a:rPr lang="nl-NL" dirty="0" err="1">
                <a:latin typeface="+mj-lt"/>
                <a:cs typeface="Arial"/>
              </a:rPr>
              <a:t>Residence</a:t>
            </a:r>
            <a:r>
              <a:rPr lang="nl-NL" dirty="0">
                <a:latin typeface="+mj-lt"/>
                <a:cs typeface="Arial"/>
              </a:rPr>
              <a:t> permit</a:t>
            </a:r>
            <a:endParaRPr lang="en-US" dirty="0">
              <a:latin typeface="+mj-lt"/>
              <a:cs typeface="Arial"/>
            </a:endParaRPr>
          </a:p>
          <a:p>
            <a:pPr lvl="3"/>
            <a:r>
              <a:rPr lang="en-US" sz="1200" dirty="0">
                <a:latin typeface="+mj-lt"/>
                <a:cs typeface="Arial"/>
              </a:rPr>
              <a:t>Acceptance of documents</a:t>
            </a:r>
          </a:p>
          <a:p>
            <a:pPr lvl="3"/>
            <a:r>
              <a:rPr lang="en-US" sz="1200" dirty="0">
                <a:latin typeface="+mj-lt"/>
                <a:cs typeface="Arial"/>
              </a:rPr>
              <a:t>Procedures </a:t>
            </a:r>
          </a:p>
          <a:p>
            <a:pPr lvl="4"/>
            <a:r>
              <a:rPr lang="en-US" dirty="0">
                <a:latin typeface="+mj-lt"/>
                <a:cs typeface="Arial"/>
              </a:rPr>
              <a:t>Check in, </a:t>
            </a:r>
            <a:r>
              <a:rPr lang="en-US" dirty="0" err="1">
                <a:latin typeface="+mj-lt"/>
                <a:cs typeface="Arial"/>
              </a:rPr>
              <a:t>bagagedrop</a:t>
            </a:r>
            <a:r>
              <a:rPr lang="en-US" dirty="0">
                <a:latin typeface="+mj-lt"/>
                <a:cs typeface="Arial"/>
              </a:rPr>
              <a:t>, boarding,</a:t>
            </a:r>
          </a:p>
          <a:p>
            <a:pPr lvl="4"/>
            <a:r>
              <a:rPr lang="en-US" dirty="0">
                <a:latin typeface="+mj-lt"/>
                <a:cs typeface="Arial"/>
              </a:rPr>
              <a:t>Passenger information (API PNR van locale </a:t>
            </a:r>
            <a:r>
              <a:rPr lang="en-US" dirty="0" err="1">
                <a:latin typeface="+mj-lt"/>
                <a:cs typeface="Arial"/>
              </a:rPr>
              <a:t>landen</a:t>
            </a:r>
            <a:r>
              <a:rPr lang="en-US" dirty="0">
                <a:latin typeface="+mj-lt"/>
                <a:cs typeface="Arial"/>
              </a:rPr>
              <a:t>)</a:t>
            </a:r>
          </a:p>
          <a:p>
            <a:pPr lvl="4"/>
            <a:r>
              <a:rPr lang="en-US" dirty="0">
                <a:latin typeface="+mj-lt"/>
                <a:cs typeface="Arial"/>
              </a:rPr>
              <a:t>Border (security, human trafficking)</a:t>
            </a:r>
          </a:p>
          <a:p>
            <a:pPr lvl="1" indent="-342900"/>
            <a:r>
              <a:rPr lang="en-US" sz="1200" dirty="0">
                <a:latin typeface="+mj-lt"/>
                <a:cs typeface="Arial"/>
              </a:rPr>
              <a:t>PRM</a:t>
            </a:r>
          </a:p>
          <a:p>
            <a:pPr lvl="1" indent="-342900"/>
            <a:r>
              <a:rPr lang="en-US" sz="1200" dirty="0">
                <a:latin typeface="+mj-lt"/>
                <a:cs typeface="Arial"/>
              </a:rPr>
              <a:t>Public safety</a:t>
            </a:r>
            <a:endParaRPr lang="nl-NL" sz="1200" dirty="0">
              <a:latin typeface="+mj-lt"/>
              <a:cs typeface="Arial"/>
            </a:endParaRPr>
          </a:p>
          <a:p>
            <a:r>
              <a:rPr lang="en-US" sz="1200" b="1" dirty="0">
                <a:latin typeface="+mj-lt"/>
                <a:cs typeface="Arial"/>
              </a:rPr>
              <a:t>Cargo:</a:t>
            </a:r>
          </a:p>
          <a:p>
            <a:pPr lvl="1"/>
            <a:r>
              <a:rPr lang="en-US" sz="1200" dirty="0">
                <a:latin typeface="+mj-lt"/>
                <a:cs typeface="Arial"/>
              </a:rPr>
              <a:t>Documentation, Containers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95354BB-7EA5-4608-8F79-32153D754DDE}" type="datetime1">
              <a:rPr lang="nl-NL" smtClean="0"/>
              <a:pPr>
                <a:spcAft>
                  <a:spcPts val="600"/>
                </a:spcAft>
              </a:pPr>
              <a:t>5-12-2023</a:t>
            </a:fld>
            <a:endParaRPr lang="nl-NL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57EFD01-9C89-A9DE-7D9C-1010529D4DC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5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B13D525-8C90-13D0-59DC-950721E38C3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200" y="6221415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7FA47E64-7A41-FA66-71FB-30AE34E65A07}"/>
              </a:ext>
            </a:extLst>
          </p:cNvPr>
          <p:cNvSpPr/>
          <p:nvPr/>
        </p:nvSpPr>
        <p:spPr bwMode="auto">
          <a:xfrm>
            <a:off x="2005622" y="893498"/>
            <a:ext cx="918660" cy="948047"/>
          </a:xfrm>
          <a:prstGeom prst="wedgeEllipseCallou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Min.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Interior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8" name="Tekstballon: ovaal 7">
            <a:extLst>
              <a:ext uri="{FF2B5EF4-FFF2-40B4-BE49-F238E27FC236}">
                <a16:creationId xmlns:a16="http://schemas.microsoft.com/office/drawing/2014/main" id="{CB2CC742-4DF4-6B8B-166B-9959825EEECF}"/>
              </a:ext>
            </a:extLst>
          </p:cNvPr>
          <p:cNvSpPr/>
          <p:nvPr/>
        </p:nvSpPr>
        <p:spPr bwMode="auto">
          <a:xfrm>
            <a:off x="2630630" y="880254"/>
            <a:ext cx="918660" cy="948047"/>
          </a:xfrm>
          <a:prstGeom prst="wedgeEllipseCallou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Min.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Interior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0" name="Tekstballon: ovaal 9">
            <a:extLst>
              <a:ext uri="{FF2B5EF4-FFF2-40B4-BE49-F238E27FC236}">
                <a16:creationId xmlns:a16="http://schemas.microsoft.com/office/drawing/2014/main" id="{8605DDB9-33A9-0B5A-C78A-9183E699DFB9}"/>
              </a:ext>
            </a:extLst>
          </p:cNvPr>
          <p:cNvSpPr/>
          <p:nvPr/>
        </p:nvSpPr>
        <p:spPr bwMode="auto">
          <a:xfrm>
            <a:off x="3221466" y="893498"/>
            <a:ext cx="918660" cy="948047"/>
          </a:xfrm>
          <a:prstGeom prst="wedgeEllipseCallou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Min.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Health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1" name="Tekstballon: ovaal 10">
            <a:extLst>
              <a:ext uri="{FF2B5EF4-FFF2-40B4-BE49-F238E27FC236}">
                <a16:creationId xmlns:a16="http://schemas.microsoft.com/office/drawing/2014/main" id="{2F54D743-FB2A-B0A7-87A4-763474DFCD5C}"/>
              </a:ext>
            </a:extLst>
          </p:cNvPr>
          <p:cNvSpPr/>
          <p:nvPr/>
        </p:nvSpPr>
        <p:spPr bwMode="auto">
          <a:xfrm>
            <a:off x="1580464" y="1603592"/>
            <a:ext cx="918660" cy="948047"/>
          </a:xfrm>
          <a:prstGeom prst="wedgeEllipseCallout">
            <a:avLst>
              <a:gd name="adj1" fmla="val 9461"/>
              <a:gd name="adj2" fmla="val 62500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Min.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Foreign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affairs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1C60B8C8-340E-2931-5E06-57E8466E8652}"/>
              </a:ext>
            </a:extLst>
          </p:cNvPr>
          <p:cNvSpPr/>
          <p:nvPr/>
        </p:nvSpPr>
        <p:spPr bwMode="auto">
          <a:xfrm>
            <a:off x="2789816" y="1652376"/>
            <a:ext cx="918660" cy="948047"/>
          </a:xfrm>
          <a:prstGeom prst="wedgeEllipseCallout">
            <a:avLst>
              <a:gd name="adj1" fmla="val -28406"/>
              <a:gd name="adj2" fmla="val 59355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Min.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Justice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3" name="Tekstballon: ovaal 12">
            <a:extLst>
              <a:ext uri="{FF2B5EF4-FFF2-40B4-BE49-F238E27FC236}">
                <a16:creationId xmlns:a16="http://schemas.microsoft.com/office/drawing/2014/main" id="{08D2F7D1-1D06-AF8B-A0DA-F9225A421496}"/>
              </a:ext>
            </a:extLst>
          </p:cNvPr>
          <p:cNvSpPr/>
          <p:nvPr/>
        </p:nvSpPr>
        <p:spPr bwMode="auto">
          <a:xfrm>
            <a:off x="2243622" y="1880431"/>
            <a:ext cx="918660" cy="948047"/>
          </a:xfrm>
          <a:prstGeom prst="wedgeEllipseCallout">
            <a:avLst>
              <a:gd name="adj1" fmla="val -28406"/>
              <a:gd name="adj2" fmla="val 59355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Min.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Foreign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affairs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4" name="Tekstballon: ovaal 13">
            <a:extLst>
              <a:ext uri="{FF2B5EF4-FFF2-40B4-BE49-F238E27FC236}">
                <a16:creationId xmlns:a16="http://schemas.microsoft.com/office/drawing/2014/main" id="{EA6824DB-3462-33DF-EDA0-98D024DB8651}"/>
              </a:ext>
            </a:extLst>
          </p:cNvPr>
          <p:cNvSpPr/>
          <p:nvPr/>
        </p:nvSpPr>
        <p:spPr bwMode="auto">
          <a:xfrm>
            <a:off x="1642556" y="2327740"/>
            <a:ext cx="918660" cy="948047"/>
          </a:xfrm>
          <a:prstGeom prst="wedgeEllipseCallout">
            <a:avLst>
              <a:gd name="adj1" fmla="val 23526"/>
              <a:gd name="adj2" fmla="val 59355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private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7" name="Tekstballon: ovaal 16">
            <a:extLst>
              <a:ext uri="{FF2B5EF4-FFF2-40B4-BE49-F238E27FC236}">
                <a16:creationId xmlns:a16="http://schemas.microsoft.com/office/drawing/2014/main" id="{1FDF4107-FBE7-0B12-C053-4B28B6B861E6}"/>
              </a:ext>
            </a:extLst>
          </p:cNvPr>
          <p:cNvSpPr/>
          <p:nvPr/>
        </p:nvSpPr>
        <p:spPr bwMode="auto">
          <a:xfrm>
            <a:off x="2448412" y="2594192"/>
            <a:ext cx="918660" cy="948047"/>
          </a:xfrm>
          <a:prstGeom prst="wedgeEllipseCallout">
            <a:avLst>
              <a:gd name="adj1" fmla="val -28406"/>
              <a:gd name="adj2" fmla="val 59355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Min.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Justice/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defence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8" name="Tekstballon: ovaal 17">
            <a:extLst>
              <a:ext uri="{FF2B5EF4-FFF2-40B4-BE49-F238E27FC236}">
                <a16:creationId xmlns:a16="http://schemas.microsoft.com/office/drawing/2014/main" id="{71B5C3AA-1A9E-9C62-705D-46C9AB18CAA7}"/>
              </a:ext>
            </a:extLst>
          </p:cNvPr>
          <p:cNvSpPr/>
          <p:nvPr/>
        </p:nvSpPr>
        <p:spPr bwMode="auto">
          <a:xfrm>
            <a:off x="1245526" y="3249072"/>
            <a:ext cx="918660" cy="948047"/>
          </a:xfrm>
          <a:prstGeom prst="wedgeEllipseCallout">
            <a:avLst>
              <a:gd name="adj1" fmla="val -18669"/>
              <a:gd name="adj2" fmla="val 58307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Private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Min. Infra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6" name="Tekstballon: ovaal 15">
            <a:extLst>
              <a:ext uri="{FF2B5EF4-FFF2-40B4-BE49-F238E27FC236}">
                <a16:creationId xmlns:a16="http://schemas.microsoft.com/office/drawing/2014/main" id="{EA343B20-2322-BF65-6AD6-258E149C7F6F}"/>
              </a:ext>
            </a:extLst>
          </p:cNvPr>
          <p:cNvSpPr/>
          <p:nvPr/>
        </p:nvSpPr>
        <p:spPr bwMode="auto">
          <a:xfrm>
            <a:off x="2410065" y="2996282"/>
            <a:ext cx="918660" cy="948047"/>
          </a:xfrm>
          <a:prstGeom prst="wedgeEllipseCallout">
            <a:avLst>
              <a:gd name="adj1" fmla="val -33816"/>
              <a:gd name="adj2" fmla="val 52016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Min.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Justice/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private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9" name="Tekstballon: ovaal 18">
            <a:extLst>
              <a:ext uri="{FF2B5EF4-FFF2-40B4-BE49-F238E27FC236}">
                <a16:creationId xmlns:a16="http://schemas.microsoft.com/office/drawing/2014/main" id="{0D8AA095-D89D-A7EF-5381-E045520F5540}"/>
              </a:ext>
            </a:extLst>
          </p:cNvPr>
          <p:cNvSpPr/>
          <p:nvPr/>
        </p:nvSpPr>
        <p:spPr bwMode="auto">
          <a:xfrm>
            <a:off x="1827796" y="3565391"/>
            <a:ext cx="918660" cy="948047"/>
          </a:xfrm>
          <a:prstGeom prst="wedgeEllipseCallout">
            <a:avLst>
              <a:gd name="adj1" fmla="val -18669"/>
              <a:gd name="adj2" fmla="val 58307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Munici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pality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21" name="Tekstballon: ovaal 20">
            <a:extLst>
              <a:ext uri="{FF2B5EF4-FFF2-40B4-BE49-F238E27FC236}">
                <a16:creationId xmlns:a16="http://schemas.microsoft.com/office/drawing/2014/main" id="{19F9C088-7034-EC4D-6709-59D9B1367AD6}"/>
              </a:ext>
            </a:extLst>
          </p:cNvPr>
          <p:cNvSpPr/>
          <p:nvPr/>
        </p:nvSpPr>
        <p:spPr bwMode="auto">
          <a:xfrm>
            <a:off x="2425454" y="4036148"/>
            <a:ext cx="918660" cy="948047"/>
          </a:xfrm>
          <a:prstGeom prst="wedgeEllipseCallout">
            <a:avLst>
              <a:gd name="adj1" fmla="val -18669"/>
              <a:gd name="adj2" fmla="val 58307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Min. Fin</a:t>
            </a:r>
          </a:p>
        </p:txBody>
      </p:sp>
      <p:pic>
        <p:nvPicPr>
          <p:cNvPr id="24" name="Picture 21">
            <a:extLst>
              <a:ext uri="{FF2B5EF4-FFF2-40B4-BE49-F238E27FC236}">
                <a16:creationId xmlns:a16="http://schemas.microsoft.com/office/drawing/2014/main" id="{5B6B795A-D7E4-4A6B-DAC8-CB018224B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54" r="2" b="2"/>
          <a:stretch/>
        </p:blipFill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5954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6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body" sz="quarter" idx="15"/>
          </p:nvPr>
        </p:nvSpPr>
        <p:spPr>
          <a:xfrm>
            <a:off x="635001" y="2289602"/>
            <a:ext cx="5005388" cy="3935413"/>
          </a:xfrm>
        </p:spPr>
        <p:txBody>
          <a:bodyPr>
            <a:normAutofit/>
          </a:bodyPr>
          <a:lstStyle/>
          <a:p>
            <a:r>
              <a:rPr lang="nl-NL" dirty="0"/>
              <a:t>Diverse topics</a:t>
            </a:r>
          </a:p>
          <a:p>
            <a:r>
              <a:rPr lang="nl-NL" dirty="0"/>
              <a:t>Multiple stakeholders</a:t>
            </a:r>
          </a:p>
          <a:p>
            <a:pPr lvl="1"/>
            <a:r>
              <a:rPr lang="nl-NL" dirty="0"/>
              <a:t>Both public </a:t>
            </a:r>
            <a:r>
              <a:rPr lang="nl-NL" dirty="0" err="1"/>
              <a:t>and</a:t>
            </a:r>
            <a:r>
              <a:rPr lang="nl-NL" dirty="0"/>
              <a:t> private</a:t>
            </a:r>
          </a:p>
          <a:p>
            <a:pPr lvl="1"/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departments</a:t>
            </a:r>
            <a:r>
              <a:rPr lang="nl-NL" dirty="0"/>
              <a:t>, </a:t>
            </a:r>
            <a:r>
              <a:rPr lang="nl-NL" dirty="0" err="1"/>
              <a:t>who</a:t>
            </a:r>
            <a:r>
              <a:rPr lang="nl-NL" dirty="0"/>
              <a:t> have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policy</a:t>
            </a:r>
          </a:p>
          <a:p>
            <a:r>
              <a:rPr lang="en-US" dirty="0"/>
              <a:t>Legislation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technology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1051202"/>
            <a:ext cx="5004595" cy="948047"/>
          </a:xfrm>
        </p:spPr>
        <p:txBody>
          <a:bodyPr anchor="b">
            <a:normAutofit/>
          </a:bodyPr>
          <a:lstStyle/>
          <a:p>
            <a:r>
              <a:rPr lang="nl-NL" b="1"/>
              <a:t>CHALLENGES</a:t>
            </a:r>
            <a:br>
              <a:rPr lang="nl-NL" b="1"/>
            </a:br>
            <a:r>
              <a:rPr lang="nl-NL" b="1"/>
              <a:t>  </a:t>
            </a:r>
            <a:endParaRPr lang="nl-NL" b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AA3FB1B-BCEC-4513-BB06-CD3FFB25E42B}" type="datetime1">
              <a:rPr lang="nl-NL" smtClean="0"/>
              <a:pPr>
                <a:spcAft>
                  <a:spcPts val="600"/>
                </a:spcAft>
              </a:pPr>
              <a:t>5-12-2023</a:t>
            </a:fld>
            <a:endParaRPr lang="nl-N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144070-67CC-15CC-68CD-1CA34A51268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5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6792C91-015B-C877-56F8-20031A20DB0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200" y="6221415"/>
            <a:ext cx="5005389" cy="322075"/>
          </a:xfrm>
        </p:spPr>
        <p:txBody>
          <a:bodyPr/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pic>
        <p:nvPicPr>
          <p:cNvPr id="7" name="Picture 6" descr="Colourful carved figures of humans">
            <a:extLst>
              <a:ext uri="{FF2B5EF4-FFF2-40B4-BE49-F238E27FC236}">
                <a16:creationId xmlns:a16="http://schemas.microsoft.com/office/drawing/2014/main" id="{DD7B9B29-4CEE-2479-B493-11F6B22E2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60" r="18230" b="2"/>
          <a:stretch/>
        </p:blipFill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81655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5B4C699-CC47-CB74-699F-6E34D594D2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model for Consensus</a:t>
            </a:r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4A9645A-665E-2B54-5F85-D3052E58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Poldermodel</a:t>
            </a:r>
            <a:endParaRPr lang="nl-NL" dirty="0"/>
          </a:p>
        </p:txBody>
      </p:sp>
      <p:pic>
        <p:nvPicPr>
          <p:cNvPr id="11" name="Tijdelijke aanduiding voor afbeelding 10" descr="Afbeelding met gras, Luchtfotografie, Vogelperspectief, lucht&#10;&#10;Automatisch gegenereerde beschrijving">
            <a:extLst>
              <a:ext uri="{FF2B5EF4-FFF2-40B4-BE49-F238E27FC236}">
                <a16:creationId xmlns:a16="http://schemas.microsoft.com/office/drawing/2014/main" id="{3455D674-11A4-55DA-10D1-4C286A0ED97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757"/>
          <a:stretch/>
        </p:blipFill>
        <p:spPr>
          <a:xfrm>
            <a:off x="6096000" y="0"/>
            <a:ext cx="6096000" cy="6860381"/>
          </a:xfrm>
        </p:spPr>
      </p:pic>
    </p:spTree>
    <p:extLst>
      <p:ext uri="{BB962C8B-B14F-4D97-AF65-F5344CB8AC3E}">
        <p14:creationId xmlns:p14="http://schemas.microsoft.com/office/powerpoint/2010/main" val="564771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data author=&quot;{00000000-0000-0000-0000-000000000000}&quot; authorname=&quot;(onbekend)&quot; model=&quot;{00000001-0005-0000-0001-000000000013}&quot; profile=&quot;1Logo&quot; created=&quot;2010-10-28 12:31:02&quot; modified=&quot;2010-10-28 14:12:02&quot;&gt;&lt;presentatie template=&quot;C:\Program Files\Carma DocSys\1Logo\Modellen\Presentaties\ministerie.pot&quot; enabled=&quot;true&quot; reopen=&quot;true&quot; lcid=&quot;1043&quot; newdoc=&quot;true&quot; engine=&quot;DocSysEngine.MSPPT&quot;&gt;&lt;titel class=&quot;string&quot; value=&quot;&quot;/&gt;&lt;fldfooter class=&quot;string&quot; value=&quot;&quot;/&gt;&lt;subtitel class=&quot;string&quot; value=&quot;&quot;/&gt;&lt;datum class=&quot;string&quot; value=&quot;29 oktober 2010&quot;/&gt;&lt;kleur class=&quot;string&quot; value=&quot;&quot;/&gt;&lt;divisie class=&quot;string&quot; value=&quot;Ministerie&quot; id=&quot;1&quot;/&gt;&lt;PAPER/&gt;&lt;/presentatie&gt;&lt;/data&gt;&#10;"/>
</p:tagLst>
</file>

<file path=ppt/theme/theme1.xml><?xml version="1.0" encoding="utf-8"?>
<a:theme xmlns:a="http://schemas.openxmlformats.org/drawingml/2006/main" name="Tijdelijk_bestand_Presentatie_IenM[1]">
  <a:themeElements>
    <a:clrScheme name="">
      <a:dk1>
        <a:srgbClr val="000000"/>
      </a:dk1>
      <a:lt1>
        <a:srgbClr val="FFFFFF"/>
      </a:lt1>
      <a:dk2>
        <a:srgbClr val="0E4A10"/>
      </a:dk2>
      <a:lt2>
        <a:srgbClr val="47145C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minister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inisterie 1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2">
        <a:dk1>
          <a:srgbClr val="000000"/>
        </a:dk1>
        <a:lt1>
          <a:srgbClr val="FFFFFF"/>
        </a:lt1>
        <a:dk2>
          <a:srgbClr val="3C1508"/>
        </a:dk2>
        <a:lt2>
          <a:srgbClr val="3C1508"/>
        </a:lt2>
        <a:accent1>
          <a:srgbClr val="FBD221"/>
        </a:accent1>
        <a:accent2>
          <a:srgbClr val="F9A529"/>
        </a:accent2>
        <a:accent3>
          <a:srgbClr val="FFFFFF"/>
        </a:accent3>
        <a:accent4>
          <a:srgbClr val="000000"/>
        </a:accent4>
        <a:accent5>
          <a:srgbClr val="FDE5AB"/>
        </a:accent5>
        <a:accent6>
          <a:srgbClr val="E29524"/>
        </a:accent6>
        <a:hlink>
          <a:srgbClr val="EE0026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3">
        <a:dk1>
          <a:srgbClr val="000000"/>
        </a:dk1>
        <a:lt1>
          <a:srgbClr val="FFFFFF"/>
        </a:lt1>
        <a:dk2>
          <a:srgbClr val="47145C"/>
        </a:dk2>
        <a:lt2>
          <a:srgbClr val="0E4A10"/>
        </a:lt2>
        <a:accent1>
          <a:srgbClr val="EE0026"/>
        </a:accent1>
        <a:accent2>
          <a:srgbClr val="D60044"/>
        </a:accent2>
        <a:accent3>
          <a:srgbClr val="FFFFFF"/>
        </a:accent3>
        <a:accent4>
          <a:srgbClr val="000000"/>
        </a:accent4>
        <a:accent5>
          <a:srgbClr val="F5AAAC"/>
        </a:accent5>
        <a:accent6>
          <a:srgbClr val="C2003D"/>
        </a:accent6>
        <a:hlink>
          <a:srgbClr val="ED8FBB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4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6ED9AD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92065FC69E843B6C9C483EEB54F8F" ma:contentTypeVersion="1" ma:contentTypeDescription="Create a new document." ma:contentTypeScope="" ma:versionID="a181599885ec306477fb62deedd487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9CAF1E-4D6E-4DF3-B3C9-2389B4D2C9BF}"/>
</file>

<file path=customXml/itemProps2.xml><?xml version="1.0" encoding="utf-8"?>
<ds:datastoreItem xmlns:ds="http://schemas.openxmlformats.org/officeDocument/2006/customXml" ds:itemID="{69F33315-7940-4727-A4E7-BBD71662F182}"/>
</file>

<file path=customXml/itemProps3.xml><?xml version="1.0" encoding="utf-8"?>
<ds:datastoreItem xmlns:ds="http://schemas.openxmlformats.org/officeDocument/2006/customXml" ds:itemID="{4A5D973C-AF51-4B76-A2FF-BA3B53F412D8}"/>
</file>

<file path=docProps/app.xml><?xml version="1.0" encoding="utf-8"?>
<Properties xmlns="http://schemas.openxmlformats.org/officeDocument/2006/extended-properties" xmlns:vt="http://schemas.openxmlformats.org/officeDocument/2006/docPropsVTypes">
  <Template>Tijdelijk_bestand_Presentatie_IenM[1]</Template>
  <TotalTime>0</TotalTime>
  <Words>427</Words>
  <Application>Microsoft Office PowerPoint</Application>
  <PresentationFormat>Breedbeeld</PresentationFormat>
  <Paragraphs>132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Jost*</vt:lpstr>
      <vt:lpstr>Times New Roman</vt:lpstr>
      <vt:lpstr>Verdana</vt:lpstr>
      <vt:lpstr>Wingdings</vt:lpstr>
      <vt:lpstr>Tijdelijk_bestand_Presentatie_IenM[1]</vt:lpstr>
      <vt:lpstr>IenW Nederlands 16:9</vt:lpstr>
      <vt:lpstr>The Netherlands NATFAL committee </vt:lpstr>
      <vt:lpstr>ANNEX 9: FACILITATION </vt:lpstr>
      <vt:lpstr>ANNEX 9: FACILITATION </vt:lpstr>
      <vt:lpstr>ANNEX 9: FACILITATION </vt:lpstr>
      <vt:lpstr>Old style NATFAL:   </vt:lpstr>
      <vt:lpstr>PowerPoint-presentatie</vt:lpstr>
      <vt:lpstr>PowerPoint-presentatie</vt:lpstr>
      <vt:lpstr>CHALLENGES   </vt:lpstr>
      <vt:lpstr>Poldermodel</vt:lpstr>
      <vt:lpstr>PowerPoint-presentatie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Rboom</dc:creator>
  <cp:lastModifiedBy>Westerhuis, A. (Arend-Jan) - DGLM</cp:lastModifiedBy>
  <cp:revision>177</cp:revision>
  <dcterms:created xsi:type="dcterms:W3CDTF">2015-01-16T14:05:19Z</dcterms:created>
  <dcterms:modified xsi:type="dcterms:W3CDTF">2023-12-05T06:25:17Z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0x0101001C192065FC69E843B6C9C483EEB54F8F</vt:lpwstr>
  </property>
</Properties>
</file>