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44" r:id="rId3"/>
    <p:sldId id="263" r:id="rId4"/>
    <p:sldId id="347" r:id="rId5"/>
    <p:sldId id="348" r:id="rId6"/>
    <p:sldId id="349" r:id="rId7"/>
    <p:sldId id="34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85021" autoAdjust="0"/>
  </p:normalViewPr>
  <p:slideViewPr>
    <p:cSldViewPr snapToGrid="0">
      <p:cViewPr varScale="1">
        <p:scale>
          <a:sx n="99" d="100"/>
          <a:sy n="99" d="100"/>
        </p:scale>
        <p:origin x="-8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8F50F-0116-437A-BA22-FBF1B8D93EDC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ADE28-650A-411A-A6C3-7DBED42E9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39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172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72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936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3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0057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164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9444D6-0F3A-4324-97C6-7744D78C34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08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CA30BC-AEFB-439C-BDE0-C937228A0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8D845E4-2BD2-4D96-A8EB-58D6751B8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D5A5E9E-8E7D-4B7B-A63D-6E139356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C0E8933-06B4-40D7-86D2-2BC2BEC4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967FC4-A33D-4B19-96D4-A6BB473E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5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2AC52C-0E79-48F6-81A0-220B69C3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F82DD7-38DF-4120-A5CF-2AF538E32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2EE564-E616-4DCE-BE5D-8B4F8C06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9E7A7A-B07D-4CC2-9D31-6535B8D3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2E7861-C63A-4A06-BA32-5DA085F0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1B75852-98A3-42EE-84D0-DA8A76981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DD2274A-4E77-4DD5-B520-9F0A915C1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1B2E53-E658-49AD-8994-44689E63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3A3FF0-DF05-49BA-8363-D3A7CBC1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9146F4-1E53-4224-A622-39E4AA63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3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2EE4CF-956D-4A33-BF82-3248D4B5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C87C88D-18E0-4956-A90A-BFAD233B3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EFA519-9125-4889-8A46-AC336376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2358D5-F011-4B11-95C8-0E1261328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73AF2D-D4AE-45C4-8095-4A023573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D9DF12-7B52-4BD3-8850-0EFB03320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FD104EB-F974-4D8C-ABF3-4598E11CF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694D89-56C3-41A9-BE46-5506BEDC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42ED5A9-F11C-4C89-89C6-742F6A06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DC20FD1-EB8D-433B-B1C2-0F8C667E9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2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517D66-08BD-419E-BD53-C47E97DA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0717B2-D7D5-4A33-AA4B-EA2673BCF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84716E6-8B2F-4229-BD7D-F65CDB192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CFD120F-85A9-456E-AE14-05CBCED59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5D07EAF-7763-44B5-BAA1-557834275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3DD9D8F-618C-471C-976D-EC0284C0E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1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A0FE2A-B264-4EE8-9C4F-EAED85B9B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CC03C2B-D409-4049-9B7A-3335170B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2EDDB29-DE99-401A-B75B-CA3841E5E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F53C0C1-C849-42A5-873A-8059E6B04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789FADB-1586-4CD2-8751-D53F6A31A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393CEE5-7621-4212-8FFA-31E831DD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E25263C-DA5A-42E9-9666-F6B7A27D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80CDF02-A7F3-4394-AF1D-DDE4FAF3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EE2B6D-13AF-4DB0-B905-BBFA51DBF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BCA0087-1CFD-45E3-A41E-52E4D0DEB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3989023-4886-4898-AE84-43F405A58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A550FE1-C27A-44CB-8857-4E1B8736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5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2E3E037-2D20-4704-B551-9CAE2BA2C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922FDC6-E357-4DA1-A1A4-669082C86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0DFBE18-7F0E-4440-8E9E-0C21650A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3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4666B1-8E43-433A-A824-CDC0FC84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27CE21-1F27-4E0C-9B16-53D90BB0F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F7BE6A4-525C-4E0A-813C-7124D6B28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3A10051-EE05-4CC2-9EC3-60128735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1AC70B-CB7B-4E77-82A6-07B536CC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EA38C7-E212-41E6-93B1-713EF959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4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83A72-33D5-489E-9DCE-C8A09149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8678AAF-3BC7-4156-B227-A07228295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D8EE6EA-829F-47FB-B6DE-00BEBD9BD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DE59BA3-E9D9-42A6-A0D6-8D0FAFDE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BA235FB-A41E-4C68-B646-B0C523D6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DCD453-34F9-4A20-8ED5-69B53F27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8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D147DE8-A730-43D0-9D27-BB1E31FC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314337B-01FC-4040-BEAD-F5843CD12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91D2C2-4487-430E-9959-42D88E4C18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8D500-4918-4071-9763-25DF3842FD0F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8FB6C1-20B7-40C7-8B3A-BBC4B1403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119748-946A-4145-8747-837931993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1DCC8-7628-46FF-AD13-8A66B02DD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0C1863-FBB2-4744-BC3F-82E127FDB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7844" y="1783959"/>
            <a:ext cx="6304136" cy="1987941"/>
          </a:xfrm>
        </p:spPr>
        <p:txBody>
          <a:bodyPr anchor="b">
            <a:normAutofit fontScale="90000"/>
          </a:bodyPr>
          <a:lstStyle/>
          <a:p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/>
              <a:t> </a:t>
            </a:r>
            <a:r>
              <a:rPr lang="en-US" sz="3600" dirty="0"/>
              <a:t>ICAO TRIP 2019</a:t>
            </a:r>
            <a:br>
              <a:rPr lang="en-US" sz="3600" dirty="0"/>
            </a:br>
            <a:r>
              <a:rPr lang="en-US" sz="3600" dirty="0"/>
              <a:t>– </a:t>
            </a:r>
            <a:br>
              <a:rPr lang="en-US" sz="3600" dirty="0"/>
            </a:br>
            <a:r>
              <a:rPr lang="en-US" sz="3600" dirty="0"/>
              <a:t>CARICOM Regional Advance Passenger Information 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3EC01D4-6DE2-4434-AE2F-00D7D71ED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856" y="5772150"/>
            <a:ext cx="5599035" cy="1018481"/>
          </a:xfrm>
        </p:spPr>
        <p:txBody>
          <a:bodyPr anchor="t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000" dirty="0"/>
              <a:t>Michael Jones</a:t>
            </a:r>
          </a:p>
          <a:p>
            <a:pPr algn="l">
              <a:spcBef>
                <a:spcPts val="0"/>
              </a:spcBef>
            </a:pPr>
            <a:r>
              <a:rPr lang="en-US" sz="2000" dirty="0"/>
              <a:t>Executive Director (Ag)</a:t>
            </a:r>
          </a:p>
          <a:p>
            <a:pPr algn="l">
              <a:spcBef>
                <a:spcPts val="0"/>
              </a:spcBef>
            </a:pPr>
            <a:r>
              <a:rPr lang="en-US" sz="2000" dirty="0"/>
              <a:t>CARICOM IMPACS</a:t>
            </a:r>
          </a:p>
        </p:txBody>
      </p:sp>
      <p:sp>
        <p:nvSpPr>
          <p:cNvPr id="13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CE3E26F-6773-4920-8E78-45F25E84730D}"/>
              </a:ext>
            </a:extLst>
          </p:cNvPr>
          <p:cNvPicPr/>
          <p:nvPr/>
        </p:nvPicPr>
        <p:blipFill rotWithShape="1">
          <a:blip r:embed="rId3" cstate="print"/>
          <a:srcRect l="10983" r="7323" b="-2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505240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14A2F755-5219-4C4E-9378-2C80BB08DF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9A87AD7E-457F-4836-8DDE-FFE0F00938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923F3-8E0F-4D1A-A405-81361F0E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Presentation Format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510255D6-1313-4983-9858-3D17C9F2438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29" y="2788806"/>
            <a:ext cx="2799339" cy="2603386"/>
          </a:xfrm>
          <a:prstGeom prst="rect">
            <a:avLst/>
          </a:prstGeom>
          <a:noFill/>
          <a:effectLst/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CDCE57-188A-4212-BEFB-F65C6000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874" y="2275187"/>
            <a:ext cx="9555125" cy="44552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Historical Perspective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Current Activities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Future Prospects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Fashioning Context</a:t>
            </a:r>
          </a:p>
        </p:txBody>
      </p:sp>
    </p:spTree>
    <p:extLst>
      <p:ext uri="{BB962C8B-B14F-4D97-AF65-F5344CB8AC3E}">
        <p14:creationId xmlns:p14="http://schemas.microsoft.com/office/powerpoint/2010/main" val="33002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14A2F755-5219-4C4E-9378-2C80BB08DF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9A87AD7E-457F-4836-8DDE-FFE0F00938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923F3-8E0F-4D1A-A405-81361F0E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Where we were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510255D6-1313-4983-9858-3D17C9F2438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29" y="2788806"/>
            <a:ext cx="2799339" cy="2603386"/>
          </a:xfrm>
          <a:prstGeom prst="rect">
            <a:avLst/>
          </a:prstGeom>
          <a:noFill/>
          <a:effectLst/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CDCE57-188A-4212-BEFB-F65C6000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874" y="2275187"/>
            <a:ext cx="9063513" cy="4455221"/>
          </a:xfrm>
        </p:spPr>
        <p:txBody>
          <a:bodyPr>
            <a:normAutofit/>
          </a:bodyPr>
          <a:lstStyle/>
          <a:p>
            <a:r>
              <a:rPr lang="en-US" dirty="0"/>
              <a:t>The 2007 Cricket World Cup Nine Plus One</a:t>
            </a:r>
          </a:p>
          <a:p>
            <a:r>
              <a:rPr lang="en-US" dirty="0"/>
              <a:t>Sunset to Permanence to Expansion</a:t>
            </a:r>
          </a:p>
          <a:p>
            <a:r>
              <a:rPr lang="en-US" dirty="0"/>
              <a:t>Lessons Learnt</a:t>
            </a:r>
          </a:p>
          <a:p>
            <a:pPr lvl="1"/>
            <a:r>
              <a:rPr lang="en-US" dirty="0"/>
              <a:t>Legislative</a:t>
            </a:r>
          </a:p>
          <a:p>
            <a:pPr lvl="1"/>
            <a:r>
              <a:rPr lang="en-US" dirty="0"/>
              <a:t>Operational</a:t>
            </a:r>
          </a:p>
          <a:p>
            <a:pPr lvl="1"/>
            <a:r>
              <a:rPr lang="en-US" dirty="0"/>
              <a:t>Participative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14A2F755-5219-4C4E-9378-2C80BB08DF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9A87AD7E-457F-4836-8DDE-FFE0F00938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923F3-8E0F-4D1A-A405-81361F0E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Where we are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510255D6-1313-4983-9858-3D17C9F2438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29" y="2788806"/>
            <a:ext cx="2799339" cy="2603386"/>
          </a:xfrm>
          <a:prstGeom prst="rect">
            <a:avLst/>
          </a:prstGeom>
          <a:noFill/>
          <a:effectLst/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CDCE57-188A-4212-BEFB-F65C6000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874" y="2275187"/>
            <a:ext cx="9555125" cy="4455221"/>
          </a:xfrm>
        </p:spPr>
        <p:txBody>
          <a:bodyPr>
            <a:normAutofit/>
          </a:bodyPr>
          <a:lstStyle/>
          <a:p>
            <a:r>
              <a:rPr lang="en-US" dirty="0"/>
              <a:t>Upgrade of Infrastructure to include ATS-G</a:t>
            </a:r>
          </a:p>
          <a:p>
            <a:r>
              <a:rPr lang="en-US" dirty="0"/>
              <a:t>Updated Legislation</a:t>
            </a:r>
          </a:p>
          <a:p>
            <a:r>
              <a:rPr lang="en-US" dirty="0"/>
              <a:t>Implementation of INTERPOL Caribbean Liaison Office</a:t>
            </a:r>
          </a:p>
          <a:p>
            <a:pPr lvl="1"/>
            <a:r>
              <a:rPr lang="en-US" dirty="0"/>
              <a:t>Expanded Database Access</a:t>
            </a:r>
          </a:p>
          <a:p>
            <a:r>
              <a:rPr lang="en-US" dirty="0"/>
              <a:t>Supporting Other Border Management Operations</a:t>
            </a:r>
          </a:p>
          <a:p>
            <a:pPr lvl="1"/>
            <a:r>
              <a:rPr lang="en-US" dirty="0"/>
              <a:t>Regional AIRCOP Programmes</a:t>
            </a:r>
          </a:p>
          <a:p>
            <a:pPr lvl="1"/>
            <a:r>
              <a:rPr lang="en-US" dirty="0"/>
              <a:t>Harmonization of Training &amp; SOPs</a:t>
            </a:r>
          </a:p>
          <a:p>
            <a:pPr lvl="2"/>
            <a:r>
              <a:rPr lang="en-US" dirty="0"/>
              <a:t>Common Vetting Policies</a:t>
            </a:r>
          </a:p>
          <a:p>
            <a:r>
              <a:rPr lang="en-US" dirty="0"/>
              <a:t>Expanded Network of Participants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8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14A2F755-5219-4C4E-9378-2C80BB08DF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9A87AD7E-457F-4836-8DDE-FFE0F00938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923F3-8E0F-4D1A-A405-81361F0E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Where we are going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510255D6-1313-4983-9858-3D17C9F2438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29" y="2788806"/>
            <a:ext cx="2799339" cy="2603386"/>
          </a:xfrm>
          <a:prstGeom prst="rect">
            <a:avLst/>
          </a:prstGeom>
          <a:noFill/>
          <a:effectLst/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CDCE57-188A-4212-BEFB-F65C6000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874" y="2275187"/>
            <a:ext cx="9555125" cy="4455221"/>
          </a:xfrm>
        </p:spPr>
        <p:txBody>
          <a:bodyPr>
            <a:normAutofit/>
          </a:bodyPr>
          <a:lstStyle/>
          <a:p>
            <a:r>
              <a:rPr lang="en-US" dirty="0"/>
              <a:t>UN Countering Terrorist Travel Programme</a:t>
            </a:r>
          </a:p>
          <a:p>
            <a:r>
              <a:rPr lang="en-US" dirty="0"/>
              <a:t>Replicated Network Excellence</a:t>
            </a:r>
          </a:p>
          <a:p>
            <a:r>
              <a:rPr lang="en-US" dirty="0"/>
              <a:t>Expanded Network of Systems</a:t>
            </a:r>
          </a:p>
          <a:p>
            <a:pPr lvl="1"/>
            <a:r>
              <a:rPr lang="en-US" dirty="0"/>
              <a:t>Advance Cargo Information Systems</a:t>
            </a:r>
          </a:p>
          <a:p>
            <a:pPr lvl="1"/>
            <a:r>
              <a:rPr lang="en-US" dirty="0"/>
              <a:t>Regional Integrated Ballistic Information Network</a:t>
            </a:r>
          </a:p>
          <a:p>
            <a:pPr lvl="1"/>
            <a:r>
              <a:rPr lang="en-US" dirty="0"/>
              <a:t>Strategic Intelligence Fusion Centre(s)</a:t>
            </a:r>
          </a:p>
          <a:p>
            <a:r>
              <a:rPr lang="en-US" dirty="0"/>
              <a:t>Mining Opportunities for Latent Stakeholders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8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14A2F755-5219-4C4E-9378-2C80BB08DF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9A87AD7E-457F-4836-8DDE-FFE0F00938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923F3-8E0F-4D1A-A405-81361F0E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983" y="498143"/>
            <a:ext cx="10269613" cy="127890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Fashioning Context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510255D6-1313-4983-9858-3D17C9F2438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29" y="2788806"/>
            <a:ext cx="2799339" cy="2603386"/>
          </a:xfrm>
          <a:prstGeom prst="rect">
            <a:avLst/>
          </a:prstGeom>
          <a:noFill/>
          <a:effectLst/>
        </p:spPr>
      </p:pic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CDCE57-188A-4212-BEFB-F65C60005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6874" y="2275187"/>
            <a:ext cx="9555125" cy="4455221"/>
          </a:xfrm>
        </p:spPr>
        <p:txBody>
          <a:bodyPr>
            <a:normAutofit/>
          </a:bodyPr>
          <a:lstStyle/>
          <a:p>
            <a:r>
              <a:rPr lang="en-US" dirty="0"/>
              <a:t>Difficulties of Multinational Organizations</a:t>
            </a:r>
          </a:p>
          <a:p>
            <a:r>
              <a:rPr lang="en-US" dirty="0"/>
              <a:t>Perennial Financial Challenges =&gt; Self-Sustainability</a:t>
            </a:r>
          </a:p>
          <a:p>
            <a:r>
              <a:rPr lang="en-US" dirty="0"/>
              <a:t>CSME and a Single Domestic Space</a:t>
            </a:r>
          </a:p>
          <a:p>
            <a:pPr lvl="1"/>
            <a:r>
              <a:rPr lang="en-US" dirty="0"/>
              <a:t>Strengthening Regional Security Cooperation</a:t>
            </a:r>
          </a:p>
          <a:p>
            <a:r>
              <a:rPr lang="en-US" dirty="0"/>
              <a:t>Membership of UN Security Council 2020/2021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42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14A2F755-5219-4C4E-9378-2C80BB08DF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="" xmlns:a16="http://schemas.microsoft.com/office/drawing/2014/main" id="{9A87AD7E-457F-4836-8DDE-FFE0F00938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">
          <a:xfrm>
            <a:off x="0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923F3-8E0F-4D1A-A405-81361F0E0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37" y="238836"/>
            <a:ext cx="10848459" cy="171961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Thank You</a:t>
            </a:r>
          </a:p>
        </p:txBody>
      </p:sp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510255D6-1313-4983-9858-3D17C9F24385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929" y="2788806"/>
            <a:ext cx="2799339" cy="2603386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248489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B665789CA3B5D14782CF1E504D9F91DF" ma:contentTypeVersion="1" ma:contentTypeDescription="Upload an image." ma:contentTypeScope="" ma:versionID="28ac1692343c34693ff72c424ba901f3">
  <xsd:schema xmlns:xsd="http://www.w3.org/2001/XMLSchema" xmlns:xs="http://www.w3.org/2001/XMLSchema" xmlns:p="http://schemas.microsoft.com/office/2006/metadata/properties" xmlns:ns1="http://schemas.microsoft.com/sharepoint/v3" xmlns:ns2="4AE50402-E3E9-440E-89C7-56A4548B78EA" xmlns:ns3="http://schemas.microsoft.com/sharepoint/v3/fields" targetNamespace="http://schemas.microsoft.com/office/2006/metadata/properties" ma:root="true" ma:fieldsID="367995a223d1f7259ec1deb07b6e7fdf" ns1:_="" ns2:_="" ns3:_="">
    <xsd:import namespace="http://schemas.microsoft.com/sharepoint/v3"/>
    <xsd:import namespace="4AE50402-E3E9-440E-89C7-56A4548B78E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50402-E3E9-440E-89C7-56A4548B78E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ImageCreateDate xmlns="4AE50402-E3E9-440E-89C7-56A4548B78EA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A440BF1-0DE6-40C8-9F45-E11CEB8C0978}"/>
</file>

<file path=customXml/itemProps2.xml><?xml version="1.0" encoding="utf-8"?>
<ds:datastoreItem xmlns:ds="http://schemas.openxmlformats.org/officeDocument/2006/customXml" ds:itemID="{6E5BA3D2-4984-40BC-AC1A-2F311C6815F2}"/>
</file>

<file path=customXml/itemProps3.xml><?xml version="1.0" encoding="utf-8"?>
<ds:datastoreItem xmlns:ds="http://schemas.openxmlformats.org/officeDocument/2006/customXml" ds:itemID="{018BC35F-80F1-43C6-9816-1E38763EB07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3415</TotalTime>
  <Words>151</Words>
  <Application>Microsoft Office PowerPoint</Application>
  <PresentationFormat>Custom</PresentationFormat>
  <Paragraphs>48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ICAO TRIP 2019 –  CARICOM Regional Advance Passenger Information Programme</vt:lpstr>
      <vt:lpstr>Presentation Format</vt:lpstr>
      <vt:lpstr>Where we were</vt:lpstr>
      <vt:lpstr>Where we are</vt:lpstr>
      <vt:lpstr>Where we are going</vt:lpstr>
      <vt:lpstr>Fashioning Context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Jones</dc:creator>
  <cp:keywords/>
  <dc:description/>
  <cp:lastModifiedBy>Takamatsu, Hirofumi</cp:lastModifiedBy>
  <cp:revision>57</cp:revision>
  <dcterms:created xsi:type="dcterms:W3CDTF">2019-05-11T11:26:15Z</dcterms:created>
  <dcterms:modified xsi:type="dcterms:W3CDTF">2019-06-19T19:38:43Z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0x0101009148F5A04DDD49CBA7127AADA5FB792B00AADE34325A8B49CDA8BB4DB53328F21400B665789CA3B5D14782CF1E504D9F91DF</vt:lpwstr>
  </property>
</Properties>
</file>