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334" r:id="rId6"/>
    <p:sldId id="335" r:id="rId7"/>
    <p:sldId id="259" r:id="rId8"/>
    <p:sldId id="343" r:id="rId9"/>
    <p:sldId id="346" r:id="rId10"/>
    <p:sldId id="340" r:id="rId11"/>
    <p:sldId id="266" r:id="rId12"/>
    <p:sldId id="347" r:id="rId13"/>
    <p:sldId id="308" r:id="rId14"/>
    <p:sldId id="309" r:id="rId15"/>
    <p:sldId id="349" r:id="rId16"/>
    <p:sldId id="348" r:id="rId17"/>
    <p:sldId id="350" r:id="rId18"/>
    <p:sldId id="351" r:id="rId19"/>
    <p:sldId id="260" r:id="rId20"/>
    <p:sldId id="26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233"/>
    <a:srgbClr val="F37021"/>
    <a:srgbClr val="5A6870"/>
    <a:srgbClr val="C40075"/>
    <a:srgbClr val="7B0052"/>
    <a:srgbClr val="279DD9"/>
    <a:srgbClr val="006EB7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4" Type="http://schemas.openxmlformats.org/officeDocument/2006/relationships/viewProps" Target="view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3D8C9-EB69-43E3-B62E-1D67D72C6C6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EC39-6E38-4364-94E9-2F2077982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5FFA-2E1B-4B1E-BA1E-47B281E2D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3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0B8D-BFFF-4142-B816-1CB97EF578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5EC39-6E38-4364-94E9-2F20779821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4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9283"/>
            <a:ext cx="9180512" cy="4169483"/>
          </a:xfrm>
          <a:prstGeom prst="rect">
            <a:avLst/>
          </a:prstGeom>
        </p:spPr>
      </p:pic>
      <p:sp>
        <p:nvSpPr>
          <p:cNvPr id="7" name="Subtitle 1"/>
          <p:cNvSpPr>
            <a:spLocks/>
          </p:cNvSpPr>
          <p:nvPr userDrawn="1"/>
        </p:nvSpPr>
        <p:spPr bwMode="auto">
          <a:xfrm>
            <a:off x="251520" y="2571750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>
                <a:solidFill>
                  <a:schemeClr val="accent1"/>
                </a:solidFill>
                <a:cs typeface="Arial" charset="0"/>
              </a:rPr>
              <a:t>Presenter Name</a:t>
            </a:r>
          </a:p>
          <a:p>
            <a:pPr>
              <a:buFont typeface="Arial" charset="0"/>
              <a:buNone/>
            </a:pPr>
            <a:r>
              <a:rPr lang="en-US" sz="1400" i="1" baseline="0" dirty="0">
                <a:solidFill>
                  <a:schemeClr val="accent1"/>
                </a:solidFill>
                <a:cs typeface="Arial" charset="0"/>
              </a:rPr>
              <a:t>Presenter Title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dirty="0">
                <a:solidFill>
                  <a:schemeClr val="bg1"/>
                </a:solidFill>
              </a:rPr>
              <a:t>Presentation title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>
          <a:xfrm>
            <a:off x="250825" y="4371950"/>
            <a:ext cx="574833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1600" spc="-20" dirty="0">
                <a:solidFill>
                  <a:schemeClr val="bg1"/>
                </a:solidFill>
              </a:rPr>
              <a:t>Location/date</a:t>
            </a:r>
            <a:endParaRPr lang="en-US" sz="1600" spc="-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3702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32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1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19708" y="3657600"/>
            <a:ext cx="35028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750" dirty="0">
                <a:latin typeface="Open Sans" pitchFamily="34" charset="0"/>
              </a:rPr>
              <a:t>IOM</a:t>
            </a:r>
            <a:r>
              <a:rPr lang="en-US" altLang="en-US" sz="750" baseline="0" dirty="0">
                <a:latin typeface="Open Sans" pitchFamily="34" charset="0"/>
              </a:rPr>
              <a:t> HEADQUARTERS </a:t>
            </a:r>
            <a:r>
              <a:rPr lang="en-US" altLang="en-US" sz="750" dirty="0">
                <a:latin typeface="Open Sans" pitchFamily="34" charset="0"/>
              </a:rPr>
              <a:t> –  IMMIGRATION</a:t>
            </a:r>
            <a:r>
              <a:rPr lang="en-US" altLang="en-US" sz="750" baseline="0" dirty="0">
                <a:latin typeface="Open Sans" pitchFamily="34" charset="0"/>
              </a:rPr>
              <a:t> &amp;  BORDER MANAGEMENT DIVISION</a:t>
            </a:r>
            <a:endParaRPr lang="en-US" altLang="en-US" sz="750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45FC-3A50-4CA6-9489-F3FD32108810}" type="datetime1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IOM HEADQUARTERS –   IMMIGRATION &amp;  BORDER MANAGEMENT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1917-ADDF-4910-A587-080BE05C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8" y="4720747"/>
            <a:ext cx="1360524" cy="309606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=""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337003" y="526896"/>
            <a:ext cx="5202043" cy="3874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26895"/>
            <a:ext cx="2531531" cy="853068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531531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428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29283"/>
            <a:ext cx="9180512" cy="4169482"/>
          </a:xfrm>
          <a:prstGeom prst="rect">
            <a:avLst/>
          </a:prstGeom>
        </p:spPr>
      </p:pic>
      <p:sp>
        <p:nvSpPr>
          <p:cNvPr id="7" name="Subtitle 1"/>
          <p:cNvSpPr>
            <a:spLocks/>
          </p:cNvSpPr>
          <p:nvPr userDrawn="1"/>
        </p:nvSpPr>
        <p:spPr bwMode="auto">
          <a:xfrm>
            <a:off x="251520" y="2571750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>
                <a:solidFill>
                  <a:schemeClr val="accent1"/>
                </a:solidFill>
                <a:cs typeface="Arial" charset="0"/>
              </a:rPr>
              <a:t>Presenter Name</a:t>
            </a:r>
          </a:p>
          <a:p>
            <a:pPr>
              <a:buFont typeface="Arial" charset="0"/>
              <a:buNone/>
            </a:pPr>
            <a:r>
              <a:rPr lang="en-US" sz="1400" i="1" baseline="0" dirty="0">
                <a:solidFill>
                  <a:schemeClr val="accent1"/>
                </a:solidFill>
                <a:cs typeface="Arial" charset="0"/>
              </a:rPr>
              <a:t>Presenter Title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dirty="0">
                <a:solidFill>
                  <a:schemeClr val="bg1"/>
                </a:solidFill>
              </a:rPr>
              <a:t>Presentation title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>
          <a:xfrm>
            <a:off x="250825" y="4371950"/>
            <a:ext cx="574833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1600" spc="-2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Location/date</a:t>
            </a:r>
            <a:endParaRPr lang="en-US" sz="1600" spc="-2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9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0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87574"/>
            <a:ext cx="7067128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A742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05677"/>
            <a:ext cx="7067128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7574"/>
            <a:ext cx="7067128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A742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05677"/>
            <a:ext cx="7067128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3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370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19/06/2019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-1"/>
            <a:ext cx="9143987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19/06/2019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49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4" r:id="rId15"/>
    <p:sldLayoutId id="2147483667" r:id="rId16"/>
    <p:sldLayoutId id="214748366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3702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A742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ewarn@iom.int" TargetMode="External"/><Relationship Id="rId3" Type="http://schemas.openxmlformats.org/officeDocument/2006/relationships/hyperlink" Target="mailto:docolucci@iom.int" TargetMode="External"/><Relationship Id="rId7" Type="http://schemas.openxmlformats.org/officeDocument/2006/relationships/hyperlink" Target="mailto:lstyprekowska@iom.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souri@iom.int" TargetMode="External"/><Relationship Id="rId11" Type="http://schemas.openxmlformats.org/officeDocument/2006/relationships/hyperlink" Target="mailto:ibm@iom.int" TargetMode="External"/><Relationship Id="rId5" Type="http://schemas.openxmlformats.org/officeDocument/2006/relationships/hyperlink" Target="mailto:mramkishun@iom.int" TargetMode="External"/><Relationship Id="rId10" Type="http://schemas.openxmlformats.org/officeDocument/2006/relationships/hyperlink" Target="mailto:klilleorg@iom.int" TargetMode="External"/><Relationship Id="rId4" Type="http://schemas.openxmlformats.org/officeDocument/2006/relationships/hyperlink" Target="mailto:FPRUTSCH@iom.int" TargetMode="External"/><Relationship Id="rId9" Type="http://schemas.openxmlformats.org/officeDocument/2006/relationships/hyperlink" Target="mailto:CWINTER@IOM.IN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m.int/border-and-identity-solutions-information-shee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m.int/sites/default/files/our_work/DMM/IBM/iomworkplan-icaotripstrategyimplementation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917-ADDF-4910-A587-080BE05C08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>
          <a:xfrm>
            <a:off x="3275856" y="699542"/>
            <a:ext cx="2515052" cy="936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891" y="2737832"/>
            <a:ext cx="5252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121284"/>
                </a:solidFill>
              </a:rPr>
              <a:t>15th ICAO TRIP Symposium and Exhibition </a:t>
            </a:r>
            <a:r>
              <a:rPr lang="en-US" sz="1500" dirty="0">
                <a:solidFill>
                  <a:srgbClr val="121284"/>
                </a:solidFill>
              </a:rPr>
              <a:t>  </a:t>
            </a:r>
          </a:p>
          <a:p>
            <a:pPr algn="ctr"/>
            <a:r>
              <a:rPr lang="en-US" sz="1500" dirty="0">
                <a:solidFill>
                  <a:srgbClr val="121284"/>
                </a:solidFill>
              </a:rPr>
              <a:t>25-28 June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7888" y="3505200"/>
            <a:ext cx="3871518" cy="54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Subtitle 1"/>
          <p:cNvSpPr>
            <a:spLocks/>
          </p:cNvSpPr>
          <p:nvPr/>
        </p:nvSpPr>
        <p:spPr bwMode="auto">
          <a:xfrm>
            <a:off x="4880190" y="3903501"/>
            <a:ext cx="307776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100" dirty="0">
                <a:solidFill>
                  <a:srgbClr val="F37021"/>
                </a:solidFill>
                <a:cs typeface="Arial" charset="0"/>
              </a:rPr>
              <a:t>eslavenas@iom.int</a:t>
            </a:r>
          </a:p>
          <a:p>
            <a:pPr>
              <a:buFont typeface="Arial" charset="0"/>
              <a:buNone/>
            </a:pPr>
            <a:endParaRPr lang="en-US" sz="1200" dirty="0">
              <a:solidFill>
                <a:srgbClr val="F37021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779662"/>
            <a:ext cx="8219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21284"/>
                </a:solidFill>
              </a:rPr>
              <a:t>Strengthening Interoperable Borders: IOM’s Technical Assistance in Implementing Passenger Data Systems (API/PNR)</a:t>
            </a:r>
          </a:p>
        </p:txBody>
      </p:sp>
      <p:sp>
        <p:nvSpPr>
          <p:cNvPr id="8" name="Subtitle 1"/>
          <p:cNvSpPr>
            <a:spLocks/>
          </p:cNvSpPr>
          <p:nvPr/>
        </p:nvSpPr>
        <p:spPr bwMode="auto">
          <a:xfrm>
            <a:off x="1632945" y="3894134"/>
            <a:ext cx="307776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100" dirty="0">
                <a:solidFill>
                  <a:srgbClr val="F37021"/>
                </a:solidFill>
                <a:cs typeface="Arial" charset="0"/>
              </a:rPr>
              <a:t>Erik Slavenas</a:t>
            </a:r>
          </a:p>
          <a:p>
            <a:pPr>
              <a:buFont typeface="Arial" charset="0"/>
              <a:buNone/>
            </a:pPr>
            <a:r>
              <a:rPr lang="en-US" sz="1200" dirty="0">
                <a:solidFill>
                  <a:srgbClr val="F37021"/>
                </a:solidFill>
                <a:cs typeface="Arial" charset="0"/>
              </a:rPr>
              <a:t>Identity Management and Biometrics Officer, IBM Division, IOM Geneva</a:t>
            </a:r>
          </a:p>
        </p:txBody>
      </p:sp>
    </p:spTree>
    <p:extLst>
      <p:ext uri="{BB962C8B-B14F-4D97-AF65-F5344CB8AC3E}">
        <p14:creationId xmlns:p14="http://schemas.microsoft.com/office/powerpoint/2010/main" val="404279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FBED8E93-D0B0-B940-8154-E571A42CDDC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1451" y="957263"/>
            <a:ext cx="8367596" cy="371475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Creation of a </a:t>
            </a:r>
            <a:r>
              <a:rPr lang="en-US" sz="1650" b="1" dirty="0">
                <a:latin typeface="+mn-lt"/>
              </a:rPr>
              <a:t>Passenger Information Unit </a:t>
            </a:r>
            <a:r>
              <a:rPr lang="en-US" sz="1650" dirty="0">
                <a:latin typeface="+mn-lt"/>
              </a:rPr>
              <a:t>(EU terminology and setup)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Receives and processes API/PNR data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Can be based in border guard, criminal police, police international cooperation unit, police counter-terrorism unit </a:t>
            </a:r>
            <a:r>
              <a:rPr lang="en-US" sz="1350" dirty="0" err="1">
                <a:latin typeface="+mn-lt"/>
              </a:rPr>
              <a:t>etc</a:t>
            </a:r>
            <a:r>
              <a:rPr lang="en-US" sz="1350" dirty="0">
                <a:latin typeface="+mn-lt"/>
              </a:rPr>
              <a:t>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Acts as a guardian of API/PNR data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Shares API/PNR data upon specific requests from other governmental agencies authorized by law to receive API/PNR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Tender</a:t>
            </a:r>
            <a:r>
              <a:rPr lang="en-US" sz="1650" dirty="0">
                <a:latin typeface="+mn-lt"/>
              </a:rPr>
              <a:t> for service providers and hardware/software (will vary heavily depending on the local set 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Development of relevant IT solutions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Testing and roll-out </a:t>
            </a:r>
            <a:r>
              <a:rPr lang="en-US" sz="1650" dirty="0">
                <a:latin typeface="+mn-lt"/>
              </a:rPr>
              <a:t>(ensuring connections to airline reservation systems, interoperability with other systems at the national level) </a:t>
            </a:r>
            <a:endParaRPr lang="en-US" sz="165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Hiring, training and retraining </a:t>
            </a:r>
            <a:r>
              <a:rPr lang="en-US" sz="1800" dirty="0">
                <a:latin typeface="+mn-lt"/>
              </a:rPr>
              <a:t>of staff of the Passenger Information Unit and other governmental agencies receiving API/PNR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And last but not least – to develop </a:t>
            </a:r>
            <a:r>
              <a:rPr lang="en-US" sz="1800" b="1" dirty="0">
                <a:latin typeface="+mn-lt"/>
              </a:rPr>
              <a:t>analytics and risk management capabilities </a:t>
            </a:r>
            <a:r>
              <a:rPr lang="en-US" sz="1800" dirty="0">
                <a:latin typeface="+mn-lt"/>
              </a:rPr>
              <a:t>to make use of API/PNR to enhance border security and facilitation!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re 2">
            <a:extLst>
              <a:ext uri="{FF2B5EF4-FFF2-40B4-BE49-F238E27FC236}">
                <a16:creationId xmlns="" xmlns:a16="http://schemas.microsoft.com/office/drawing/2014/main" id="{38118EE9-3C3E-4053-94C3-C0087994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123478"/>
            <a:ext cx="3096344" cy="435769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+mn-lt"/>
              </a:rPr>
              <a:t>Typical API/PNR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implementation steps (contd.) </a:t>
            </a:r>
          </a:p>
        </p:txBody>
      </p:sp>
    </p:spTree>
    <p:extLst>
      <p:ext uri="{BB962C8B-B14F-4D97-AF65-F5344CB8AC3E}">
        <p14:creationId xmlns:p14="http://schemas.microsoft.com/office/powerpoint/2010/main" val="2357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4610DE4-DF5F-4257-A62F-12DCCDB850A8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237626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D4DB23-DBB5-47D8-B817-AED69553BD68}"/>
              </a:ext>
            </a:extLst>
          </p:cNvPr>
          <p:cNvSpPr/>
          <p:nvPr/>
        </p:nvSpPr>
        <p:spPr>
          <a:xfrm>
            <a:off x="107504" y="771550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Knowledge of API/PNR in countries is often quite limited, even after repeated awareness raising and technical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capacities at the national level (conceptual, IT, data analytics)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Misconceptions about API/PNR, need to be dispelled. Misconceptions can cause more difficulties than lack of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Inter-agency cooperation: key to success and a major challenge. Especially, in reaching consensus about a lead agency and Single Window. Tensions and lack of trust between stakeholders quite common – and may need time and effort to build a working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Sustainability of API.PNR technical assistance: a major challenge is monthly data service fees if a private sector service provider is used. More an issue to airlines than government agencies but still important to ensure continuity and sustainability of API/PNR systems. The systems will be sustainable only if service fees are budgeted and paid as per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558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EB7B941-2DA7-4BC7-BA40-706D406E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43558"/>
            <a:ext cx="8424936" cy="2952328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•	The foundation of success in API/PNR implementation is a solid needs assessment – and reaching consensus between stakeholders about the way forward – and articulating it into a written implementation plan. A common mistake is to jump straight into a procurement tender or any particular service and product without articulating needs and doing extensive consultations.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Lack of effective privacy and data protection at the national level. Privacy and data protection is primarily about legislation – but not only. Also includes managing the media, public opinion, human rights NGOs, having a mechanism to address grievances by the public, </a:t>
            </a:r>
            <a:r>
              <a:rPr lang="en-US" sz="1800" dirty="0" err="1">
                <a:latin typeface="+mn-lt"/>
              </a:rPr>
              <a:t>etc</a:t>
            </a: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F4FBF98-D105-459C-8322-861A76A9F4F1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302433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</p:spTree>
    <p:extLst>
      <p:ext uri="{BB962C8B-B14F-4D97-AF65-F5344CB8AC3E}">
        <p14:creationId xmlns:p14="http://schemas.microsoft.com/office/powerpoint/2010/main" val="393615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EB7B941-2DA7-4BC7-BA40-706D406E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87574"/>
            <a:ext cx="8424936" cy="2952328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•	API/PNR implementation remains primarily a vendor-driven environment. Vendors are motivated by profits and may be tempted to offer unnecessary, excessive, incompatible or overpriced products or services. It helps a lot if you can rely on a ‘honest broker’ – an impartial int’l organization, consultancy or technical expert - in assisting a State in identifying their needs, ensuring compliance with international specifications and procuring sustainable good-value solutions.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•	Lack of available national budget and dependence on donor funding or free systems that may come with strings attached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F4FBF98-D105-459C-8322-861A76A9F4F1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302433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</p:spTree>
    <p:extLst>
      <p:ext uri="{BB962C8B-B14F-4D97-AF65-F5344CB8AC3E}">
        <p14:creationId xmlns:p14="http://schemas.microsoft.com/office/powerpoint/2010/main" val="245625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4610DE4-DF5F-4257-A62F-12DCCDB850A8}"/>
              </a:ext>
            </a:extLst>
          </p:cNvPr>
          <p:cNvSpPr txBox="1">
            <a:spLocks/>
          </p:cNvSpPr>
          <p:nvPr/>
        </p:nvSpPr>
        <p:spPr>
          <a:xfrm>
            <a:off x="4499992" y="-20538"/>
            <a:ext cx="2664296" cy="857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Challenges and </a:t>
            </a:r>
            <a:br>
              <a:rPr lang="en-US" sz="2000" b="1" dirty="0"/>
            </a:br>
            <a:r>
              <a:rPr lang="en-US" sz="2000" b="1" dirty="0"/>
              <a:t>lessons learned (contd.)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D4DB23-DBB5-47D8-B817-AED69553BD68}"/>
              </a:ext>
            </a:extLst>
          </p:cNvPr>
          <p:cNvSpPr/>
          <p:nvPr/>
        </p:nvSpPr>
        <p:spPr>
          <a:xfrm>
            <a:off x="107504" y="98757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Data quality is a recurring theme in the usefulness of API/PNR systems. Garbage in, garbage out.</a:t>
            </a:r>
          </a:p>
          <a:p>
            <a:r>
              <a:rPr lang="en-US" dirty="0"/>
              <a:t>•	An important part of an API/PNR procurement tender is having an exit strategy when using data services. Ignoring this can lead to instances where users are locked into a contractual relationship with a service provider  and unable to switch to another vendor that offers a better or more relevant service.</a:t>
            </a:r>
          </a:p>
          <a:p>
            <a:r>
              <a:rPr lang="en-US" dirty="0"/>
              <a:t>•	A good working relationship with carriers is vital. It does not happen on its own and requires investment and effort: having dedicated airline liaison officers, structured communication channels, regular meetings. Poor relations between national government agencies and air carriers can serial an otherwise successful API/PNR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284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404"/>
            <a:ext cx="9144000" cy="857250"/>
          </a:xfrm>
        </p:spPr>
        <p:txBody>
          <a:bodyPr/>
          <a:lstStyle/>
          <a:p>
            <a:r>
              <a:rPr lang="en-GB" sz="2400" b="1" dirty="0"/>
              <a:t>For API/PNR assistance </a:t>
            </a:r>
            <a:r>
              <a:rPr lang="en-GB" sz="2400" b="1" dirty="0" err="1"/>
              <a:t>pls</a:t>
            </a:r>
            <a:r>
              <a:rPr lang="en-GB" sz="2400" b="1" dirty="0"/>
              <a:t> contact the closest IOM regional focal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344" y="1484982"/>
            <a:ext cx="7067128" cy="353504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COLUCCI Donato, IOM Bangkok </a:t>
            </a:r>
            <a:r>
              <a:rPr lang="en-GB" dirty="0">
                <a:hlinkClick r:id="rId3"/>
              </a:rPr>
              <a:t>docolucci@iom.int</a:t>
            </a:r>
            <a:endParaRPr lang="en-GB" dirty="0"/>
          </a:p>
          <a:p>
            <a:r>
              <a:rPr lang="en-GB" dirty="0"/>
              <a:t>PRUTSCH Franz, IOM Cairo </a:t>
            </a:r>
            <a:r>
              <a:rPr lang="en-GB" dirty="0">
                <a:hlinkClick r:id="rId4"/>
              </a:rPr>
              <a:t>FPRUTSCH@iom.int</a:t>
            </a:r>
            <a:endParaRPr lang="en-GB" dirty="0"/>
          </a:p>
          <a:p>
            <a:r>
              <a:rPr lang="en-GB" dirty="0"/>
              <a:t>RAMKISHUN Marcellino, IOM Nairobi </a:t>
            </a:r>
            <a:r>
              <a:rPr lang="en-GB" dirty="0">
                <a:hlinkClick r:id="rId5"/>
              </a:rPr>
              <a:t>mramkishun@iom.int</a:t>
            </a:r>
            <a:endParaRPr lang="en-GB" dirty="0"/>
          </a:p>
          <a:p>
            <a:r>
              <a:rPr lang="en-GB" dirty="0"/>
              <a:t>SOURI Vijaya, IOM Dakar </a:t>
            </a:r>
            <a:r>
              <a:rPr lang="en-GB" dirty="0">
                <a:hlinkClick r:id="rId6"/>
              </a:rPr>
              <a:t>vsouri@iom.int</a:t>
            </a:r>
            <a:endParaRPr lang="en-GB" dirty="0"/>
          </a:p>
          <a:p>
            <a:r>
              <a:rPr lang="en-GB" dirty="0"/>
              <a:t>STYP-REKOWSKA Livia, IOM Vienna </a:t>
            </a:r>
            <a:r>
              <a:rPr lang="en-GB" dirty="0">
                <a:hlinkClick r:id="rId7"/>
              </a:rPr>
              <a:t>lstyprekowska@iom.int</a:t>
            </a:r>
            <a:endParaRPr lang="en-GB" dirty="0"/>
          </a:p>
          <a:p>
            <a:r>
              <a:rPr lang="en-GB" dirty="0"/>
              <a:t>WARN Elizabeth, IOM Pretoria </a:t>
            </a:r>
            <a:r>
              <a:rPr lang="en-GB" dirty="0">
                <a:hlinkClick r:id="rId8"/>
              </a:rPr>
              <a:t>ewarn@iom.int</a:t>
            </a:r>
            <a:endParaRPr lang="en-GB" dirty="0"/>
          </a:p>
          <a:p>
            <a:r>
              <a:rPr lang="en-GB" dirty="0"/>
              <a:t>WINTER Cy, IOM San Jose </a:t>
            </a:r>
            <a:r>
              <a:rPr lang="en-GB" dirty="0">
                <a:hlinkClick r:id="rId9"/>
              </a:rPr>
              <a:t>CWINTER@IOM.INT</a:t>
            </a:r>
            <a:r>
              <a:rPr lang="en-GB" dirty="0"/>
              <a:t> </a:t>
            </a:r>
          </a:p>
          <a:p>
            <a:r>
              <a:rPr lang="en-GB" dirty="0"/>
              <a:t>LILLEORG Kristiina, IOM Brussels </a:t>
            </a:r>
            <a:r>
              <a:rPr lang="en-GB" dirty="0">
                <a:hlinkClick r:id="rId10"/>
              </a:rPr>
              <a:t>klilleorg@iom.int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                                                           Please cc: </a:t>
            </a:r>
            <a:r>
              <a:rPr lang="fr-FR" dirty="0"/>
              <a:t>IBM Division     				        at IOM HQ </a:t>
            </a:r>
            <a:r>
              <a:rPr lang="fr-FR" dirty="0">
                <a:hlinkClick r:id="rId11"/>
              </a:rPr>
              <a:t>ibm@iom.int</a:t>
            </a: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9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6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F90B0213-6776-4400-B9A8-9572C91F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7654"/>
            <a:ext cx="2779712" cy="277971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B90958F8-33BA-45A9-A107-F47B110A5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80728" y="893167"/>
            <a:ext cx="7772400" cy="1102519"/>
          </a:xfrm>
        </p:spPr>
        <p:txBody>
          <a:bodyPr/>
          <a:lstStyle/>
          <a:p>
            <a:r>
              <a:rPr lang="en-US" sz="3200" dirty="0"/>
              <a:t>IOM at a glance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BDF0E350-5591-422B-8E5A-FDB7EE643C41}"/>
              </a:ext>
            </a:extLst>
          </p:cNvPr>
          <p:cNvSpPr txBox="1">
            <a:spLocks/>
          </p:cNvSpPr>
          <p:nvPr/>
        </p:nvSpPr>
        <p:spPr>
          <a:xfrm>
            <a:off x="3456384" y="1131590"/>
            <a:ext cx="5652120" cy="434287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702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A742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88" dirty="0"/>
              <a:t>The UN Migration Agency </a:t>
            </a:r>
          </a:p>
          <a:p>
            <a:r>
              <a:rPr lang="en-US" sz="2588" dirty="0"/>
              <a:t>Focus on project and </a:t>
            </a:r>
            <a:r>
              <a:rPr lang="en-US" sz="2588" dirty="0" err="1"/>
              <a:t>programme</a:t>
            </a:r>
            <a:r>
              <a:rPr lang="en-US" sz="2588" dirty="0"/>
              <a:t> implementation</a:t>
            </a:r>
          </a:p>
          <a:p>
            <a:r>
              <a:rPr lang="en-US" sz="2588" dirty="0"/>
              <a:t>Solid capacity to implement large-scale technical assistance projects round the world </a:t>
            </a:r>
          </a:p>
          <a:p>
            <a:r>
              <a:rPr lang="en-US" sz="2588" dirty="0"/>
              <a:t>Scale of programming: 2,277 projects with total operational expenditure USD 1,552 Million (2018)</a:t>
            </a:r>
          </a:p>
          <a:p>
            <a:r>
              <a:rPr lang="en-US" sz="2588" dirty="0"/>
              <a:t>Worldwide presence: </a:t>
            </a:r>
          </a:p>
          <a:p>
            <a:pPr lvl="1"/>
            <a:r>
              <a:rPr lang="en-US" sz="2188" dirty="0"/>
              <a:t>offices in over 150 States and 393 field locations</a:t>
            </a:r>
          </a:p>
          <a:p>
            <a:pPr lvl="1"/>
            <a:r>
              <a:rPr lang="en-US" sz="2188" dirty="0"/>
              <a:t>almost 11,000 IOM staff </a:t>
            </a:r>
          </a:p>
          <a:p>
            <a:r>
              <a:rPr lang="en-US" sz="2588" dirty="0"/>
              <a:t>Demonstrated ability to deliver results in developing, fragile and security-phased countries </a:t>
            </a:r>
          </a:p>
          <a:p>
            <a:r>
              <a:rPr lang="en-US" sz="2588" dirty="0"/>
              <a:t>IOM’s </a:t>
            </a:r>
            <a:r>
              <a:rPr lang="en-US" sz="2588" dirty="0">
                <a:hlinkClick r:id="rId3"/>
              </a:rPr>
              <a:t>border management assistance</a:t>
            </a:r>
            <a:r>
              <a:rPr lang="en-US" sz="2588" dirty="0"/>
              <a:t> portfolio: total current budget USD 220 Million and 205 projects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3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="" xmlns:a16="http://schemas.microsoft.com/office/drawing/2014/main" id="{9BD40A14-89DE-4858-AB99-E4C1410E7C41}"/>
              </a:ext>
            </a:extLst>
          </p:cNvPr>
          <p:cNvSpPr txBox="1">
            <a:spLocks/>
          </p:cNvSpPr>
          <p:nvPr/>
        </p:nvSpPr>
        <p:spPr>
          <a:xfrm>
            <a:off x="961256" y="778396"/>
            <a:ext cx="7067128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Arial" panose="020B0604020202020204" pitchFamily="34" charset="0"/>
              </a:rPr>
              <a:t>Why IOM works on API/PNR</a:t>
            </a:r>
            <a:endParaRPr lang="en-GB" sz="36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185C0AEE-ADCF-4A21-B501-66ABA8F311A9}"/>
              </a:ext>
            </a:extLst>
          </p:cNvPr>
          <p:cNvSpPr txBox="1">
            <a:spLocks/>
          </p:cNvSpPr>
          <p:nvPr/>
        </p:nvSpPr>
        <p:spPr>
          <a:xfrm>
            <a:off x="251520" y="1419622"/>
            <a:ext cx="8856984" cy="338437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702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A742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API/PNR are integral part of IOM border control management technical assistance</a:t>
            </a:r>
          </a:p>
          <a:p>
            <a:r>
              <a:rPr lang="en-US" dirty="0"/>
              <a:t>Vendor-driven environment: demonstrated need for IOM and other int’l </a:t>
            </a:r>
            <a:r>
              <a:rPr lang="en-US" dirty="0" err="1"/>
              <a:t>organisations</a:t>
            </a:r>
            <a:r>
              <a:rPr lang="en-US" dirty="0"/>
              <a:t> to act as an independent, impartial ‘honest broker’ in assisting Member States to identify their needs and sustainable good-value solutions  </a:t>
            </a:r>
          </a:p>
          <a:p>
            <a:r>
              <a:rPr lang="en-US" dirty="0"/>
              <a:t>IOM’s capacity to manage procurement tenders and implement complex infrastructure projects that go beyond advocacy, training, workshops and technical consultations </a:t>
            </a:r>
          </a:p>
          <a:p>
            <a:r>
              <a:rPr lang="en-US" dirty="0"/>
              <a:t>API/PNR are an inherent component of cooperation frameworks IOM already has in place with other key API/PNR players (WCO, IATA, ICAO and others)</a:t>
            </a:r>
          </a:p>
          <a:p>
            <a:r>
              <a:rPr lang="en-US" dirty="0"/>
              <a:t>API is a focus area in the </a:t>
            </a:r>
            <a:r>
              <a:rPr lang="en-US" dirty="0">
                <a:hlinkClick r:id="rId2"/>
              </a:rPr>
              <a:t>IOM Action Plan </a:t>
            </a:r>
            <a:r>
              <a:rPr lang="en-US" dirty="0"/>
              <a:t>for ICAO TRIP Implementation Assistance for the 2018-2020 triennium</a:t>
            </a:r>
          </a:p>
          <a:p>
            <a:r>
              <a:rPr lang="en-US" dirty="0"/>
              <a:t>Shortage of user-friendly, comprehensive guidance material for API/PNR implementation </a:t>
            </a:r>
          </a:p>
          <a:p>
            <a:r>
              <a:rPr lang="en-US" dirty="0"/>
              <a:t>Ability to fundraise: trust and ongoing working dialogue between IOM and donor </a:t>
            </a:r>
            <a:r>
              <a:rPr lang="en-US" dirty="0" err="1"/>
              <a:t>programmes</a:t>
            </a:r>
            <a:r>
              <a:rPr lang="en-US" dirty="0"/>
              <a:t>  </a:t>
            </a:r>
          </a:p>
          <a:p>
            <a:r>
              <a:rPr lang="en-US" dirty="0"/>
              <a:t>Visibility, new programming opportunities, relevance to IOM’s mandate and strategic objectives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68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59582"/>
            <a:ext cx="7772400" cy="1102519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1563638"/>
            <a:ext cx="5184576" cy="3258666"/>
          </a:xfrm>
        </p:spPr>
        <p:txBody>
          <a:bodyPr>
            <a:normAutofit lnSpcReduction="10000"/>
          </a:bodyPr>
          <a:lstStyle/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IOM-ICAO MoU in November 2016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Focus on technical assistance projects in supporting States in ICAO TRIP Strategy implementation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IOM Action Plan for ICAO TRIP Implementation Assistance for the 2018-2020 triennium</a:t>
            </a:r>
          </a:p>
          <a:p>
            <a:pPr marL="257175" lvl="0" indent="-257175" algn="l" defTabSz="311850">
              <a:spcBef>
                <a:spcPts val="338"/>
              </a:spcBef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37021"/>
                </a:solidFill>
              </a:rPr>
              <a:t>A major focus area: passenger data (</a:t>
            </a:r>
            <a:r>
              <a:rPr lang="en-US" sz="2000" b="1" dirty="0">
                <a:solidFill>
                  <a:srgbClr val="F37021"/>
                </a:solidFill>
              </a:rPr>
              <a:t>API and PNR</a:t>
            </a:r>
            <a:r>
              <a:rPr lang="en-US" sz="2000" dirty="0">
                <a:solidFill>
                  <a:srgbClr val="F37021"/>
                </a:solidFill>
              </a:rPr>
              <a:t>) implementation assistance</a:t>
            </a:r>
          </a:p>
          <a:p>
            <a:endParaRPr lang="en-GB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CCFAB5E4-7DE1-4433-BAE3-47F8FED09222}"/>
              </a:ext>
            </a:extLst>
          </p:cNvPr>
          <p:cNvSpPr txBox="1">
            <a:spLocks/>
          </p:cNvSpPr>
          <p:nvPr/>
        </p:nvSpPr>
        <p:spPr>
          <a:xfrm>
            <a:off x="323528" y="915566"/>
            <a:ext cx="8496943" cy="9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3702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/>
              <a:t>IOM Support to ICAO TRIP Strategy Implementation</a:t>
            </a:r>
            <a:endParaRPr lang="en-US" sz="2800" dirty="0"/>
          </a:p>
        </p:txBody>
      </p:sp>
      <p:pic>
        <p:nvPicPr>
          <p:cNvPr id="7" name="Picture 8" descr="ICAO 2Dnew_D6v7e">
            <a:extLst>
              <a:ext uri="{FF2B5EF4-FFF2-40B4-BE49-F238E27FC236}">
                <a16:creationId xmlns="" xmlns:a16="http://schemas.microsoft.com/office/drawing/2014/main" id="{86575CC8-028F-4917-9C3B-E15ACFF7F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 t="14835" r="17287" b="4214"/>
          <a:stretch/>
        </p:blipFill>
        <p:spPr bwMode="auto">
          <a:xfrm>
            <a:off x="616023" y="1719842"/>
            <a:ext cx="2587825" cy="25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26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3F4FE-3A86-4DDD-8407-9E563C20D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53207"/>
            <a:ext cx="7772400" cy="1102519"/>
          </a:xfrm>
        </p:spPr>
        <p:txBody>
          <a:bodyPr/>
          <a:lstStyle/>
          <a:p>
            <a:r>
              <a:rPr lang="en-US" sz="3200" dirty="0"/>
              <a:t>Why API/PNR matters to Member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E42A53-24F4-45E5-9555-1C8FEA8D1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2067694"/>
            <a:ext cx="7772400" cy="2016224"/>
          </a:xfrm>
        </p:spPr>
        <p:txBody>
          <a:bodyPr>
            <a:normAutofit fontScale="4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Political momentum: UN SC Resolutions, especially 2396 (2017) and 2178 (2014)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International regulatory framework: ICAO Standards and Recommended Practices in Annex 9 – </a:t>
            </a:r>
            <a:r>
              <a:rPr lang="en-US" sz="4500" i="1" dirty="0"/>
              <a:t>Facilitation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/>
              <a:t>Good governance of borders: States increasingly see value of API/PNR and risk management to strengthen both border security and facilitation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7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7E90C1-76D2-492F-9667-BCD7A586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296" y="123478"/>
            <a:ext cx="6172200" cy="857250"/>
          </a:xfrm>
        </p:spPr>
        <p:txBody>
          <a:bodyPr/>
          <a:lstStyle/>
          <a:p>
            <a:r>
              <a:rPr lang="en-US" sz="2400" b="1" dirty="0"/>
              <a:t>Current IOM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08E980-9853-4459-A030-4C9E579A2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59582"/>
            <a:ext cx="5868144" cy="429994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Western Balkans - Albania, Bosnia and Herzegovina, the former Yugoslav Republic of Macedonia, Montenegro and Serbia: </a:t>
            </a:r>
            <a:r>
              <a:rPr lang="en-US" dirty="0"/>
              <a:t>legal and IT assessments, regional technical consultations; validation workshops on assessment results, forming and facilitating national API working groups – close cooperation with OSCE </a:t>
            </a:r>
          </a:p>
          <a:p>
            <a:r>
              <a:rPr lang="en-US" b="1" dirty="0"/>
              <a:t>Ukraine</a:t>
            </a:r>
            <a:r>
              <a:rPr lang="en-US" dirty="0"/>
              <a:t>: technical consultations, developing APIS procurement, improving API data analytics </a:t>
            </a:r>
          </a:p>
          <a:p>
            <a:r>
              <a:rPr lang="en-US" b="1" dirty="0"/>
              <a:t>Georgia</a:t>
            </a:r>
            <a:r>
              <a:rPr lang="en-US" dirty="0"/>
              <a:t>: API legislation, API working group, technical consultations, workshops, RFI and tender management, analytics  </a:t>
            </a:r>
          </a:p>
          <a:p>
            <a:r>
              <a:rPr lang="en-US" b="1" dirty="0"/>
              <a:t>Armenia, Azerbaijan, Turkey</a:t>
            </a:r>
            <a:r>
              <a:rPr lang="en-US" dirty="0"/>
              <a:t>: API/PNR training for government authorities</a:t>
            </a:r>
          </a:p>
          <a:p>
            <a:r>
              <a:rPr lang="en-US" b="1" dirty="0"/>
              <a:t>Turkmenistan</a:t>
            </a:r>
            <a:r>
              <a:rPr lang="en-US" dirty="0"/>
              <a:t>: API/PNR legal assessment; API training co-funded and </a:t>
            </a:r>
            <a:r>
              <a:rPr lang="en-US" dirty="0" err="1"/>
              <a:t>coorganized</a:t>
            </a:r>
            <a:r>
              <a:rPr lang="en-US" dirty="0"/>
              <a:t> with OSCE. A new regional project in </a:t>
            </a:r>
            <a:r>
              <a:rPr lang="en-US" b="1" dirty="0"/>
              <a:t>Central Asia</a:t>
            </a:r>
            <a:r>
              <a:rPr lang="en-US" dirty="0"/>
              <a:t> </a:t>
            </a:r>
          </a:p>
          <a:p>
            <a:r>
              <a:rPr lang="en-US" dirty="0"/>
              <a:t>Trainings and assessments in </a:t>
            </a:r>
            <a:r>
              <a:rPr lang="en-US" b="1" dirty="0"/>
              <a:t>Djibouti</a:t>
            </a:r>
            <a:r>
              <a:rPr lang="en-US" dirty="0"/>
              <a:t> and </a:t>
            </a:r>
            <a:r>
              <a:rPr lang="en-US" b="1" dirty="0"/>
              <a:t>Rwanda. </a:t>
            </a:r>
            <a:r>
              <a:rPr lang="en-US" dirty="0"/>
              <a:t>Ongoing consultations with other African Union Member States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8E3CCDA1-DEB4-47EC-901A-2DF3B91D7C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2160" y="2475738"/>
            <a:ext cx="1368152" cy="912101"/>
          </a:xfr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B4E7121-5EFE-46B1-9AD7-8DF8E125B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786351"/>
            <a:ext cx="2872133" cy="72961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6255B000-AD31-479B-BFF1-79405A76E999}"/>
              </a:ext>
            </a:extLst>
          </p:cNvPr>
          <p:cNvSpPr txBox="1">
            <a:spLocks/>
          </p:cNvSpPr>
          <p:nvPr/>
        </p:nvSpPr>
        <p:spPr>
          <a:xfrm>
            <a:off x="3440360" y="149847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Donors</a:t>
            </a:r>
          </a:p>
        </p:txBody>
      </p:sp>
    </p:spTree>
    <p:extLst>
      <p:ext uri="{BB962C8B-B14F-4D97-AF65-F5344CB8AC3E}">
        <p14:creationId xmlns:p14="http://schemas.microsoft.com/office/powerpoint/2010/main" val="346380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ACA2567-AE54-49A1-A7D9-B1FD8777EE1E}"/>
              </a:ext>
            </a:extLst>
          </p:cNvPr>
          <p:cNvSpPr txBox="1">
            <a:spLocks/>
          </p:cNvSpPr>
          <p:nvPr/>
        </p:nvSpPr>
        <p:spPr>
          <a:xfrm>
            <a:off x="323529" y="711543"/>
            <a:ext cx="8568952" cy="2760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</a:rPr>
              <a:t>Close cooperation and coordination with partners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 descr="C:\Users\eslavenas.IOMINT\AppData\Local\Microsoft\Windows\INetCache\Content.Word\SECFAL_Vertical_TRIP-ICBWG (002).png">
            <a:extLst>
              <a:ext uri="{FF2B5EF4-FFF2-40B4-BE49-F238E27FC236}">
                <a16:creationId xmlns="" xmlns:a16="http://schemas.microsoft.com/office/drawing/2014/main" id="{23B1EF0E-392F-4671-BBB0-1D2336C0A5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95886"/>
            <a:ext cx="1656184" cy="119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78A2F-25A3-407E-936B-6D265C19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853" y="1275606"/>
            <a:ext cx="2400267" cy="1440160"/>
          </a:xfrm>
          <a:prstGeom prst="rect">
            <a:avLst/>
          </a:prstGeom>
        </p:spPr>
      </p:pic>
      <p:pic>
        <p:nvPicPr>
          <p:cNvPr id="1030" name="Picture 6" descr="Image result for osce logo">
            <a:extLst>
              <a:ext uri="{FF2B5EF4-FFF2-40B4-BE49-F238E27FC236}">
                <a16:creationId xmlns="" xmlns:a16="http://schemas.microsoft.com/office/drawing/2014/main" id="{6756FBD6-3F4E-4518-8979-B39AF68D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9063"/>
            <a:ext cx="2232248" cy="6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interpol.int/var/interpol/storage/images/internet/about-interpol/name-and-logo/logo/170326-1-eng-GB/Logo.jpg">
            <a:extLst>
              <a:ext uri="{FF2B5EF4-FFF2-40B4-BE49-F238E27FC236}">
                <a16:creationId xmlns="" xmlns:a16="http://schemas.microsoft.com/office/drawing/2014/main" id="{245ABF7B-7ED0-4844-BC26-7EB5D439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7814"/>
            <a:ext cx="1368152" cy="12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uropean commission dg home logo">
            <a:extLst>
              <a:ext uri="{FF2B5EF4-FFF2-40B4-BE49-F238E27FC236}">
                <a16:creationId xmlns="" xmlns:a16="http://schemas.microsoft.com/office/drawing/2014/main" id="{9C3DAAB8-2ADE-4DAA-9AE9-E9C1B4D9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2705"/>
            <a:ext cx="1735460" cy="11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qph.fs.quoracdn.net/main-qimg-fd62e6ebfb142d2167cb36c8a8a193cf-c">
            <a:extLst>
              <a:ext uri="{FF2B5EF4-FFF2-40B4-BE49-F238E27FC236}">
                <a16:creationId xmlns="" xmlns:a16="http://schemas.microsoft.com/office/drawing/2014/main" id="{D5A5A36B-3173-476B-B420-1B8B567B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761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rontex logo">
            <a:extLst>
              <a:ext uri="{FF2B5EF4-FFF2-40B4-BE49-F238E27FC236}">
                <a16:creationId xmlns="" xmlns:a16="http://schemas.microsoft.com/office/drawing/2014/main" id="{196725B9-4A20-4575-A002-A9640591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7774"/>
            <a:ext cx="3312368" cy="6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ata logo">
            <a:extLst>
              <a:ext uri="{FF2B5EF4-FFF2-40B4-BE49-F238E27FC236}">
                <a16:creationId xmlns="" xmlns:a16="http://schemas.microsoft.com/office/drawing/2014/main" id="{E5DBCB79-EC7B-4BCB-B313-7B79858E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986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photo description available.">
            <a:extLst>
              <a:ext uri="{FF2B5EF4-FFF2-40B4-BE49-F238E27FC236}">
                <a16:creationId xmlns="" xmlns:a16="http://schemas.microsoft.com/office/drawing/2014/main" id="{F527BCF6-313D-4FB5-9DE8-8A36133B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1576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0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1A627058-5580-4729-B30A-22233B61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87574"/>
            <a:ext cx="8496944" cy="857250"/>
          </a:xfrm>
        </p:spPr>
        <p:txBody>
          <a:bodyPr/>
          <a:lstStyle/>
          <a:p>
            <a:r>
              <a:rPr lang="en-US" dirty="0"/>
              <a:t>Main areas of API/PNR assistance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58DEF05-39BC-4C90-9DC9-74993ADBFD3C}"/>
              </a:ext>
            </a:extLst>
          </p:cNvPr>
          <p:cNvSpPr txBox="1">
            <a:spLocks/>
          </p:cNvSpPr>
          <p:nvPr/>
        </p:nvSpPr>
        <p:spPr>
          <a:xfrm>
            <a:off x="1187624" y="1355998"/>
            <a:ext cx="3096344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A7423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0065EC0-56DB-4A53-AE74-FA32C2A84089}"/>
              </a:ext>
            </a:extLst>
          </p:cNvPr>
          <p:cNvSpPr/>
          <p:nvPr/>
        </p:nvSpPr>
        <p:spPr>
          <a:xfrm>
            <a:off x="3059832" y="185689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AWARENESS RAISING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TECHNICAL ASSESSMENT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LEGAL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STAKEHOLDER LIAISON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PROCUREMENT TENDER</a:t>
            </a:r>
          </a:p>
        </p:txBody>
      </p:sp>
    </p:spTree>
    <p:extLst>
      <p:ext uri="{BB962C8B-B14F-4D97-AF65-F5344CB8AC3E}">
        <p14:creationId xmlns:p14="http://schemas.microsoft.com/office/powerpoint/2010/main" val="126038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FBED8E93-D0B0-B940-8154-E571A42CDDC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1450" y="843558"/>
            <a:ext cx="8865045" cy="4114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Generally, it is advisable to </a:t>
            </a:r>
            <a:r>
              <a:rPr lang="en-US" sz="1650" b="1" dirty="0">
                <a:latin typeface="+mn-lt"/>
              </a:rPr>
              <a:t>implement API first </a:t>
            </a:r>
            <a:r>
              <a:rPr lang="en-US" sz="1650" dirty="0">
                <a:latin typeface="+mn-lt"/>
              </a:rPr>
              <a:t>(</a:t>
            </a:r>
            <a:r>
              <a:rPr lang="en-US" sz="1650" dirty="0" err="1">
                <a:latin typeface="+mn-lt"/>
              </a:rPr>
              <a:t>iAPI</a:t>
            </a:r>
            <a:r>
              <a:rPr lang="en-US" sz="1650" dirty="0">
                <a:latin typeface="+mn-lt"/>
              </a:rPr>
              <a:t> and PNR much more complex and costly)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b="1" dirty="0">
                <a:latin typeface="+mn-lt"/>
              </a:rPr>
              <a:t>Awareness raising </a:t>
            </a:r>
            <a:r>
              <a:rPr lang="en-US" sz="1650" dirty="0">
                <a:latin typeface="+mn-lt"/>
              </a:rPr>
              <a:t>(policy, functions, technical principles, legal implications </a:t>
            </a:r>
            <a:r>
              <a:rPr lang="en-US" sz="1650" dirty="0" err="1">
                <a:latin typeface="+mn-lt"/>
              </a:rPr>
              <a:t>etc</a:t>
            </a:r>
            <a:r>
              <a:rPr lang="en-US" sz="1650" dirty="0">
                <a:latin typeface="+mn-lt"/>
              </a:rPr>
              <a:t>) </a:t>
            </a:r>
            <a:endParaRPr lang="en-US" sz="165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API/PNR </a:t>
            </a:r>
            <a:r>
              <a:rPr lang="en-US" sz="1650" b="1" dirty="0">
                <a:latin typeface="+mn-lt"/>
              </a:rPr>
              <a:t>needs assessment </a:t>
            </a:r>
            <a:r>
              <a:rPr lang="en-US" sz="1650" dirty="0">
                <a:latin typeface="+mn-lt"/>
              </a:rPr>
              <a:t>(policy, legal and institutional frameworks, IT architecture and information management, equipment and infrastructure)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Creation of a </a:t>
            </a:r>
            <a:r>
              <a:rPr lang="en-US" sz="1650" b="1" dirty="0">
                <a:latin typeface="+mn-lt"/>
              </a:rPr>
              <a:t>national API and/or PNR Committee / Working Group </a:t>
            </a:r>
            <a:r>
              <a:rPr lang="en-US" sz="1650" dirty="0">
                <a:latin typeface="+mn-lt"/>
              </a:rPr>
              <a:t>to drive the process and ensure compliance with international standards (best if airlines are invited from the start)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Inter-agency </a:t>
            </a:r>
            <a:r>
              <a:rPr lang="en-US" sz="1650" b="1" dirty="0">
                <a:latin typeface="+mn-lt"/>
              </a:rPr>
              <a:t>consultations</a:t>
            </a:r>
            <a:r>
              <a:rPr lang="en-US" sz="1650" dirty="0">
                <a:latin typeface="+mn-lt"/>
              </a:rPr>
              <a:t> on roles and responsibilities of relevant actors at the national level (determination of leadership). Deciding </a:t>
            </a:r>
            <a:r>
              <a:rPr lang="en-US" sz="1650" b="1" dirty="0">
                <a:latin typeface="+mn-lt"/>
              </a:rPr>
              <a:t>Single Window facility</a:t>
            </a:r>
            <a:r>
              <a:rPr lang="en-US" sz="1650" dirty="0">
                <a:latin typeface="+mn-lt"/>
              </a:rPr>
              <a:t> arrangements.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50" dirty="0">
                <a:latin typeface="+mn-lt"/>
              </a:rPr>
              <a:t>Amendment of the </a:t>
            </a:r>
            <a:r>
              <a:rPr lang="en-US" sz="1650" b="1" dirty="0">
                <a:latin typeface="+mn-lt"/>
              </a:rPr>
              <a:t>legal framework </a:t>
            </a:r>
            <a:r>
              <a:rPr lang="en-US" sz="1650" dirty="0">
                <a:latin typeface="+mn-lt"/>
              </a:rPr>
              <a:t>and/or development of new legislation (no airline will provide API/PNR data without a proper law in place), which specifies:</a:t>
            </a:r>
          </a:p>
          <a:p>
            <a:pPr marL="857250" lvl="1" indent="-342900"/>
            <a:r>
              <a:rPr lang="en-US" sz="1350" dirty="0">
                <a:latin typeface="+mn-lt"/>
              </a:rPr>
              <a:t>which API/PNR data can be collected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for what purposes (e.g. countering irregular migration, serious crime)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by whom and which other “competent authorities” can have access to it (customs, intelligence services </a:t>
            </a:r>
            <a:r>
              <a:rPr lang="en-US" sz="1350" dirty="0" err="1">
                <a:latin typeface="+mn-lt"/>
              </a:rPr>
              <a:t>etc</a:t>
            </a:r>
            <a:r>
              <a:rPr lang="en-US" sz="1350" dirty="0">
                <a:latin typeface="+mn-lt"/>
              </a:rPr>
              <a:t>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how long it can be retained (24 hours for API, 6 months for PNR ‘unmasked’, another 4,5 years PNR ‘masked’)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Which data protection authority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Right for travelers to request which data have been collected on them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Right for travelers to appeal if incorrect data has been collected </a:t>
            </a:r>
          </a:p>
          <a:p>
            <a:pPr marL="857250" lvl="1" indent="-342900"/>
            <a:r>
              <a:rPr lang="en-US" sz="1350" dirty="0">
                <a:latin typeface="+mn-lt"/>
              </a:rPr>
              <a:t>Data protection safeguards and 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4697600D-B85A-134D-92FF-AF3B3719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3478"/>
            <a:ext cx="2774653" cy="435769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latin typeface="+mn-lt"/>
              </a:rPr>
              <a:t>Typical API/PNR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implementation steps </a:t>
            </a:r>
          </a:p>
        </p:txBody>
      </p:sp>
    </p:spTree>
    <p:extLst>
      <p:ext uri="{BB962C8B-B14F-4D97-AF65-F5344CB8AC3E}">
        <p14:creationId xmlns:p14="http://schemas.microsoft.com/office/powerpoint/2010/main" val="36167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B665789CA3B5D14782CF1E504D9F91DF" ma:contentTypeVersion="1" ma:contentTypeDescription="Upload an image." ma:contentTypeScope="" ma:versionID="28ac1692343c34693ff72c424ba901f3">
  <xsd:schema xmlns:xsd="http://www.w3.org/2001/XMLSchema" xmlns:xs="http://www.w3.org/2001/XMLSchema" xmlns:p="http://schemas.microsoft.com/office/2006/metadata/properties" xmlns:ns1="http://schemas.microsoft.com/sharepoint/v3" xmlns:ns2="4AE50402-E3E9-440E-89C7-56A4548B78EA" xmlns:ns3="http://schemas.microsoft.com/sharepoint/v3/fields" targetNamespace="http://schemas.microsoft.com/office/2006/metadata/properties" ma:root="true" ma:fieldsID="367995a223d1f7259ec1deb07b6e7fdf" ns1:_="" ns2:_="" ns3:_="">
    <xsd:import namespace="http://schemas.microsoft.com/sharepoint/v3"/>
    <xsd:import namespace="4AE50402-E3E9-440E-89C7-56A4548B78E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50402-E3E9-440E-89C7-56A4548B78E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4AE50402-E3E9-440E-89C7-56A4548B78EA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8349079-2C98-45A3-B3A5-176201152E9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B518B66-EC95-4BBD-AA4B-A8C7FF3B8E90}"/>
</file>

<file path=customXml/itemProps3.xml><?xml version="1.0" encoding="utf-8"?>
<ds:datastoreItem xmlns:ds="http://schemas.openxmlformats.org/officeDocument/2006/customXml" ds:itemID="{88AC7789-8C65-45D4-90A4-339677122DD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840B753-5859-4F50-80C7-09C08C34BA60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7b0ce932-0cfe-456f-8102-1a6bc8116a95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1160</Words>
  <Application>Microsoft Office PowerPoint</Application>
  <PresentationFormat>On-screen Show (16:9)</PresentationFormat>
  <Paragraphs>105</Paragraphs>
  <Slides>16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IOM at a glance</vt:lpstr>
      <vt:lpstr>PowerPoint Presentation</vt:lpstr>
      <vt:lpstr> </vt:lpstr>
      <vt:lpstr>Why API/PNR matters to Member States</vt:lpstr>
      <vt:lpstr>Current IOM projects</vt:lpstr>
      <vt:lpstr>PowerPoint Presentation</vt:lpstr>
      <vt:lpstr>Main areas of API/PNR assistance</vt:lpstr>
      <vt:lpstr>Typical API/PNR  implementation steps </vt:lpstr>
      <vt:lpstr>Typical API/PNR  implementation steps (contd.) </vt:lpstr>
      <vt:lpstr>PowerPoint Presentation</vt:lpstr>
      <vt:lpstr>• The foundation of success in API/PNR implementation is a solid needs assessment – and reaching consensus between stakeholders about the way forward – and articulating it into a written implementation plan. A common mistake is to jump straight into a procurement tender or any particular service and product without articulating needs and doing extensive consultations.  • Lack of effective privacy and data protection at the national level. Privacy and data protection is primarily about legislation – but not only. Also includes managing the media, public opinion, human rights NGOs, having a mechanism to address grievances by the public, etc  </vt:lpstr>
      <vt:lpstr>• API/PNR implementation remains primarily a vendor-driven environment. Vendors are motivated by profits and may be tempted to offer unnecessary, excessive, incompatible or overpriced products or services. It helps a lot if you can rely on a ‘honest broker’ – an impartial int’l organization, consultancy or technical expert - in assisting a State in identifying their needs, ensuring compliance with international specifications and procuring sustainable good-value solutions.    • Lack of available national budget and dependence on donor funding or free systems that may come with strings attached   </vt:lpstr>
      <vt:lpstr>PowerPoint Presentation</vt:lpstr>
      <vt:lpstr>For API/PNR assistance pls contact the closest IOM regional focal point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keywords/>
  <dc:description/>
  <cp:lastModifiedBy>Takamatsu, Hirofumi</cp:lastModifiedBy>
  <cp:revision>63</cp:revision>
  <dcterms:created xsi:type="dcterms:W3CDTF">2013-08-20T15:49:37Z</dcterms:created>
  <dcterms:modified xsi:type="dcterms:W3CDTF">2019-06-19T19:35:16Z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73aa5948-0e05-4fc8-abe1-60efb2491966</vt:lpwstr>
  </property>
  <property fmtid="{D5CDD505-2E9C-101B-9397-08002B2CF9AE}" pid="3" name="ContentTypeId">
    <vt:lpwstr>0x0101009148F5A04DDD49CBA7127AADA5FB792B00AADE34325A8B49CDA8BB4DB53328F21400B665789CA3B5D14782CF1E504D9F91DF</vt:lpwstr>
  </property>
</Properties>
</file>