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11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AEBB4-2D38-475F-A13A-DAABD01F46D0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97B6C-77A7-4D41-9BEE-C43C75076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17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97B6C-77A7-4D41-9BEE-C43C7507678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24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24B349B-0FE6-4791-914F-74847FF0E149}" type="datetimeFigureOut">
              <a:rPr lang="en-GB" smtClean="0"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01DB891-A7EF-409A-A129-C29CAE00347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uthoring2016.icao.int/NACC/Documents/RPBANIP/NAMCARRPBANIPFINAL2014%20ENG%20ver%203%201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Ejemplo</a:t>
            </a:r>
            <a:r>
              <a:rPr lang="en-US" b="1" dirty="0" smtClean="0"/>
              <a:t> de </a:t>
            </a:r>
            <a:r>
              <a:rPr lang="en-US" b="1" dirty="0" err="1" smtClean="0"/>
              <a:t>Presentación</a:t>
            </a:r>
            <a:r>
              <a:rPr lang="en-US" b="1" dirty="0" smtClean="0"/>
              <a:t> del Estado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Nombre del presentador</a:t>
            </a:r>
          </a:p>
          <a:p>
            <a:r>
              <a:rPr lang="es-ES" dirty="0"/>
              <a:t>Título</a:t>
            </a:r>
          </a:p>
          <a:p>
            <a:r>
              <a:rPr lang="es-ES" dirty="0"/>
              <a:t>Nombre del Estado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111965"/>
            <a:ext cx="87849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​</a:t>
            </a:r>
            <a:r>
              <a:rPr lang="es-MX" sz="1200" dirty="0"/>
              <a:t>Taller para la Implementación del Marco de Referencia de Performance de Navegación Aérea Regional y Nacional y las Mejoras por Bloques de la Aviacion (</a:t>
            </a:r>
            <a:r>
              <a:rPr lang="es-MX" sz="1200" dirty="0" err="1"/>
              <a:t>ASBU</a:t>
            </a:r>
            <a:r>
              <a:rPr lang="es-MX" sz="1200" dirty="0"/>
              <a:t>) para las Regiones </a:t>
            </a:r>
            <a:r>
              <a:rPr lang="es-MX" sz="1200" dirty="0" err="1"/>
              <a:t>NAM</a:t>
            </a:r>
            <a:r>
              <a:rPr lang="es-MX" sz="1200" dirty="0"/>
              <a:t>/CAR</a:t>
            </a:r>
          </a:p>
          <a:p>
            <a:r>
              <a:rPr lang="es-MX" sz="1200" dirty="0" smtClean="0"/>
              <a:t>Ciudad </a:t>
            </a:r>
            <a:r>
              <a:rPr lang="es-MX" sz="1200" dirty="0"/>
              <a:t>de México, México, 22 al 26 de agosto de </a:t>
            </a:r>
            <a:r>
              <a:rPr lang="es-MX" sz="1200" dirty="0" smtClean="0"/>
              <a:t>2016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317249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420888"/>
            <a:ext cx="8712968" cy="4437112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800" dirty="0" smtClean="0"/>
              <a:t>Dado </a:t>
            </a:r>
            <a:r>
              <a:rPr lang="es-ES" sz="2800" dirty="0"/>
              <a:t>que usted tiene sólo 30 minutos, incluyendo </a:t>
            </a:r>
            <a:r>
              <a:rPr lang="es-ES" sz="2800" dirty="0" smtClean="0"/>
              <a:t>Preguntas y Respuestas, le </a:t>
            </a:r>
            <a:r>
              <a:rPr lang="es-ES" sz="2800" dirty="0"/>
              <a:t>recomendamos </a:t>
            </a:r>
            <a:r>
              <a:rPr lang="es-ES" sz="2800" dirty="0" smtClean="0"/>
              <a:t>que su presentación tenga</a:t>
            </a:r>
            <a:r>
              <a:rPr lang="es-ES" sz="2800" dirty="0" smtClean="0"/>
              <a:t> </a:t>
            </a:r>
            <a:r>
              <a:rPr lang="es-ES" sz="2800" b="1" dirty="0"/>
              <a:t>20 </a:t>
            </a:r>
            <a:r>
              <a:rPr lang="es-ES" sz="2800" b="1" dirty="0" smtClean="0"/>
              <a:t>diapositivas</a:t>
            </a:r>
            <a:r>
              <a:rPr lang="es-ES" sz="2800" dirty="0" smtClean="0"/>
              <a:t>.</a:t>
            </a:r>
            <a:endParaRPr lang="es-ES" sz="2800" dirty="0" smtClean="0"/>
          </a:p>
          <a:p>
            <a:pPr algn="just"/>
            <a:r>
              <a:rPr lang="es-ES" sz="2800" b="1" dirty="0" smtClean="0">
                <a:solidFill>
                  <a:srgbClr val="002060"/>
                </a:solidFill>
              </a:rPr>
              <a:t>La Información </a:t>
            </a:r>
            <a:r>
              <a:rPr lang="es-ES" sz="2800" b="1" dirty="0">
                <a:solidFill>
                  <a:srgbClr val="002060"/>
                </a:solidFill>
              </a:rPr>
              <a:t>requerida para esta presentación se </a:t>
            </a:r>
            <a:r>
              <a:rPr lang="es-ES" sz="2800" b="1" dirty="0" smtClean="0">
                <a:solidFill>
                  <a:srgbClr val="002060"/>
                </a:solidFill>
              </a:rPr>
              <a:t>muestra </a:t>
            </a:r>
            <a:r>
              <a:rPr lang="es-ES" sz="2800" b="1" dirty="0">
                <a:solidFill>
                  <a:srgbClr val="002060"/>
                </a:solidFill>
              </a:rPr>
              <a:t>en la siguiente diapositiva</a:t>
            </a:r>
            <a:r>
              <a:rPr lang="es-ES" sz="2800" b="1" dirty="0" smtClean="0">
                <a:solidFill>
                  <a:srgbClr val="002060"/>
                </a:solidFill>
              </a:rPr>
              <a:t>.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2800" dirty="0" smtClean="0"/>
              <a:t>El </a:t>
            </a:r>
            <a:r>
              <a:rPr lang="en-US" sz="2800" dirty="0" err="1" smtClean="0"/>
              <a:t>tema</a:t>
            </a:r>
            <a:r>
              <a:rPr lang="en-US" sz="2800" dirty="0" smtClean="0"/>
              <a:t> </a:t>
            </a:r>
            <a:r>
              <a:rPr lang="en-US" sz="2800" dirty="0"/>
              <a:t>principal </a:t>
            </a:r>
            <a:r>
              <a:rPr lang="en-US" sz="2800" dirty="0" err="1"/>
              <a:t>debe</a:t>
            </a:r>
            <a:r>
              <a:rPr lang="en-US" sz="2800" dirty="0"/>
              <a:t> </a:t>
            </a:r>
            <a:r>
              <a:rPr lang="en-US" sz="2800" dirty="0" err="1"/>
              <a:t>ser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Módulos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seleccionados</a:t>
            </a:r>
            <a:r>
              <a:rPr lang="en-US" sz="2800" b="1" dirty="0">
                <a:solidFill>
                  <a:srgbClr val="FF0000"/>
                </a:solidFill>
              </a:rPr>
              <a:t> del </a:t>
            </a:r>
            <a:r>
              <a:rPr lang="es-MX" sz="2800" b="1" dirty="0" err="1" smtClean="0">
                <a:solidFill>
                  <a:srgbClr val="FF0000"/>
                </a:solidFill>
              </a:rPr>
              <a:t>ASBU</a:t>
            </a:r>
            <a:r>
              <a:rPr lang="es-MX" sz="2800" b="1" dirty="0" smtClean="0">
                <a:solidFill>
                  <a:srgbClr val="FF0000"/>
                </a:solidFill>
              </a:rPr>
              <a:t> y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s-MX" sz="2800" b="1" dirty="0" smtClean="0">
                <a:solidFill>
                  <a:srgbClr val="FF0000"/>
                </a:solidFill>
              </a:rPr>
              <a:t>Formatos </a:t>
            </a:r>
            <a:r>
              <a:rPr lang="es-MX" sz="2800" b="1" dirty="0">
                <a:solidFill>
                  <a:srgbClr val="FF0000"/>
                </a:solidFill>
              </a:rPr>
              <a:t>de Notificación de Navegación Aérea (</a:t>
            </a:r>
            <a:r>
              <a:rPr lang="es-MX" sz="2800" b="1" dirty="0" err="1">
                <a:solidFill>
                  <a:srgbClr val="FF0000"/>
                </a:solidFill>
              </a:rPr>
              <a:t>ANRF</a:t>
            </a:r>
            <a:r>
              <a:rPr lang="es-MX" sz="2800" b="1" dirty="0" smtClean="0">
                <a:solidFill>
                  <a:srgbClr val="FF0000"/>
                </a:solidFill>
              </a:rPr>
              <a:t>)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701675" indent="-342900" algn="just">
              <a:buFontTx/>
              <a:buChar char="-"/>
            </a:pPr>
            <a:r>
              <a:rPr lang="es-ES" i="1" dirty="0" smtClean="0"/>
              <a:t>Consultar las </a:t>
            </a:r>
            <a:r>
              <a:rPr lang="es-ES" i="1" dirty="0"/>
              <a:t>diapositivas 3, 4, 5 y el </a:t>
            </a:r>
            <a:r>
              <a:rPr lang="es-ES" i="1" dirty="0" smtClean="0"/>
              <a:t>adjunto </a:t>
            </a:r>
            <a:r>
              <a:rPr lang="es-ES" i="1" dirty="0"/>
              <a:t>A para más detalles de </a:t>
            </a:r>
            <a:r>
              <a:rPr lang="es-ES" i="1" dirty="0" err="1"/>
              <a:t>ANRF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err="1"/>
              <a:t>Notas</a:t>
            </a:r>
            <a:r>
              <a:rPr lang="en-US" b="1" dirty="0"/>
              <a:t> para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participantes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9801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2276872"/>
            <a:ext cx="7488832" cy="4437112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AutoNum type="arabicPeriod"/>
            </a:pPr>
            <a:r>
              <a:rPr lang="en-GB" b="1" dirty="0" err="1">
                <a:solidFill>
                  <a:srgbClr val="002060"/>
                </a:solidFill>
              </a:rPr>
              <a:t>E</a:t>
            </a:r>
            <a:r>
              <a:rPr lang="en-GB" b="1" dirty="0" err="1" smtClean="0">
                <a:solidFill>
                  <a:srgbClr val="002060"/>
                </a:solidFill>
              </a:rPr>
              <a:t>xpectativas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del Taller</a:t>
            </a:r>
            <a:endParaRPr lang="en-GB" b="1" dirty="0" smtClean="0">
              <a:solidFill>
                <a:srgbClr val="002060"/>
              </a:solidFill>
            </a:endParaRPr>
          </a:p>
          <a:p>
            <a:pPr marL="457200" indent="-457200" algn="just">
              <a:buAutoNum type="arabicPeriod"/>
            </a:pPr>
            <a:r>
              <a:rPr lang="es-ES" b="1" dirty="0" smtClean="0">
                <a:solidFill>
                  <a:srgbClr val="002060"/>
                </a:solidFill>
              </a:rPr>
              <a:t>Condiciones </a:t>
            </a:r>
            <a:r>
              <a:rPr lang="es-ES" b="1" dirty="0">
                <a:solidFill>
                  <a:srgbClr val="002060"/>
                </a:solidFill>
              </a:rPr>
              <a:t>utilizadas para definir el Plan Nacional </a:t>
            </a:r>
            <a:r>
              <a:rPr lang="es-ES" b="1" dirty="0" smtClean="0">
                <a:solidFill>
                  <a:srgbClr val="002060"/>
                </a:solidFill>
              </a:rPr>
              <a:t>como</a:t>
            </a:r>
          </a:p>
          <a:p>
            <a:pPr marL="895350" lvl="1" indent="-273050" algn="just">
              <a:buFont typeface="Wingdings" panose="05000000000000000000" pitchFamily="2" charset="2"/>
              <a:buChar char="§"/>
            </a:pPr>
            <a:r>
              <a:rPr lang="es-ES" sz="1600" b="1" dirty="0" smtClean="0">
                <a:solidFill>
                  <a:srgbClr val="002060"/>
                </a:solidFill>
              </a:rPr>
              <a:t>3 </a:t>
            </a:r>
            <a:r>
              <a:rPr lang="es-ES" sz="1600" b="1" dirty="0">
                <a:solidFill>
                  <a:srgbClr val="002060"/>
                </a:solidFill>
              </a:rPr>
              <a:t>años </a:t>
            </a:r>
            <a:r>
              <a:rPr lang="es-ES" sz="1600" b="1" dirty="0" smtClean="0">
                <a:solidFill>
                  <a:srgbClr val="002060"/>
                </a:solidFill>
              </a:rPr>
              <a:t>de plazo o más</a:t>
            </a:r>
            <a:endParaRPr lang="es-ES" sz="1600" b="1" dirty="0">
              <a:solidFill>
                <a:srgbClr val="002060"/>
              </a:solidFill>
            </a:endParaRPr>
          </a:p>
          <a:p>
            <a:pPr marL="895350" lvl="1" indent="-273050" algn="just">
              <a:buFont typeface="Wingdings" panose="05000000000000000000" pitchFamily="2" charset="2"/>
              <a:buChar char="§"/>
            </a:pPr>
            <a:r>
              <a:rPr lang="es-ES" sz="1600" b="1" dirty="0" smtClean="0">
                <a:solidFill>
                  <a:srgbClr val="002060"/>
                </a:solidFill>
              </a:rPr>
              <a:t>Crecimiento </a:t>
            </a:r>
            <a:r>
              <a:rPr lang="es-ES" sz="1600" b="1" dirty="0">
                <a:solidFill>
                  <a:srgbClr val="002060"/>
                </a:solidFill>
              </a:rPr>
              <a:t>del </a:t>
            </a:r>
            <a:r>
              <a:rPr lang="es-ES" sz="1600" b="1" dirty="0" smtClean="0">
                <a:solidFill>
                  <a:srgbClr val="002060"/>
                </a:solidFill>
              </a:rPr>
              <a:t>tránsito</a:t>
            </a:r>
            <a:endParaRPr lang="es-ES" sz="1600" b="1" dirty="0">
              <a:solidFill>
                <a:srgbClr val="002060"/>
              </a:solidFill>
            </a:endParaRPr>
          </a:p>
          <a:p>
            <a:pPr marL="895350" lvl="1" indent="-273050" algn="just">
              <a:buFont typeface="Wingdings" panose="05000000000000000000" pitchFamily="2" charset="2"/>
              <a:buChar char="§"/>
            </a:pPr>
            <a:r>
              <a:rPr lang="es-ES" sz="1600" b="1" dirty="0" smtClean="0">
                <a:solidFill>
                  <a:srgbClr val="002060"/>
                </a:solidFill>
              </a:rPr>
              <a:t>Infraestructura </a:t>
            </a:r>
            <a:r>
              <a:rPr lang="es-ES" sz="1600" b="1" dirty="0" err="1" smtClean="0">
                <a:solidFill>
                  <a:srgbClr val="002060"/>
                </a:solidFill>
              </a:rPr>
              <a:t>ANS</a:t>
            </a:r>
            <a:r>
              <a:rPr lang="es-ES" sz="1600" b="1" dirty="0" smtClean="0">
                <a:solidFill>
                  <a:srgbClr val="002060"/>
                </a:solidFill>
              </a:rPr>
              <a:t> actual</a:t>
            </a:r>
          </a:p>
          <a:p>
            <a:pPr marL="895350" lvl="1" indent="-273050" algn="just">
              <a:buFont typeface="Wingdings" panose="05000000000000000000" pitchFamily="2" charset="2"/>
              <a:buChar char="§"/>
            </a:pPr>
            <a:r>
              <a:rPr lang="es-ES" sz="1600" b="1" dirty="0" smtClean="0">
                <a:solidFill>
                  <a:srgbClr val="002060"/>
                </a:solidFill>
              </a:rPr>
              <a:t>Necesidades de las partes interesadas</a:t>
            </a:r>
          </a:p>
          <a:p>
            <a:pPr marL="895350" lvl="1" indent="-273050" algn="just">
              <a:buFont typeface="Wingdings" panose="05000000000000000000" pitchFamily="2" charset="2"/>
              <a:buChar char="§"/>
            </a:pPr>
            <a:r>
              <a:rPr lang="es-ES" sz="1600" b="1" dirty="0" smtClean="0">
                <a:solidFill>
                  <a:srgbClr val="002060"/>
                </a:solidFill>
              </a:rPr>
              <a:t>Brechas </a:t>
            </a:r>
            <a:r>
              <a:rPr lang="es-ES" sz="1600" b="1" dirty="0">
                <a:solidFill>
                  <a:srgbClr val="002060"/>
                </a:solidFill>
              </a:rPr>
              <a:t>de desempeño</a:t>
            </a:r>
          </a:p>
          <a:p>
            <a:pPr marL="895350" lvl="1" indent="-273050" algn="just">
              <a:buFont typeface="Wingdings" panose="05000000000000000000" pitchFamily="2" charset="2"/>
              <a:buChar char="§"/>
            </a:pPr>
            <a:r>
              <a:rPr lang="es-ES" sz="1600" b="1" dirty="0">
                <a:solidFill>
                  <a:srgbClr val="002060"/>
                </a:solidFill>
              </a:rPr>
              <a:t>Prioridades nacionales de navegación aérea</a:t>
            </a:r>
            <a:endParaRPr lang="en-GB" sz="1600" b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en-GB" b="1" dirty="0" err="1">
                <a:solidFill>
                  <a:srgbClr val="002060"/>
                </a:solidFill>
              </a:rPr>
              <a:t>M</a:t>
            </a:r>
            <a:r>
              <a:rPr lang="en-GB" b="1" dirty="0" err="1" smtClean="0">
                <a:solidFill>
                  <a:srgbClr val="002060"/>
                </a:solidFill>
              </a:rPr>
              <a:t>ódulos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</a:rPr>
              <a:t>ASBU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>
                <a:solidFill>
                  <a:srgbClr val="002060"/>
                </a:solidFill>
              </a:rPr>
              <a:t>seleccionado</a:t>
            </a:r>
            <a:r>
              <a:rPr lang="en-GB" b="1" dirty="0">
                <a:solidFill>
                  <a:srgbClr val="002060"/>
                </a:solidFill>
              </a:rPr>
              <a:t> (</a:t>
            </a:r>
            <a:r>
              <a:rPr lang="en-GB" b="1" dirty="0" err="1">
                <a:solidFill>
                  <a:srgbClr val="002060"/>
                </a:solidFill>
              </a:rPr>
              <a:t>tema</a:t>
            </a:r>
            <a:r>
              <a:rPr lang="en-GB" b="1" dirty="0">
                <a:solidFill>
                  <a:srgbClr val="002060"/>
                </a:solidFill>
              </a:rPr>
              <a:t> principal</a:t>
            </a:r>
            <a:r>
              <a:rPr lang="en-GB" b="1" dirty="0" smtClean="0">
                <a:solidFill>
                  <a:srgbClr val="002060"/>
                </a:solidFill>
              </a:rPr>
              <a:t>)</a:t>
            </a:r>
            <a:endParaRPr lang="en-GB" b="1" i="1" dirty="0" smtClean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es-MX" b="1" dirty="0" smtClean="0">
                <a:solidFill>
                  <a:srgbClr val="002060"/>
                </a:solidFill>
              </a:rPr>
              <a:t>Formato </a:t>
            </a:r>
            <a:r>
              <a:rPr lang="es-MX" b="1" dirty="0">
                <a:solidFill>
                  <a:srgbClr val="002060"/>
                </a:solidFill>
              </a:rPr>
              <a:t>de Notificación de Navegación Aérea (</a:t>
            </a:r>
            <a:r>
              <a:rPr lang="es-MX" b="1" dirty="0" err="1">
                <a:solidFill>
                  <a:srgbClr val="002060"/>
                </a:solidFill>
              </a:rPr>
              <a:t>ANRF</a:t>
            </a:r>
            <a:r>
              <a:rPr lang="es-MX" b="1" dirty="0" smtClean="0">
                <a:solidFill>
                  <a:srgbClr val="002060"/>
                </a:solidFill>
              </a:rPr>
              <a:t>) </a:t>
            </a:r>
            <a:r>
              <a:rPr lang="en-GB" b="1" i="1" dirty="0" smtClean="0">
                <a:solidFill>
                  <a:srgbClr val="002060"/>
                </a:solidFill>
              </a:rPr>
              <a:t>(</a:t>
            </a:r>
            <a:r>
              <a:rPr lang="en-GB" b="1" i="1" dirty="0" err="1">
                <a:solidFill>
                  <a:srgbClr val="002060"/>
                </a:solidFill>
              </a:rPr>
              <a:t>tema</a:t>
            </a:r>
            <a:r>
              <a:rPr lang="en-GB" b="1" i="1" dirty="0">
                <a:solidFill>
                  <a:srgbClr val="002060"/>
                </a:solidFill>
              </a:rPr>
              <a:t> principal)</a:t>
            </a:r>
            <a:endParaRPr lang="en-GB" b="1" i="1" dirty="0" smtClean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 startAt="5"/>
            </a:pPr>
            <a:r>
              <a:rPr lang="es-ES" b="1" dirty="0" smtClean="0">
                <a:solidFill>
                  <a:srgbClr val="002060"/>
                </a:solidFill>
              </a:rPr>
              <a:t>Desafíos </a:t>
            </a:r>
            <a:r>
              <a:rPr lang="es-ES" b="1" dirty="0">
                <a:solidFill>
                  <a:srgbClr val="002060"/>
                </a:solidFill>
              </a:rPr>
              <a:t>para </a:t>
            </a:r>
            <a:r>
              <a:rPr lang="es-ES" b="1" dirty="0" smtClean="0">
                <a:solidFill>
                  <a:srgbClr val="002060"/>
                </a:solidFill>
              </a:rPr>
              <a:t>proceder con el </a:t>
            </a:r>
            <a:r>
              <a:rPr lang="es-ES" b="1" dirty="0">
                <a:solidFill>
                  <a:srgbClr val="002060"/>
                </a:solidFill>
              </a:rPr>
              <a:t>Plan </a:t>
            </a:r>
            <a:r>
              <a:rPr lang="es-ES" b="1" dirty="0" smtClean="0">
                <a:solidFill>
                  <a:srgbClr val="002060"/>
                </a:solidFill>
              </a:rPr>
              <a:t>Nacional, centrándose en </a:t>
            </a:r>
            <a:r>
              <a:rPr lang="es-ES" b="1" dirty="0" err="1">
                <a:solidFill>
                  <a:srgbClr val="002060"/>
                </a:solidFill>
              </a:rPr>
              <a:t>ASBU</a:t>
            </a:r>
            <a:r>
              <a:rPr lang="es-ES" b="1" dirty="0">
                <a:solidFill>
                  <a:srgbClr val="002060"/>
                </a:solidFill>
              </a:rPr>
              <a:t> y </a:t>
            </a:r>
            <a:r>
              <a:rPr lang="es-ES" b="1" dirty="0" err="1">
                <a:solidFill>
                  <a:srgbClr val="002060"/>
                </a:solidFill>
              </a:rPr>
              <a:t>ANRF</a:t>
            </a:r>
            <a:endParaRPr lang="en-GB" b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 startAt="5"/>
            </a:pPr>
            <a:r>
              <a:rPr lang="en-GB" b="1" dirty="0" err="1">
                <a:solidFill>
                  <a:srgbClr val="002060"/>
                </a:solidFill>
              </a:rPr>
              <a:t>Resumen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Lista</a:t>
            </a:r>
            <a:r>
              <a:rPr lang="en-US" b="1" dirty="0" smtClean="0"/>
              <a:t> de </a:t>
            </a:r>
            <a:r>
              <a:rPr lang="en-US" b="1" dirty="0" err="1" smtClean="0"/>
              <a:t>información</a:t>
            </a:r>
            <a:r>
              <a:rPr lang="en-US" b="1" dirty="0" smtClean="0"/>
              <a:t> </a:t>
            </a:r>
            <a:r>
              <a:rPr lang="en-US" b="1" dirty="0" err="1" smtClean="0"/>
              <a:t>requerida</a:t>
            </a:r>
            <a:r>
              <a:rPr lang="en-US" b="1" dirty="0" smtClean="0"/>
              <a:t> para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presentación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4324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323338"/>
            <a:ext cx="8136905" cy="360040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s-ES" sz="2200" dirty="0" smtClean="0">
                <a:latin typeface="Calibri" panose="020F0502020204030204" pitchFamily="34" charset="0"/>
              </a:rPr>
              <a:t>Durante </a:t>
            </a:r>
            <a:r>
              <a:rPr lang="es-ES" sz="2200" dirty="0">
                <a:latin typeface="Calibri" panose="020F0502020204030204" pitchFamily="34" charset="0"/>
              </a:rPr>
              <a:t>este </a:t>
            </a:r>
            <a:r>
              <a:rPr lang="es-ES" sz="2200" dirty="0" smtClean="0">
                <a:latin typeface="Calibri" panose="020F0502020204030204" pitchFamily="34" charset="0"/>
              </a:rPr>
              <a:t>taller</a:t>
            </a:r>
            <a:r>
              <a:rPr lang="es-ES" sz="2200" dirty="0" smtClean="0">
                <a:latin typeface="Calibri" panose="020F0502020204030204" pitchFamily="34" charset="0"/>
              </a:rPr>
              <a:t>, </a:t>
            </a:r>
            <a:r>
              <a:rPr lang="es-ES" sz="2200" dirty="0">
                <a:latin typeface="Calibri" panose="020F0502020204030204" pitchFamily="34" charset="0"/>
              </a:rPr>
              <a:t>basado en las aportaciones de los instructores, </a:t>
            </a:r>
            <a:r>
              <a:rPr lang="es-ES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se le pedirá que revise su Plan Nacional.</a:t>
            </a:r>
            <a:endParaRPr lang="en-US" sz="2200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200" b="1" dirty="0" smtClean="0">
                <a:latin typeface="Calibri" panose="020F0502020204030204" pitchFamily="34" charset="0"/>
              </a:rPr>
              <a:t>En </a:t>
            </a:r>
            <a:r>
              <a:rPr lang="es-ES" sz="2200" b="1" dirty="0">
                <a:latin typeface="Calibri" panose="020F0502020204030204" pitchFamily="34" charset="0"/>
              </a:rPr>
              <a:t>la región </a:t>
            </a:r>
            <a:r>
              <a:rPr lang="es-ES" sz="2200" b="1" dirty="0" smtClean="0">
                <a:latin typeface="Calibri" panose="020F0502020204030204" pitchFamily="34" charset="0"/>
              </a:rPr>
              <a:t>CAR, </a:t>
            </a:r>
            <a:r>
              <a:rPr lang="es-ES" sz="2200" b="1" dirty="0">
                <a:latin typeface="Calibri" panose="020F0502020204030204" pitchFamily="34" charset="0"/>
              </a:rPr>
              <a:t>la </a:t>
            </a:r>
            <a:r>
              <a:rPr lang="es-ES" sz="2200" b="1" dirty="0" smtClean="0">
                <a:latin typeface="Calibri" panose="020F0502020204030204" pitchFamily="34" charset="0"/>
              </a:rPr>
              <a:t>Oficina Regional NACC </a:t>
            </a:r>
            <a:r>
              <a:rPr lang="es-ES" sz="2200" b="1" dirty="0">
                <a:latin typeface="Calibri" panose="020F0502020204030204" pitchFamily="34" charset="0"/>
              </a:rPr>
              <a:t>reconoció que algunos de los planes nacionales incluyen </a:t>
            </a:r>
            <a:r>
              <a:rPr lang="es-ES" sz="2200" b="1" dirty="0" smtClean="0">
                <a:latin typeface="Calibri" panose="020F0502020204030204" pitchFamily="34" charset="0"/>
              </a:rPr>
              <a:t>el </a:t>
            </a:r>
            <a:r>
              <a:rPr lang="es-MX" sz="2200" b="1" dirty="0" smtClean="0">
                <a:latin typeface="Calibri" panose="020F0502020204030204" pitchFamily="34" charset="0"/>
              </a:rPr>
              <a:t>Formato </a:t>
            </a:r>
            <a:r>
              <a:rPr lang="es-MX" sz="2200" b="1" dirty="0">
                <a:latin typeface="Calibri" panose="020F0502020204030204" pitchFamily="34" charset="0"/>
              </a:rPr>
              <a:t>de Notificación de Navegación </a:t>
            </a:r>
            <a:r>
              <a:rPr lang="es-MX" sz="2200" b="1" dirty="0" smtClean="0">
                <a:latin typeface="Calibri" panose="020F0502020204030204" pitchFamily="34" charset="0"/>
              </a:rPr>
              <a:t>Aérea</a:t>
            </a:r>
            <a:r>
              <a:rPr lang="es-ES" sz="2200" b="1" dirty="0" smtClean="0">
                <a:latin typeface="Calibri" panose="020F0502020204030204" pitchFamily="34" charset="0"/>
              </a:rPr>
              <a:t> </a:t>
            </a:r>
            <a:r>
              <a:rPr lang="es-ES" sz="2200" b="1" dirty="0">
                <a:latin typeface="Calibri" panose="020F0502020204030204" pitchFamily="34" charset="0"/>
              </a:rPr>
              <a:t>como un </a:t>
            </a:r>
            <a:r>
              <a:rPr lang="es-ES" sz="2200" b="1" dirty="0" smtClean="0">
                <a:latin typeface="Calibri" panose="020F0502020204030204" pitchFamily="34" charset="0"/>
              </a:rPr>
              <a:t>adjunto </a:t>
            </a:r>
            <a:r>
              <a:rPr lang="es-ES" sz="2200" b="1" dirty="0">
                <a:latin typeface="Calibri" panose="020F0502020204030204" pitchFamily="34" charset="0"/>
              </a:rPr>
              <a:t>para conectar la metodología </a:t>
            </a:r>
            <a:r>
              <a:rPr lang="es-ES" sz="2200" b="1" dirty="0" err="1">
                <a:latin typeface="Calibri" panose="020F0502020204030204" pitchFamily="34" charset="0"/>
              </a:rPr>
              <a:t>ASBU</a:t>
            </a:r>
            <a:r>
              <a:rPr lang="es-ES" sz="2200" b="1" dirty="0">
                <a:latin typeface="Calibri" panose="020F0502020204030204" pitchFamily="34" charset="0"/>
              </a:rPr>
              <a:t> y su plan nacional.</a:t>
            </a:r>
            <a:endParaRPr lang="en-US" sz="2200" b="1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200" dirty="0" smtClean="0">
                <a:latin typeface="Calibri" panose="020F0502020204030204" pitchFamily="34" charset="0"/>
              </a:rPr>
              <a:t>Por </a:t>
            </a:r>
            <a:r>
              <a:rPr lang="es-ES" sz="2200" dirty="0">
                <a:latin typeface="Calibri" panose="020F0502020204030204" pitchFamily="34" charset="0"/>
              </a:rPr>
              <a:t>lo tanto, en </a:t>
            </a:r>
            <a:r>
              <a:rPr lang="es-ES" sz="2200" dirty="0" smtClean="0">
                <a:latin typeface="Calibri" panose="020F0502020204030204" pitchFamily="34" charset="0"/>
              </a:rPr>
              <a:t>este taller, </a:t>
            </a:r>
            <a:r>
              <a:rPr lang="es-ES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se le </a:t>
            </a:r>
            <a:r>
              <a:rPr lang="es-ES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pedirá </a:t>
            </a:r>
            <a:r>
              <a:rPr lang="es-ES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también </a:t>
            </a:r>
            <a:r>
              <a:rPr lang="es-ES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revisar el </a:t>
            </a:r>
            <a:r>
              <a:rPr lang="es-MX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Formato </a:t>
            </a:r>
            <a:r>
              <a:rPr lang="es-MX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de Notificación de Navegación </a:t>
            </a:r>
            <a:r>
              <a:rPr lang="es-MX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Aérea</a:t>
            </a:r>
            <a:r>
              <a:rPr lang="es-ES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s-ES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es-ES" sz="22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ANRF</a:t>
            </a:r>
            <a:r>
              <a:rPr lang="es-ES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) </a:t>
            </a:r>
            <a:r>
              <a:rPr lang="es-ES" sz="2200" dirty="0">
                <a:latin typeface="Calibri" panose="020F0502020204030204" pitchFamily="34" charset="0"/>
              </a:rPr>
              <a:t>desarrollado por </a:t>
            </a:r>
            <a:r>
              <a:rPr lang="es-ES" sz="2200" dirty="0" smtClean="0">
                <a:latin typeface="Calibri" panose="020F0502020204030204" pitchFamily="34" charset="0"/>
              </a:rPr>
              <a:t>su </a:t>
            </a:r>
            <a:r>
              <a:rPr lang="es-ES" sz="2200" dirty="0">
                <a:latin typeface="Calibri" panose="020F0502020204030204" pitchFamily="34" charset="0"/>
              </a:rPr>
              <a:t>Estado, o cualquier otra forma de registro </a:t>
            </a:r>
            <a:r>
              <a:rPr lang="es-ES" sz="2200" dirty="0" smtClean="0">
                <a:latin typeface="Calibri" panose="020F0502020204030204" pitchFamily="34" charset="0"/>
              </a:rPr>
              <a:t>utilizada.</a:t>
            </a:r>
            <a:endParaRPr lang="en-US" sz="2200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200" dirty="0" smtClean="0">
                <a:latin typeface="Calibri" panose="020F0502020204030204" pitchFamily="34" charset="0"/>
              </a:rPr>
              <a:t>Para </a:t>
            </a:r>
            <a:r>
              <a:rPr lang="es-ES" sz="2200" dirty="0">
                <a:latin typeface="Calibri" panose="020F0502020204030204" pitchFamily="34" charset="0"/>
              </a:rPr>
              <a:t>familiarizarse </a:t>
            </a:r>
            <a:r>
              <a:rPr lang="es-ES" sz="2200" dirty="0" smtClean="0">
                <a:latin typeface="Calibri" panose="020F0502020204030204" pitchFamily="34" charset="0"/>
              </a:rPr>
              <a:t>con </a:t>
            </a:r>
            <a:r>
              <a:rPr lang="es-ES" sz="2200" dirty="0" err="1" smtClean="0">
                <a:latin typeface="Calibri" panose="020F0502020204030204" pitchFamily="34" charset="0"/>
              </a:rPr>
              <a:t>ANRF</a:t>
            </a:r>
            <a:r>
              <a:rPr lang="es-ES" sz="2200" dirty="0">
                <a:latin typeface="Calibri" panose="020F0502020204030204" pitchFamily="34" charset="0"/>
              </a:rPr>
              <a:t>, consulte </a:t>
            </a:r>
            <a:r>
              <a:rPr lang="es-ES" sz="2200" dirty="0" smtClean="0">
                <a:latin typeface="Calibri" panose="020F0502020204030204" pitchFamily="34" charset="0"/>
              </a:rPr>
              <a:t> por favor el </a:t>
            </a:r>
            <a:r>
              <a:rPr lang="es-MX" sz="2200" dirty="0">
                <a:latin typeface="Calibri" panose="020F0502020204030204" pitchFamily="34" charset="0"/>
              </a:rPr>
              <a:t>Plan regional </a:t>
            </a:r>
            <a:r>
              <a:rPr lang="es-MX" sz="2200" dirty="0" err="1">
                <a:latin typeface="Calibri" panose="020F0502020204030204" pitchFamily="34" charset="0"/>
              </a:rPr>
              <a:t>NAM</a:t>
            </a:r>
            <a:r>
              <a:rPr lang="es-MX" sz="2200" dirty="0">
                <a:latin typeface="Calibri" panose="020F0502020204030204" pitchFamily="34" charset="0"/>
              </a:rPr>
              <a:t>/CAR de implementación de navegación aérea basado en la </a:t>
            </a:r>
            <a:r>
              <a:rPr lang="es-MX" sz="2200" dirty="0" smtClean="0">
                <a:latin typeface="Calibri" panose="020F0502020204030204" pitchFamily="34" charset="0"/>
              </a:rPr>
              <a:t>performance </a:t>
            </a:r>
            <a:r>
              <a:rPr lang="en-US" sz="1300" dirty="0" smtClean="0">
                <a:latin typeface="Calibri" panose="020F0502020204030204" pitchFamily="34" charset="0"/>
                <a:hlinkClick r:id="rId2"/>
              </a:rPr>
              <a:t>http</a:t>
            </a:r>
            <a:r>
              <a:rPr lang="en-US" sz="1300" dirty="0">
                <a:latin typeface="Calibri" panose="020F0502020204030204" pitchFamily="34" charset="0"/>
                <a:hlinkClick r:id="rId2"/>
              </a:rPr>
              <a:t>://</a:t>
            </a:r>
            <a:r>
              <a:rPr lang="en-US" sz="1300" dirty="0" smtClean="0">
                <a:latin typeface="Calibri" panose="020F0502020204030204" pitchFamily="34" charset="0"/>
                <a:hlinkClick r:id="rId2"/>
              </a:rPr>
              <a:t>www.icao.int/NACC/Documents/RPBANIP/NAMCARRPBANIPFINAL2014%20ENG%20ver%203%201.pdf</a:t>
            </a:r>
            <a:endParaRPr lang="en-US" sz="13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35280" cy="786416"/>
          </a:xfrm>
        </p:spPr>
        <p:txBody>
          <a:bodyPr>
            <a:normAutofit fontScale="90000"/>
          </a:bodyPr>
          <a:lstStyle/>
          <a:p>
            <a:pPr algn="l"/>
            <a:r>
              <a:rPr lang="es-ES" sz="3900" b="1" dirty="0" smtClean="0"/>
              <a:t/>
            </a:r>
            <a:br>
              <a:rPr lang="es-ES" sz="3900" b="1" dirty="0" smtClean="0"/>
            </a:br>
            <a:r>
              <a:rPr lang="es-ES" sz="3900" b="1" dirty="0" smtClean="0"/>
              <a:t>Notas </a:t>
            </a:r>
            <a:r>
              <a:rPr lang="es-ES" sz="3900" b="1" dirty="0" smtClean="0"/>
              <a:t>para </a:t>
            </a:r>
            <a:r>
              <a:rPr lang="es-ES" sz="3900" b="1" dirty="0"/>
              <a:t>los participantes relacionadas </a:t>
            </a:r>
            <a:r>
              <a:rPr lang="es-ES" sz="3900" b="1" dirty="0" smtClean="0"/>
              <a:t/>
            </a:r>
            <a:br>
              <a:rPr lang="es-ES" sz="3900" b="1" dirty="0" smtClean="0"/>
            </a:br>
            <a:r>
              <a:rPr lang="es-ES" sz="3900" b="1" dirty="0" smtClean="0"/>
              <a:t>con </a:t>
            </a:r>
            <a:r>
              <a:rPr lang="es-ES" sz="3900" b="1" dirty="0" err="1"/>
              <a:t>ANRF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GB" b="1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835696" y="4941168"/>
            <a:ext cx="6768752" cy="1655909"/>
          </a:xfrm>
          <a:prstGeom prst="rect">
            <a:avLst/>
          </a:prstGeom>
          <a:solidFill>
            <a:schemeClr val="accent6">
              <a:lumMod val="20000"/>
              <a:lumOff val="80000"/>
              <a:alpha val="18000"/>
            </a:schemeClr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i="1" dirty="0"/>
              <a:t>El </a:t>
            </a:r>
            <a:r>
              <a:rPr lang="es-MX" i="1" dirty="0" err="1"/>
              <a:t>ANRF</a:t>
            </a:r>
            <a:r>
              <a:rPr lang="es-MX" i="1" dirty="0"/>
              <a:t> </a:t>
            </a:r>
            <a:r>
              <a:rPr lang="es-MX" i="1" dirty="0" smtClean="0"/>
              <a:t>es una </a:t>
            </a:r>
            <a:r>
              <a:rPr lang="es-MX" i="1" dirty="0"/>
              <a:t>herramienta adaptada para módulos </a:t>
            </a:r>
            <a:r>
              <a:rPr lang="es-MX" i="1" dirty="0" err="1"/>
              <a:t>ASBU</a:t>
            </a:r>
            <a:r>
              <a:rPr lang="es-MX" i="1" dirty="0"/>
              <a:t>, que se recomienda para establecer metas de </a:t>
            </a:r>
            <a:r>
              <a:rPr lang="es-MX" i="1" dirty="0" smtClean="0"/>
              <a:t>planificación, monitorear </a:t>
            </a:r>
            <a:r>
              <a:rPr lang="es-MX" i="1" dirty="0"/>
              <a:t>la implementación, identificar retos, medir la implementación/performance, y reportar.</a:t>
            </a:r>
            <a:endParaRPr lang="en-US" sz="1300" i="1" dirty="0" smtClean="0"/>
          </a:p>
          <a:p>
            <a:pPr marL="0" indent="0" algn="just">
              <a:buNone/>
            </a:pPr>
            <a:r>
              <a:rPr lang="es-MX" i="1" dirty="0"/>
              <a:t>Los resultados serán analizados por la </a:t>
            </a:r>
            <a:r>
              <a:rPr lang="es-MX" i="1" dirty="0" err="1"/>
              <a:t>OACI</a:t>
            </a:r>
            <a:r>
              <a:rPr lang="es-MX" i="1" dirty="0"/>
              <a:t> y las partes interesadas </a:t>
            </a:r>
            <a:r>
              <a:rPr lang="es-MX" i="1" dirty="0" smtClean="0"/>
              <a:t>de la </a:t>
            </a:r>
            <a:r>
              <a:rPr lang="es-MX" i="1" dirty="0"/>
              <a:t>aviación y serán utilizados al elaborar el Cuadro de mandos regionales (</a:t>
            </a:r>
            <a:r>
              <a:rPr lang="es-MX" i="1" dirty="0" err="1"/>
              <a:t>Dashboard</a:t>
            </a:r>
            <a:r>
              <a:rPr lang="es-MX" i="1" dirty="0"/>
              <a:t>) de Performance </a:t>
            </a:r>
            <a:r>
              <a:rPr lang="es-MX" i="1" dirty="0" smtClean="0"/>
              <a:t>y el </a:t>
            </a:r>
            <a:r>
              <a:rPr lang="es-MX" i="1" dirty="0"/>
              <a:t>Informe de Navegación Aérea Mundial anual. Las conclusiones del Informe de Navegación </a:t>
            </a:r>
            <a:r>
              <a:rPr lang="es-MX" i="1" dirty="0" smtClean="0"/>
              <a:t>Aérea Mundial servirán </a:t>
            </a:r>
            <a:r>
              <a:rPr lang="es-MX" i="1" dirty="0"/>
              <a:t>como base para futuros ajustes de políticas, ayudar a la practicidad de la </a:t>
            </a:r>
            <a:r>
              <a:rPr lang="es-MX" i="1" dirty="0" smtClean="0"/>
              <a:t>seguridad operacional</a:t>
            </a:r>
            <a:r>
              <a:rPr lang="es-MX" i="1" dirty="0"/>
              <a:t>, asequibilidad, y armonización global, entre otras cuestiones.</a:t>
            </a:r>
            <a:r>
              <a:rPr lang="en-US" i="1" dirty="0" smtClean="0"/>
              <a:t> </a:t>
            </a:r>
            <a:endParaRPr lang="en-US" i="1" dirty="0" smtClean="0"/>
          </a:p>
          <a:p>
            <a:pPr marL="0" indent="0">
              <a:buFont typeface="Symbol" pitchFamily="18" charset="2"/>
              <a:buNone/>
            </a:pPr>
            <a:endParaRPr lang="en-US" i="1" dirty="0" smtClean="0"/>
          </a:p>
          <a:p>
            <a:pPr marL="0" indent="0">
              <a:buFont typeface="Symbol" pitchFamily="18" charset="2"/>
              <a:buNone/>
            </a:pPr>
            <a:endParaRPr lang="en-GB" i="1" dirty="0"/>
          </a:p>
        </p:txBody>
      </p:sp>
      <p:sp>
        <p:nvSpPr>
          <p:cNvPr id="5" name="Rectangle 4"/>
          <p:cNvSpPr/>
          <p:nvPr/>
        </p:nvSpPr>
        <p:spPr>
          <a:xfrm>
            <a:off x="2826068" y="6383694"/>
            <a:ext cx="631935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i="1" dirty="0" smtClean="0">
                <a:solidFill>
                  <a:schemeClr val="tx2"/>
                </a:solidFill>
              </a:rPr>
              <a:t>（</a:t>
            </a:r>
            <a:r>
              <a:rPr lang="es-ES" sz="1050" b="1" i="1" dirty="0" smtClean="0">
                <a:solidFill>
                  <a:schemeClr val="tx2"/>
                </a:solidFill>
              </a:rPr>
              <a:t>Extracto </a:t>
            </a:r>
            <a:r>
              <a:rPr lang="es-ES" sz="1050" b="1" i="1" dirty="0">
                <a:solidFill>
                  <a:schemeClr val="tx2"/>
                </a:solidFill>
              </a:rPr>
              <a:t>del </a:t>
            </a:r>
            <a:r>
              <a:rPr lang="es-MX" sz="1050" b="1" i="1" dirty="0">
                <a:solidFill>
                  <a:schemeClr val="tx2"/>
                </a:solidFill>
              </a:rPr>
              <a:t>Plan regional </a:t>
            </a:r>
            <a:r>
              <a:rPr lang="es-MX" sz="1050" b="1" i="1" dirty="0" err="1">
                <a:solidFill>
                  <a:schemeClr val="tx2"/>
                </a:solidFill>
              </a:rPr>
              <a:t>NAM</a:t>
            </a:r>
            <a:r>
              <a:rPr lang="es-MX" sz="1050" b="1" i="1" dirty="0">
                <a:solidFill>
                  <a:schemeClr val="tx2"/>
                </a:solidFill>
              </a:rPr>
              <a:t>/CAR de implementación de navegación aérea basado en la </a:t>
            </a:r>
            <a:r>
              <a:rPr lang="es-MX" sz="1050" b="1" i="1" dirty="0" smtClean="0">
                <a:solidFill>
                  <a:schemeClr val="tx2"/>
                </a:solidFill>
              </a:rPr>
              <a:t>performance)</a:t>
            </a:r>
            <a:endParaRPr lang="en-GB" sz="105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9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338328"/>
            <a:ext cx="8291264" cy="714408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/>
              <a:t>Ejemplo</a:t>
            </a:r>
            <a:r>
              <a:rPr lang="en-US" sz="3600" b="1" dirty="0"/>
              <a:t> de </a:t>
            </a:r>
            <a:r>
              <a:rPr lang="en-US" sz="3600" b="1" dirty="0" err="1"/>
              <a:t>ANRF</a:t>
            </a:r>
            <a:endParaRPr lang="en-GB" sz="36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613316" cy="51197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sp>
        <p:nvSpPr>
          <p:cNvPr id="5" name="Rectangle 4"/>
          <p:cNvSpPr/>
          <p:nvPr/>
        </p:nvSpPr>
        <p:spPr>
          <a:xfrm>
            <a:off x="3347864" y="6346359"/>
            <a:ext cx="55280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b="1" i="1" dirty="0" smtClean="0">
                <a:solidFill>
                  <a:schemeClr val="tx2"/>
                </a:solidFill>
              </a:rPr>
              <a:t>(</a:t>
            </a:r>
            <a:r>
              <a:rPr lang="es-ES" sz="1200" b="1" i="1" dirty="0" smtClean="0">
                <a:solidFill>
                  <a:schemeClr val="tx2"/>
                </a:solidFill>
              </a:rPr>
              <a:t>Ver el Adjunto </a:t>
            </a:r>
            <a:r>
              <a:rPr lang="es-ES" sz="1200" b="1" i="1" dirty="0">
                <a:solidFill>
                  <a:schemeClr val="tx2"/>
                </a:solidFill>
              </a:rPr>
              <a:t>para la imagen completa de este ejemplo</a:t>
            </a:r>
            <a:r>
              <a:rPr lang="en-GB" sz="1200" b="1" i="1" dirty="0" smtClean="0">
                <a:solidFill>
                  <a:schemeClr val="tx2"/>
                </a:solidFill>
              </a:rPr>
              <a:t>)</a:t>
            </a:r>
            <a:endParaRPr lang="en-GB" sz="12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59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3FB77DBE53764EA470F0EA7AE151E8" ma:contentTypeVersion="1" ma:contentTypeDescription="Create a new document." ma:contentTypeScope="" ma:versionID="31b3bacb6afc0b8b87313b078e80598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B3D12B-716D-41A5-9A2E-5AC6F41E6D73}"/>
</file>

<file path=customXml/itemProps2.xml><?xml version="1.0" encoding="utf-8"?>
<ds:datastoreItem xmlns:ds="http://schemas.openxmlformats.org/officeDocument/2006/customXml" ds:itemID="{A69A4E30-7A48-45AC-A938-B5A5952F68C6}"/>
</file>

<file path=customXml/itemProps3.xml><?xml version="1.0" encoding="utf-8"?>
<ds:datastoreItem xmlns:ds="http://schemas.openxmlformats.org/officeDocument/2006/customXml" ds:itemID="{8AA899A2-7358-4D40-8D1C-3486DB9291B1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1508</TotalTime>
  <Words>467</Words>
  <Application>Microsoft Office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Ejemplo de Presentación del Estado</vt:lpstr>
      <vt:lpstr>Notas para los participantes</vt:lpstr>
      <vt:lpstr>Lista de información requerida para su presentación</vt:lpstr>
      <vt:lpstr> Notas para los participantes relacionadas  con ANRF </vt:lpstr>
      <vt:lpstr>Ejemplo de ANRF</vt:lpstr>
    </vt:vector>
  </TitlesOfParts>
  <Company>I.A.C.O.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Presentation example</dc:title>
  <dc:creator>Utsunomiya, Mie</dc:creator>
  <cp:lastModifiedBy>Gómez, Sybil</cp:lastModifiedBy>
  <cp:revision>33</cp:revision>
  <cp:lastPrinted>2016-07-28T16:14:09Z</cp:lastPrinted>
  <dcterms:created xsi:type="dcterms:W3CDTF">2016-07-26T14:06:30Z</dcterms:created>
  <dcterms:modified xsi:type="dcterms:W3CDTF">2016-07-29T18:18:49Z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0x010100003FB77DBE53764EA470F0EA7AE151E8</vt:lpwstr>
  </property>
  <property fmtid="{D5CDD505-2E9C-101B-9397-08002B2CF9AE}" pid="3" name="Order">
    <vt:r8>766200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