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0" r:id="rId3"/>
    <p:sldId id="257" r:id="rId4"/>
    <p:sldId id="259" r:id="rId5"/>
    <p:sldId id="258" r:id="rId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670" autoAdjust="0"/>
  </p:normalViewPr>
  <p:slideViewPr>
    <p:cSldViewPr>
      <p:cViewPr>
        <p:scale>
          <a:sx n="85" d="100"/>
          <a:sy n="85" d="100"/>
        </p:scale>
        <p:origin x="690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AEBB4-2D38-475F-A13A-DAABD01F46D0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97B6C-77A7-4D41-9BEE-C43C75076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17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97B6C-77A7-4D41-9BEE-C43C7507678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024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uthoring2016.icao.int/NACC/Documents/RPBANIP/NAMCARRPBANIPFINAL2014%20ENG%20ver%203%201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State Presentation Example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Name of presenter</a:t>
            </a:r>
          </a:p>
          <a:p>
            <a:r>
              <a:rPr lang="en-US" dirty="0" smtClean="0"/>
              <a:t>Title</a:t>
            </a:r>
          </a:p>
          <a:p>
            <a:r>
              <a:rPr lang="en-US" dirty="0" smtClean="0"/>
              <a:t>State name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237312"/>
            <a:ext cx="87849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​</a:t>
            </a:r>
            <a:r>
              <a:rPr lang="en-US" sz="1200" dirty="0" smtClean="0"/>
              <a:t>Regional and National Air Navigation Performance Framework / Aviation System Block Upgrade (</a:t>
            </a:r>
            <a:r>
              <a:rPr lang="en-US" sz="1200" dirty="0" err="1" smtClean="0"/>
              <a:t>ASBU</a:t>
            </a:r>
            <a:r>
              <a:rPr lang="en-US" sz="1200" dirty="0" smtClean="0"/>
              <a:t>)  Implementation Workshop Mexico City, Mexico, 22 – 26 August 2016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17249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420888"/>
            <a:ext cx="8712968" cy="4437112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S</a:t>
            </a:r>
            <a:r>
              <a:rPr lang="en-US" sz="2800" dirty="0" smtClean="0"/>
              <a:t>ince you have only 30 minutes including Q&amp;A, we recommend you to have </a:t>
            </a:r>
            <a:r>
              <a:rPr lang="en-US" sz="2800" b="1" dirty="0" smtClean="0">
                <a:solidFill>
                  <a:srgbClr val="002060"/>
                </a:solidFill>
              </a:rPr>
              <a:t>20 slides </a:t>
            </a:r>
            <a:r>
              <a:rPr lang="en-US" sz="2800" dirty="0" smtClean="0"/>
              <a:t>in your presentation. </a:t>
            </a:r>
          </a:p>
          <a:p>
            <a:pPr algn="just"/>
            <a:r>
              <a:rPr lang="en-US" sz="2800" b="1" dirty="0">
                <a:solidFill>
                  <a:srgbClr val="002060"/>
                </a:solidFill>
              </a:rPr>
              <a:t>R</a:t>
            </a:r>
            <a:r>
              <a:rPr lang="en-US" sz="2800" b="1" dirty="0" smtClean="0">
                <a:solidFill>
                  <a:srgbClr val="002060"/>
                </a:solidFill>
              </a:rPr>
              <a:t>equired information for this presentation is indicated in the next slide.</a:t>
            </a:r>
          </a:p>
          <a:p>
            <a:pPr algn="just"/>
            <a:r>
              <a:rPr lang="en-US" sz="2800" dirty="0" smtClean="0"/>
              <a:t>Main topic should </a:t>
            </a:r>
            <a:r>
              <a:rPr lang="en-US" sz="2800" dirty="0"/>
              <a:t>be </a:t>
            </a:r>
            <a:r>
              <a:rPr lang="en-US" sz="2800" b="1" dirty="0" err="1" smtClean="0">
                <a:solidFill>
                  <a:srgbClr val="FF0000"/>
                </a:solidFill>
              </a:rPr>
              <a:t>ASBUs</a:t>
            </a:r>
            <a:r>
              <a:rPr lang="en-US" sz="2800" b="1" dirty="0" smtClean="0">
                <a:solidFill>
                  <a:srgbClr val="FF0000"/>
                </a:solidFill>
              </a:rPr>
              <a:t> modules selected and 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   Air </a:t>
            </a:r>
            <a:r>
              <a:rPr lang="en-US" sz="2800" b="1" dirty="0">
                <a:solidFill>
                  <a:srgbClr val="FF0000"/>
                </a:solidFill>
              </a:rPr>
              <a:t>Navigation Report Form (</a:t>
            </a:r>
            <a:r>
              <a:rPr lang="en-US" sz="2800" b="1" dirty="0" err="1">
                <a:solidFill>
                  <a:srgbClr val="FF0000"/>
                </a:solidFill>
              </a:rPr>
              <a:t>ANRF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r>
              <a:rPr lang="en-US" sz="2800" dirty="0" smtClean="0"/>
              <a:t>.</a:t>
            </a:r>
          </a:p>
          <a:p>
            <a:pPr marL="701675" indent="-342900" algn="just">
              <a:buFontTx/>
              <a:buChar char="-"/>
            </a:pPr>
            <a:r>
              <a:rPr lang="en-US" i="1" dirty="0" smtClean="0"/>
              <a:t>Refer to slides 3, 4, 5 and attachment A  </a:t>
            </a:r>
          </a:p>
          <a:p>
            <a:pPr marL="358775" indent="0" algn="just">
              <a:buNone/>
            </a:pPr>
            <a:r>
              <a:rPr lang="en-US" i="1" dirty="0"/>
              <a:t> </a:t>
            </a:r>
            <a:r>
              <a:rPr lang="en-US" i="1" dirty="0" smtClean="0"/>
              <a:t>     for more details of </a:t>
            </a:r>
            <a:r>
              <a:rPr lang="en-US" i="1" dirty="0" err="1" smtClean="0"/>
              <a:t>ANRF</a:t>
            </a:r>
            <a:r>
              <a:rPr lang="en-US" i="1" dirty="0" smtClean="0"/>
              <a:t> 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Notes for </a:t>
            </a:r>
            <a:r>
              <a:rPr lang="en-US" b="1" dirty="0"/>
              <a:t>participants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9801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584" y="2276872"/>
            <a:ext cx="7488832" cy="4437112"/>
          </a:xfrm>
        </p:spPr>
        <p:txBody>
          <a:bodyPr>
            <a:normAutofit lnSpcReduction="10000"/>
          </a:bodyPr>
          <a:lstStyle/>
          <a:p>
            <a:pPr marL="457200" indent="-457200" algn="just">
              <a:buAutoNum type="arabicPeriod"/>
            </a:pPr>
            <a:r>
              <a:rPr lang="en-GB" b="1" dirty="0" smtClean="0">
                <a:solidFill>
                  <a:srgbClr val="002060"/>
                </a:solidFill>
              </a:rPr>
              <a:t>Expectations from the Workshop</a:t>
            </a:r>
          </a:p>
          <a:p>
            <a:pPr marL="457200" indent="-457200" algn="just">
              <a:buAutoNum type="arabicPeriod"/>
            </a:pPr>
            <a:r>
              <a:rPr lang="en-GB" b="1" dirty="0" smtClean="0">
                <a:solidFill>
                  <a:srgbClr val="002060"/>
                </a:solidFill>
              </a:rPr>
              <a:t>Conditions used to define National Plan such as</a:t>
            </a:r>
          </a:p>
          <a:p>
            <a:pPr marL="895350" lvl="1" indent="-273050" algn="just"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2060"/>
                </a:solidFill>
              </a:rPr>
              <a:t>3 </a:t>
            </a:r>
            <a:r>
              <a:rPr lang="en-US" sz="1600" b="1" dirty="0">
                <a:solidFill>
                  <a:srgbClr val="002060"/>
                </a:solidFill>
              </a:rPr>
              <a:t>years term or more</a:t>
            </a:r>
          </a:p>
          <a:p>
            <a:pPr marL="895350" lvl="1" indent="-273050" algn="just">
              <a:buFont typeface="Wingdings" panose="05000000000000000000" pitchFamily="2" charset="2"/>
              <a:buChar char="§"/>
            </a:pPr>
            <a:r>
              <a:rPr lang="en-GB" sz="1600" b="1" dirty="0" smtClean="0">
                <a:solidFill>
                  <a:srgbClr val="002060"/>
                </a:solidFill>
              </a:rPr>
              <a:t>Traffic Growth</a:t>
            </a:r>
            <a:endParaRPr lang="en-GB" sz="1600" b="1" dirty="0">
              <a:solidFill>
                <a:srgbClr val="002060"/>
              </a:solidFill>
            </a:endParaRPr>
          </a:p>
          <a:p>
            <a:pPr marL="895350" lvl="1" indent="-273050" algn="just">
              <a:buFont typeface="Wingdings" panose="05000000000000000000" pitchFamily="2" charset="2"/>
              <a:buChar char="§"/>
            </a:pPr>
            <a:r>
              <a:rPr lang="en-GB" sz="1600" b="1" dirty="0" smtClean="0">
                <a:solidFill>
                  <a:srgbClr val="002060"/>
                </a:solidFill>
              </a:rPr>
              <a:t>Current </a:t>
            </a:r>
            <a:r>
              <a:rPr lang="en-GB" sz="1600" b="1" dirty="0" err="1">
                <a:solidFill>
                  <a:srgbClr val="002060"/>
                </a:solidFill>
              </a:rPr>
              <a:t>ANS</a:t>
            </a:r>
            <a:r>
              <a:rPr lang="en-GB" sz="1600" b="1" dirty="0">
                <a:solidFill>
                  <a:srgbClr val="002060"/>
                </a:solidFill>
              </a:rPr>
              <a:t> </a:t>
            </a:r>
            <a:r>
              <a:rPr lang="en-GB" sz="1600" b="1" dirty="0" smtClean="0">
                <a:solidFill>
                  <a:srgbClr val="002060"/>
                </a:solidFill>
              </a:rPr>
              <a:t>Infrastructure</a:t>
            </a:r>
          </a:p>
          <a:p>
            <a:pPr marL="895350" lvl="1" indent="-273050" algn="just">
              <a:buFont typeface="Wingdings" panose="05000000000000000000" pitchFamily="2" charset="2"/>
              <a:buChar char="§"/>
            </a:pPr>
            <a:r>
              <a:rPr lang="en-GB" sz="1600" b="1" dirty="0" smtClean="0">
                <a:solidFill>
                  <a:srgbClr val="002060"/>
                </a:solidFill>
              </a:rPr>
              <a:t>Stakeholder Needs</a:t>
            </a:r>
          </a:p>
          <a:p>
            <a:pPr marL="895350" lvl="1" indent="-273050" algn="just">
              <a:buFont typeface="Wingdings" panose="05000000000000000000" pitchFamily="2" charset="2"/>
              <a:buChar char="§"/>
            </a:pPr>
            <a:r>
              <a:rPr lang="en-GB" sz="1600" b="1" dirty="0" smtClean="0">
                <a:solidFill>
                  <a:srgbClr val="002060"/>
                </a:solidFill>
              </a:rPr>
              <a:t>Performance Gaps</a:t>
            </a:r>
          </a:p>
          <a:p>
            <a:pPr marL="895350" lvl="1" indent="-273050" algn="just">
              <a:buFont typeface="Wingdings" panose="05000000000000000000" pitchFamily="2" charset="2"/>
              <a:buChar char="§"/>
            </a:pPr>
            <a:r>
              <a:rPr lang="en-GB" sz="1600" b="1" dirty="0" smtClean="0">
                <a:solidFill>
                  <a:srgbClr val="002060"/>
                </a:solidFill>
              </a:rPr>
              <a:t>National Air Navigation Priorities</a:t>
            </a:r>
            <a:endParaRPr lang="en-GB" sz="1600" b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eriod" startAt="3"/>
            </a:pPr>
            <a:r>
              <a:rPr lang="en-GB" b="1" dirty="0" err="1" smtClean="0">
                <a:solidFill>
                  <a:srgbClr val="002060"/>
                </a:solidFill>
              </a:rPr>
              <a:t>ASBUs</a:t>
            </a:r>
            <a:r>
              <a:rPr lang="en-GB" b="1" dirty="0" smtClean="0">
                <a:solidFill>
                  <a:srgbClr val="002060"/>
                </a:solidFill>
              </a:rPr>
              <a:t> modules selected </a:t>
            </a:r>
            <a:r>
              <a:rPr lang="en-GB" b="1" i="1" dirty="0">
                <a:solidFill>
                  <a:srgbClr val="002060"/>
                </a:solidFill>
              </a:rPr>
              <a:t>(Main topic</a:t>
            </a:r>
            <a:r>
              <a:rPr lang="en-GB" b="1" i="1" dirty="0" smtClean="0">
                <a:solidFill>
                  <a:srgbClr val="002060"/>
                </a:solidFill>
              </a:rPr>
              <a:t>)</a:t>
            </a:r>
          </a:p>
          <a:p>
            <a:pPr marL="457200" indent="-457200" algn="just">
              <a:buFont typeface="+mj-lt"/>
              <a:buAutoNum type="arabicPeriod" startAt="3"/>
            </a:pPr>
            <a:r>
              <a:rPr lang="en-GB" b="1" dirty="0" smtClean="0">
                <a:solidFill>
                  <a:srgbClr val="002060"/>
                </a:solidFill>
              </a:rPr>
              <a:t>Air Navigation Report Form (</a:t>
            </a:r>
            <a:r>
              <a:rPr lang="en-GB" b="1" dirty="0" err="1" smtClean="0">
                <a:solidFill>
                  <a:srgbClr val="002060"/>
                </a:solidFill>
              </a:rPr>
              <a:t>ANRF</a:t>
            </a:r>
            <a:r>
              <a:rPr lang="en-GB" b="1" dirty="0" smtClean="0">
                <a:solidFill>
                  <a:srgbClr val="002060"/>
                </a:solidFill>
              </a:rPr>
              <a:t>) </a:t>
            </a:r>
            <a:r>
              <a:rPr lang="en-GB" b="1" i="1" dirty="0">
                <a:solidFill>
                  <a:srgbClr val="002060"/>
                </a:solidFill>
              </a:rPr>
              <a:t>(Main topic</a:t>
            </a:r>
            <a:r>
              <a:rPr lang="en-GB" b="1" i="1" dirty="0" smtClean="0">
                <a:solidFill>
                  <a:srgbClr val="002060"/>
                </a:solidFill>
              </a:rPr>
              <a:t>)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en-GB" b="1" dirty="0" smtClean="0">
                <a:solidFill>
                  <a:srgbClr val="002060"/>
                </a:solidFill>
              </a:rPr>
              <a:t>Challenges to proceed National Plan focusing on </a:t>
            </a:r>
            <a:r>
              <a:rPr lang="en-GB" b="1" dirty="0" err="1" smtClean="0">
                <a:solidFill>
                  <a:srgbClr val="002060"/>
                </a:solidFill>
              </a:rPr>
              <a:t>ASBUs</a:t>
            </a:r>
            <a:r>
              <a:rPr lang="en-GB" b="1" dirty="0" smtClean="0">
                <a:solidFill>
                  <a:srgbClr val="002060"/>
                </a:solidFill>
              </a:rPr>
              <a:t> and </a:t>
            </a:r>
            <a:r>
              <a:rPr lang="en-GB" b="1" dirty="0" err="1" smtClean="0">
                <a:solidFill>
                  <a:srgbClr val="002060"/>
                </a:solidFill>
              </a:rPr>
              <a:t>ANRF</a:t>
            </a:r>
            <a:endParaRPr lang="en-GB" b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eriod" startAt="5"/>
            </a:pPr>
            <a:r>
              <a:rPr lang="en-GB" b="1" dirty="0" smtClean="0">
                <a:solidFill>
                  <a:srgbClr val="002060"/>
                </a:solidFill>
              </a:rPr>
              <a:t>Summary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List of required Information </a:t>
            </a:r>
            <a:br>
              <a:rPr lang="en-US" b="1" dirty="0" smtClean="0"/>
            </a:br>
            <a:r>
              <a:rPr lang="en-US" b="1" dirty="0" smtClean="0"/>
              <a:t>for your presentation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24324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3" y="1412776"/>
            <a:ext cx="8136905" cy="3600400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Calibri" panose="020F0502020204030204" pitchFamily="34" charset="0"/>
              </a:rPr>
              <a:t>During this </a:t>
            </a:r>
            <a:r>
              <a:rPr lang="en-US" sz="2200" dirty="0" smtClean="0">
                <a:latin typeface="Calibri" panose="020F0502020204030204" pitchFamily="34" charset="0"/>
              </a:rPr>
              <a:t>workshop, </a:t>
            </a:r>
            <a:r>
              <a:rPr lang="en-US" sz="2200" dirty="0" smtClean="0">
                <a:latin typeface="Calibri" panose="020F0502020204030204" pitchFamily="34" charset="0"/>
              </a:rPr>
              <a:t>based on the inputs from instructors, </a:t>
            </a:r>
            <a:r>
              <a:rPr lang="en-US" sz="2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you will be requested to review your National Plan</a:t>
            </a:r>
            <a:r>
              <a:rPr lang="en-US" sz="2200" dirty="0" smtClean="0">
                <a:latin typeface="Calibri" panose="020F050202020403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Calibri" panose="020F0502020204030204" pitchFamily="34" charset="0"/>
              </a:rPr>
              <a:t>In CAR region, </a:t>
            </a:r>
            <a:r>
              <a:rPr lang="en-US" sz="2200" b="1" dirty="0" smtClean="0">
                <a:latin typeface="Calibri" panose="020F0502020204030204" pitchFamily="34" charset="0"/>
              </a:rPr>
              <a:t>NACC </a:t>
            </a:r>
            <a:r>
              <a:rPr lang="en-US" sz="2200" b="1" dirty="0" smtClean="0">
                <a:latin typeface="Calibri" panose="020F0502020204030204" pitchFamily="34" charset="0"/>
              </a:rPr>
              <a:t>Regional Office </a:t>
            </a:r>
            <a:r>
              <a:rPr lang="en-US" sz="2200" b="1" dirty="0" smtClean="0">
                <a:latin typeface="Calibri" panose="020F0502020204030204" pitchFamily="34" charset="0"/>
              </a:rPr>
              <a:t>recognized that some of the National Plans include “Air Navigation Report Form’’ as an attachment to connect </a:t>
            </a:r>
            <a:r>
              <a:rPr lang="en-US" sz="2200" b="1" dirty="0" err="1" smtClean="0">
                <a:latin typeface="Calibri" panose="020F0502020204030204" pitchFamily="34" charset="0"/>
              </a:rPr>
              <a:t>ASBU</a:t>
            </a:r>
            <a:r>
              <a:rPr lang="en-US" sz="2200" b="1" dirty="0" smtClean="0">
                <a:latin typeface="Calibri" panose="020F0502020204030204" pitchFamily="34" charset="0"/>
              </a:rPr>
              <a:t> methodology and their national plan.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Calibri" panose="020F0502020204030204" pitchFamily="34" charset="0"/>
              </a:rPr>
              <a:t>Therefore, in this </a:t>
            </a:r>
            <a:r>
              <a:rPr lang="en-US" sz="2200" dirty="0" smtClean="0">
                <a:latin typeface="Calibri" panose="020F0502020204030204" pitchFamily="34" charset="0"/>
              </a:rPr>
              <a:t>workshop, </a:t>
            </a:r>
            <a:r>
              <a:rPr lang="en-US" sz="2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you will be also requested to review current Air </a:t>
            </a:r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Navigation Report Form (ANRF</a:t>
            </a:r>
            <a:r>
              <a:rPr lang="en-US" sz="2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) </a:t>
            </a:r>
            <a:r>
              <a:rPr lang="en-US" sz="2200" dirty="0" smtClean="0">
                <a:latin typeface="Calibri" panose="020F0502020204030204" pitchFamily="34" charset="0"/>
              </a:rPr>
              <a:t>developed by your State, or any reporting form being used.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Calibri" panose="020F0502020204030204" pitchFamily="34" charset="0"/>
              </a:rPr>
              <a:t>To familiarize </a:t>
            </a:r>
            <a:r>
              <a:rPr lang="en-US" sz="2200" dirty="0" err="1" smtClean="0">
                <a:latin typeface="Calibri" panose="020F0502020204030204" pitchFamily="34" charset="0"/>
              </a:rPr>
              <a:t>ANRF</a:t>
            </a:r>
            <a:r>
              <a:rPr lang="en-US" sz="2200" dirty="0" smtClean="0">
                <a:latin typeface="Calibri" panose="020F0502020204030204" pitchFamily="34" charset="0"/>
              </a:rPr>
              <a:t>, please refer to NAM/CAR Regional Performance-Based Air Navigation Implementation Plan </a:t>
            </a:r>
            <a:r>
              <a:rPr lang="en-US" sz="1300" dirty="0" smtClean="0">
                <a:latin typeface="Calibri" panose="020F0502020204030204" pitchFamily="34" charset="0"/>
                <a:hlinkClick r:id="rId2"/>
              </a:rPr>
              <a:t>http</a:t>
            </a:r>
            <a:r>
              <a:rPr lang="en-US" sz="1300" dirty="0">
                <a:latin typeface="Calibri" panose="020F0502020204030204" pitchFamily="34" charset="0"/>
                <a:hlinkClick r:id="rId2"/>
              </a:rPr>
              <a:t>://</a:t>
            </a:r>
            <a:r>
              <a:rPr lang="en-US" sz="1300" dirty="0" smtClean="0">
                <a:latin typeface="Calibri" panose="020F0502020204030204" pitchFamily="34" charset="0"/>
                <a:hlinkClick r:id="rId2"/>
              </a:rPr>
              <a:t>www.icao.int/NACC/Documents/RPBANIP/NAMCARRPBANIPFINAL2014%20ENG%20ver%203%201.pdf</a:t>
            </a:r>
            <a:endParaRPr lang="en-US" sz="13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435280" cy="78641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Notes to participants related to </a:t>
            </a:r>
            <a:r>
              <a:rPr lang="en-US" b="1" dirty="0" err="1" smtClean="0"/>
              <a:t>ANRF</a:t>
            </a:r>
            <a:r>
              <a:rPr lang="en-US" b="1" dirty="0" smtClean="0"/>
              <a:t> </a:t>
            </a:r>
            <a:endParaRPr lang="en-GB" b="1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1835696" y="4941168"/>
            <a:ext cx="6768752" cy="1655909"/>
          </a:xfrm>
          <a:prstGeom prst="rect">
            <a:avLst/>
          </a:prstGeom>
          <a:solidFill>
            <a:schemeClr val="accent6">
              <a:lumMod val="20000"/>
              <a:lumOff val="80000"/>
              <a:alpha val="18000"/>
            </a:schemeClr>
          </a:solidFill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i="1" dirty="0" err="1" smtClean="0"/>
              <a:t>ANRF</a:t>
            </a:r>
            <a:r>
              <a:rPr lang="en-US" i="1" dirty="0" smtClean="0"/>
              <a:t> is a customized tool for </a:t>
            </a:r>
            <a:r>
              <a:rPr lang="en-US" i="1" dirty="0" err="1" smtClean="0"/>
              <a:t>ASBU</a:t>
            </a:r>
            <a:r>
              <a:rPr lang="en-US" i="1" dirty="0" smtClean="0"/>
              <a:t> modules, which is recommended for setting planning targets, monitoring implementation, identifying challenges, measuring implementation/performance, and reporting. </a:t>
            </a:r>
          </a:p>
          <a:p>
            <a:pPr marL="0" indent="0">
              <a:buFont typeface="Symbol" pitchFamily="18" charset="2"/>
              <a:buNone/>
            </a:pPr>
            <a:endParaRPr lang="en-US" sz="1300" i="1" dirty="0" smtClean="0"/>
          </a:p>
          <a:p>
            <a:pPr marL="0" indent="0">
              <a:buFont typeface="Symbol" pitchFamily="18" charset="2"/>
              <a:buNone/>
            </a:pPr>
            <a:r>
              <a:rPr lang="en-US" i="1" dirty="0" smtClean="0"/>
              <a:t>The results will be analyzed by ICAO and aviation partners and utilized in developing the Regional Performance Dashboard and the annual Global Air Navigation Report. </a:t>
            </a:r>
          </a:p>
          <a:p>
            <a:pPr marL="0" indent="0">
              <a:buFont typeface="Symbol" pitchFamily="18" charset="2"/>
              <a:buNone/>
            </a:pPr>
            <a:r>
              <a:rPr lang="en-US" i="1" dirty="0" smtClean="0"/>
              <a:t>The conclusions from the Global Air Navigation Report will serve as the basis for future policy adjustments, aiding safety practicality, affordability, and global harmonization, among other concerns. </a:t>
            </a:r>
          </a:p>
          <a:p>
            <a:pPr marL="0" indent="0">
              <a:buFont typeface="Symbol" pitchFamily="18" charset="2"/>
              <a:buNone/>
            </a:pPr>
            <a:endParaRPr lang="en-US" i="1" dirty="0" smtClean="0"/>
          </a:p>
          <a:p>
            <a:pPr marL="0" indent="0">
              <a:buFont typeface="Symbol" pitchFamily="18" charset="2"/>
              <a:buNone/>
            </a:pPr>
            <a:endParaRPr lang="en-GB" i="1" dirty="0"/>
          </a:p>
        </p:txBody>
      </p:sp>
      <p:sp>
        <p:nvSpPr>
          <p:cNvPr id="5" name="Rectangle 4"/>
          <p:cNvSpPr/>
          <p:nvPr/>
        </p:nvSpPr>
        <p:spPr>
          <a:xfrm>
            <a:off x="3131840" y="6369762"/>
            <a:ext cx="561724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i="1" dirty="0">
                <a:solidFill>
                  <a:schemeClr val="tx2"/>
                </a:solidFill>
              </a:rPr>
              <a:t>（Excerpt from NAM/CAR Regional Performance-Based Air Navigation Implementation Plan ）</a:t>
            </a:r>
            <a:endParaRPr lang="en-GB" sz="105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9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338328"/>
            <a:ext cx="8291264" cy="714408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Example of </a:t>
            </a:r>
            <a:r>
              <a:rPr lang="en-US" sz="3600" b="1" dirty="0" err="1" smtClean="0"/>
              <a:t>ANRF</a:t>
            </a:r>
            <a:endParaRPr lang="en-GB" sz="36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2736"/>
            <a:ext cx="5613316" cy="51197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</p:pic>
      <p:sp>
        <p:nvSpPr>
          <p:cNvPr id="5" name="Rectangle 4"/>
          <p:cNvSpPr/>
          <p:nvPr/>
        </p:nvSpPr>
        <p:spPr>
          <a:xfrm>
            <a:off x="3347864" y="6346359"/>
            <a:ext cx="55280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200" b="1" i="1" dirty="0" smtClean="0">
                <a:solidFill>
                  <a:schemeClr val="tx2"/>
                </a:solidFill>
              </a:rPr>
              <a:t>(See </a:t>
            </a:r>
            <a:r>
              <a:rPr lang="en-GB" sz="1200" b="1" i="1" dirty="0" smtClean="0">
                <a:solidFill>
                  <a:schemeClr val="tx2"/>
                </a:solidFill>
              </a:rPr>
              <a:t>Attachment for </a:t>
            </a:r>
            <a:r>
              <a:rPr lang="en-GB" sz="1200" b="1" i="1" dirty="0" smtClean="0">
                <a:solidFill>
                  <a:schemeClr val="tx2"/>
                </a:solidFill>
              </a:rPr>
              <a:t>full picture of this example)</a:t>
            </a:r>
            <a:endParaRPr lang="en-GB" sz="12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59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3FB77DBE53764EA470F0EA7AE151E8" ma:contentTypeVersion="1" ma:contentTypeDescription="Create a new document." ma:contentTypeScope="" ma:versionID="31b3bacb6afc0b8b87313b078e80598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E9B956-6F0D-45E0-9268-FF2C7E84849C}"/>
</file>

<file path=customXml/itemProps2.xml><?xml version="1.0" encoding="utf-8"?>
<ds:datastoreItem xmlns:ds="http://schemas.openxmlformats.org/officeDocument/2006/customXml" ds:itemID="{AAB64951-57B6-4E4A-A373-277937DB2C38}"/>
</file>

<file path=customXml/itemProps3.xml><?xml version="1.0" encoding="utf-8"?>
<ds:datastoreItem xmlns:ds="http://schemas.openxmlformats.org/officeDocument/2006/customXml" ds:itemID="{ADBE8541-C49E-4035-A8C9-0DED16E69B9B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1496</TotalTime>
  <Words>381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State Presentation Example</vt:lpstr>
      <vt:lpstr>Notes for participants</vt:lpstr>
      <vt:lpstr>List of required Information  for your presentation</vt:lpstr>
      <vt:lpstr>Notes to participants related to ANRF </vt:lpstr>
      <vt:lpstr>Example of ANRF</vt:lpstr>
    </vt:vector>
  </TitlesOfParts>
  <Company>I.A.C.O.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Presentation example</dc:title>
  <dc:creator>Utsunomiya, Mie</dc:creator>
  <cp:lastModifiedBy>Gómez, Sybil</cp:lastModifiedBy>
  <cp:revision>29</cp:revision>
  <cp:lastPrinted>2016-07-28T16:14:09Z</cp:lastPrinted>
  <dcterms:created xsi:type="dcterms:W3CDTF">2016-07-26T14:06:30Z</dcterms:created>
  <dcterms:modified xsi:type="dcterms:W3CDTF">2016-07-29T18:19:08Z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0x010100003FB77DBE53764EA470F0EA7AE151E8</vt:lpwstr>
  </property>
  <property fmtid="{D5CDD505-2E9C-101B-9397-08002B2CF9AE}" pid="3" name="Order">
    <vt:r8>766100</vt:r8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