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7"/>
    <p:sldMasterId id="2147483735" r:id="rId8"/>
  </p:sldMasterIdLst>
  <p:notesMasterIdLst>
    <p:notesMasterId r:id="rId19"/>
  </p:notesMasterIdLst>
  <p:handoutMasterIdLst>
    <p:handoutMasterId r:id="rId20"/>
  </p:handoutMasterIdLst>
  <p:sldIdLst>
    <p:sldId id="273" r:id="rId9"/>
    <p:sldId id="275" r:id="rId10"/>
    <p:sldId id="277" r:id="rId11"/>
    <p:sldId id="276" r:id="rId12"/>
    <p:sldId id="282" r:id="rId13"/>
    <p:sldId id="281" r:id="rId14"/>
    <p:sldId id="278" r:id="rId15"/>
    <p:sldId id="279" r:id="rId16"/>
    <p:sldId id="280" r:id="rId17"/>
    <p:sldId id="283" r:id="rId18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000066"/>
    <a:srgbClr val="FF0000"/>
    <a:srgbClr val="FFFF99"/>
    <a:srgbClr val="FFCC00"/>
    <a:srgbClr val="DDDDDD"/>
    <a:srgbClr val="1D2F6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70" autoAdjust="0"/>
    <p:restoredTop sz="94717" autoAdjust="0"/>
  </p:normalViewPr>
  <p:slideViewPr>
    <p:cSldViewPr snapToGrid="0">
      <p:cViewPr>
        <p:scale>
          <a:sx n="66" d="100"/>
          <a:sy n="66" d="100"/>
        </p:scale>
        <p:origin x="-2130" y="-1032"/>
      </p:cViewPr>
      <p:guideLst>
        <p:guide orient="horz" pos="536"/>
        <p:guide pos="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24" Type="http://schemas.openxmlformats.org/officeDocument/2006/relationships/tableStyles" Target="tableStyles.xml"/><Relationship Id="rId23" Type="http://schemas.openxmlformats.org/officeDocument/2006/relationships/theme" Target="theme/theme1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notesMaster" Target="notesMasters/notesMaster1.xml"/><Relationship Id="rId22" Type="http://schemas.openxmlformats.org/officeDocument/2006/relationships/viewProps" Target="viewProps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t" anchorCtr="0" compatLnSpc="1">
            <a:prstTxWarp prst="textNoShape">
              <a:avLst/>
            </a:prstTxWarp>
          </a:bodyPr>
          <a:lstStyle>
            <a:lvl1pPr defTabSz="92551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225" y="0"/>
            <a:ext cx="30257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t" anchorCtr="0" compatLnSpc="1">
            <a:prstTxWarp prst="textNoShape">
              <a:avLst/>
            </a:prstTxWarp>
          </a:bodyPr>
          <a:lstStyle>
            <a:lvl1pPr algn="r" defTabSz="92551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736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b" anchorCtr="0" compatLnSpc="1">
            <a:prstTxWarp prst="textNoShape">
              <a:avLst/>
            </a:prstTxWarp>
          </a:bodyPr>
          <a:lstStyle>
            <a:lvl1pPr defTabSz="92551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225" y="8818563"/>
            <a:ext cx="30257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b" anchorCtr="0" compatLnSpc="1">
            <a:prstTxWarp prst="textNoShape">
              <a:avLst/>
            </a:prstTxWarp>
          </a:bodyPr>
          <a:lstStyle>
            <a:lvl1pPr algn="r" defTabSz="92551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EA402D0-C5E8-4550-8984-10A35E3578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5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t" anchorCtr="0" compatLnSpc="1">
            <a:prstTxWarp prst="textNoShape">
              <a:avLst/>
            </a:prstTxWarp>
          </a:bodyPr>
          <a:lstStyle>
            <a:lvl1pPr defTabSz="92551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9225" y="0"/>
            <a:ext cx="30257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t" anchorCtr="0" compatLnSpc="1">
            <a:prstTxWarp prst="textNoShape">
              <a:avLst/>
            </a:prstTxWarp>
          </a:bodyPr>
          <a:lstStyle>
            <a:lvl1pPr algn="r" defTabSz="92551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695325"/>
            <a:ext cx="4643437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21275" cy="417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736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b" anchorCtr="0" compatLnSpc="1">
            <a:prstTxWarp prst="textNoShape">
              <a:avLst/>
            </a:prstTxWarp>
          </a:bodyPr>
          <a:lstStyle>
            <a:lvl1pPr defTabSz="92551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9225" y="8818563"/>
            <a:ext cx="30257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b" anchorCtr="0" compatLnSpc="1">
            <a:prstTxWarp prst="textNoShape">
              <a:avLst/>
            </a:prstTxWarp>
          </a:bodyPr>
          <a:lstStyle>
            <a:lvl1pPr algn="r" defTabSz="92551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A21EBE5-4334-47C5-8591-A6BA1CF9C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976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551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551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551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551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551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551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551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551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AF0E540-B525-4F4B-8CC2-C61FBAE6AEE3}" type="slidenum">
              <a:rPr lang="en-US" sz="1200" smtClean="0">
                <a:latin typeface="Times New Roman" pitchFamily="18" charset="0"/>
              </a:rPr>
              <a:pPr eaLnBrk="1" hangingPunct="1"/>
              <a:t>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51"/>
          <p:cNvSpPr txBox="1">
            <a:spLocks noChangeArrowheads="1"/>
          </p:cNvSpPr>
          <p:nvPr userDrawn="1"/>
        </p:nvSpPr>
        <p:spPr bwMode="auto">
          <a:xfrm>
            <a:off x="427038" y="4497388"/>
            <a:ext cx="482282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600" smtClean="0">
                <a:solidFill>
                  <a:srgbClr val="1D2F68"/>
                </a:solidFill>
              </a:rPr>
              <a:t>Presented to:</a:t>
            </a:r>
          </a:p>
          <a:p>
            <a:pPr eaLnBrk="1" hangingPunct="1">
              <a:buFontTx/>
              <a:buNone/>
              <a:defRPr/>
            </a:pPr>
            <a:r>
              <a:rPr lang="en-US" sz="1600" smtClean="0">
                <a:solidFill>
                  <a:srgbClr val="1D2F68"/>
                </a:solidFill>
              </a:rPr>
              <a:t>By:</a:t>
            </a:r>
          </a:p>
          <a:p>
            <a:pPr eaLnBrk="1" hangingPunct="1">
              <a:buFontTx/>
              <a:buNone/>
              <a:defRPr/>
            </a:pPr>
            <a:r>
              <a:rPr lang="en-US" sz="1600" smtClean="0">
                <a:solidFill>
                  <a:srgbClr val="1D2F68"/>
                </a:solidFill>
              </a:rPr>
              <a:t>Date:</a:t>
            </a:r>
          </a:p>
        </p:txBody>
      </p:sp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Select to 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192376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67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344488"/>
            <a:ext cx="2117725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8625" y="344488"/>
            <a:ext cx="6202363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9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7" name="Text Box 1051"/>
          <p:cNvSpPr txBox="1">
            <a:spLocks noChangeArrowheads="1"/>
          </p:cNvSpPr>
          <p:nvPr userDrawn="1"/>
        </p:nvSpPr>
        <p:spPr bwMode="auto">
          <a:xfrm>
            <a:off x="427038" y="5615568"/>
            <a:ext cx="482282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600" dirty="0" smtClean="0">
                <a:solidFill>
                  <a:srgbClr val="1D2F68"/>
                </a:solidFill>
              </a:rPr>
              <a:t>Presented to:</a:t>
            </a:r>
          </a:p>
          <a:p>
            <a:pPr eaLnBrk="1" hangingPunct="1">
              <a:buFontTx/>
              <a:buNone/>
              <a:defRPr/>
            </a:pPr>
            <a:r>
              <a:rPr lang="en-US" sz="1600" dirty="0" smtClean="0">
                <a:solidFill>
                  <a:srgbClr val="1D2F68"/>
                </a:solidFill>
              </a:rPr>
              <a:t>By:</a:t>
            </a:r>
          </a:p>
          <a:p>
            <a:pPr eaLnBrk="1" hangingPunct="1">
              <a:buFontTx/>
              <a:buNone/>
              <a:defRPr/>
            </a:pPr>
            <a:r>
              <a:rPr lang="en-US" sz="1600" dirty="0" smtClean="0">
                <a:solidFill>
                  <a:srgbClr val="1D2F68"/>
                </a:solidFill>
              </a:rPr>
              <a:t>Date: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F6D49C-DE3B-44F6-B1A6-3B40A57F1C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8/6/2015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8/6/2015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8/6/2015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58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8/6/2015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6D49C-DE3B-44F6-B1A6-3B40A57F1C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3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13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1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6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228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966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395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noFill/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17"/>
          <p:cNvSpPr>
            <a:spLocks noChangeArrowheads="1"/>
          </p:cNvSpPr>
          <p:nvPr/>
        </p:nvSpPr>
        <p:spPr bwMode="auto">
          <a:xfrm>
            <a:off x="6940550" y="63055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spcBef>
                <a:spcPct val="0"/>
              </a:spcBef>
              <a:buFontTx/>
              <a:buNone/>
            </a:pPr>
            <a:fld id="{1C8A5994-D7D4-4DB6-AAED-A82B3B7FACE6}" type="slidenum">
              <a:rPr lang="en-US" sz="1200" b="1">
                <a:solidFill>
                  <a:srgbClr val="1D2F68"/>
                </a:solidFill>
              </a:rPr>
              <a:pPr algn="r">
                <a:spcBef>
                  <a:spcPct val="0"/>
                </a:spcBef>
                <a:buFontTx/>
                <a:buNone/>
              </a:pPr>
              <a:t>‹#›</a:t>
            </a:fld>
            <a:endParaRPr lang="en-US" sz="1200" b="1">
              <a:solidFill>
                <a:srgbClr val="1D2F68"/>
              </a:solidFill>
            </a:endParaRPr>
          </a:p>
        </p:txBody>
      </p:sp>
      <p:sp>
        <p:nvSpPr>
          <p:cNvPr id="1032" name="Text Box 29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b="1" smtClean="0">
                <a:solidFill>
                  <a:srgbClr val="1D2F68"/>
                </a:solidFill>
              </a:rPr>
              <a:t>&lt;Presentation Title – Change on Master Slide&gt;</a:t>
            </a:r>
            <a:endParaRPr lang="en-US" sz="1200" smtClean="0">
              <a:solidFill>
                <a:srgbClr val="1D2F68"/>
              </a:solidFill>
            </a:endParaRPr>
          </a:p>
        </p:txBody>
      </p:sp>
      <p:sp>
        <p:nvSpPr>
          <p:cNvPr id="1033" name="Text Box 30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smtClean="0">
                <a:solidFill>
                  <a:srgbClr val="1D2F68"/>
                </a:solidFill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Box 29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b="1" smtClean="0">
                <a:solidFill>
                  <a:srgbClr val="1D2F68"/>
                </a:solidFill>
              </a:rPr>
              <a:t>&lt;Presentation Title – Change on Master Slide&gt;</a:t>
            </a:r>
            <a:endParaRPr lang="en-US" sz="1200" smtClean="0">
              <a:solidFill>
                <a:srgbClr val="1D2F68"/>
              </a:solidFill>
            </a:endParaRPr>
          </a:p>
        </p:txBody>
      </p:sp>
      <p:sp>
        <p:nvSpPr>
          <p:cNvPr id="16" name="Text Box 30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smtClean="0">
                <a:solidFill>
                  <a:srgbClr val="1D2F68"/>
                </a:solidFill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788988" y="1106714"/>
            <a:ext cx="7772400" cy="1780108"/>
          </a:xfrm>
        </p:spPr>
        <p:txBody>
          <a:bodyPr/>
          <a:lstStyle/>
          <a:p>
            <a:pPr eaLnBrk="1" hangingPunct="1"/>
            <a:r>
              <a:rPr lang="en-US" b="1" dirty="0" smtClean="0"/>
              <a:t>Pre-Audit Briefing</a:t>
            </a:r>
          </a:p>
        </p:txBody>
      </p:sp>
      <p:sp>
        <p:nvSpPr>
          <p:cNvPr id="3075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474788" y="2801258"/>
            <a:ext cx="6400800" cy="1473200"/>
          </a:xfrm>
        </p:spPr>
        <p:txBody>
          <a:bodyPr/>
          <a:lstStyle/>
          <a:p>
            <a:pPr eaLnBrk="1" hangingPunct="1"/>
            <a:r>
              <a:rPr lang="en-US" dirty="0" smtClean="0"/>
              <a:t>Audit of &lt;insert title and </a:t>
            </a:r>
            <a:r>
              <a:rPr lang="en-US" dirty="0" smtClean="0"/>
              <a:t>audit #&gt;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076" name="Text Box 17"/>
          <p:cNvSpPr txBox="1">
            <a:spLocks noChangeArrowheads="1"/>
          </p:cNvSpPr>
          <p:nvPr/>
        </p:nvSpPr>
        <p:spPr bwMode="auto">
          <a:xfrm>
            <a:off x="1884816" y="5561013"/>
            <a:ext cx="3465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1600" dirty="0"/>
              <a:t>&lt;Audience&gt;</a:t>
            </a:r>
          </a:p>
        </p:txBody>
      </p:sp>
      <p:sp>
        <p:nvSpPr>
          <p:cNvPr id="3077" name="Text Box 18"/>
          <p:cNvSpPr txBox="1">
            <a:spLocks noChangeArrowheads="1"/>
          </p:cNvSpPr>
          <p:nvPr/>
        </p:nvSpPr>
        <p:spPr bwMode="auto">
          <a:xfrm>
            <a:off x="1926318" y="5897563"/>
            <a:ext cx="3465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1600" dirty="0"/>
              <a:t>&lt;Presenter’s Name, Title&gt;</a:t>
            </a:r>
          </a:p>
        </p:txBody>
      </p:sp>
      <p:sp>
        <p:nvSpPr>
          <p:cNvPr id="3078" name="Text Box 19"/>
          <p:cNvSpPr txBox="1">
            <a:spLocks noChangeArrowheads="1"/>
          </p:cNvSpPr>
          <p:nvPr/>
        </p:nvSpPr>
        <p:spPr bwMode="auto">
          <a:xfrm>
            <a:off x="1926318" y="6371092"/>
            <a:ext cx="3465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1600" dirty="0"/>
              <a:t>&lt;Date&gt;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Audit Plan</a:t>
            </a:r>
          </a:p>
          <a:p>
            <a:pPr eaLnBrk="1" hangingPunct="1"/>
            <a:r>
              <a:rPr lang="en-US" dirty="0" smtClean="0"/>
              <a:t>Audit Checklist(s)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77543" y="7438571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9027B6D-5574-419E-A574-44F6C2723FBD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10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/>
              <a:t>Documents to Review</a:t>
            </a:r>
          </a:p>
        </p:txBody>
      </p:sp>
    </p:spTree>
    <p:extLst>
      <p:ext uri="{BB962C8B-B14F-4D97-AF65-F5344CB8AC3E}">
        <p14:creationId xmlns:p14="http://schemas.microsoft.com/office/powerpoint/2010/main" val="84582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Background</a:t>
            </a:r>
          </a:p>
          <a:p>
            <a:pPr lvl="1" eaLnBrk="1" hangingPunct="1"/>
            <a:r>
              <a:rPr lang="en-US" dirty="0" smtClean="0"/>
              <a:t>&lt;Provide description of procedure or system&gt;</a:t>
            </a:r>
          </a:p>
          <a:p>
            <a:pPr lvl="1" eaLnBrk="1" hangingPunct="1"/>
            <a:r>
              <a:rPr lang="en-US" dirty="0" smtClean="0"/>
              <a:t>&lt;Identify any pertinent events that may have led </a:t>
            </a:r>
            <a:r>
              <a:rPr lang="en-US" dirty="0" smtClean="0"/>
              <a:t>ATS oversight organization to </a:t>
            </a:r>
            <a:r>
              <a:rPr lang="en-US" dirty="0" smtClean="0"/>
              <a:t>conduct the audit&gt;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77543" y="7438571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25BFA83-5030-441E-AD01-1792935817B0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2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Introduction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Research/Data Collection</a:t>
            </a:r>
          </a:p>
          <a:p>
            <a:pPr lvl="1" eaLnBrk="1" hangingPunct="1"/>
            <a:r>
              <a:rPr lang="en-US" smtClean="0"/>
              <a:t>&lt;Identify data collected and reviewed by the audit team&gt;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77543" y="7438571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55A3363-6321-4B53-A07E-73C261A2C9D2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3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/>
              <a:t>Introduction, cont.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Objective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&lt;insert name of ATS oversight organization&gt; </a:t>
            </a:r>
            <a:r>
              <a:rPr lang="en-US" dirty="0" smtClean="0"/>
              <a:t>will conduct an audit to determine the Air Traffic Organization’s compliance with &lt;insert audit title&gt; requirements.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Scope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&lt;explain how the audit team will determine </a:t>
            </a:r>
            <a:r>
              <a:rPr lang="en-US" dirty="0" smtClean="0"/>
              <a:t>ANSP </a:t>
            </a:r>
            <a:r>
              <a:rPr lang="en-US" dirty="0" smtClean="0"/>
              <a:t>compliance, where the audit team looked to find objective evidence, etc.&gt;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77543" y="7438571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688441-188B-44A2-A460-E6B5F88FE12E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4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Objective and Scope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&lt;List the title of each </a:t>
            </a:r>
            <a:r>
              <a:rPr lang="en-US" dirty="0"/>
              <a:t>focus area</a:t>
            </a:r>
            <a:r>
              <a:rPr lang="en-US" dirty="0" smtClean="0"/>
              <a:t>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&lt;Describe the focus area&gt;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77543" y="7438571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688441-188B-44A2-A460-E6B5F88FE12E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5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Focus Areas</a:t>
            </a:r>
          </a:p>
        </p:txBody>
      </p:sp>
    </p:spTree>
    <p:extLst>
      <p:ext uri="{BB962C8B-B14F-4D97-AF65-F5344CB8AC3E}">
        <p14:creationId xmlns:p14="http://schemas.microsoft.com/office/powerpoint/2010/main" val="4015889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&lt;List Audit Locations&gt;</a:t>
            </a:r>
          </a:p>
          <a:p>
            <a:pPr eaLnBrk="1" hangingPunct="1">
              <a:defRPr/>
            </a:pPr>
            <a:r>
              <a:rPr lang="en-US" dirty="0" smtClean="0"/>
              <a:t>Justification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&lt;explain how and why the suggested locations were selected&gt;</a:t>
            </a:r>
          </a:p>
        </p:txBody>
      </p:sp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77543" y="7438571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C8327B-A7CD-4469-AC31-5E7CC45B3CC3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6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Audit Locations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Methodology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audit team developed specific audit checklists (see attached) and will use standard auditing techniques such as &lt;insert techniques, e.g., interviewing </a:t>
            </a:r>
            <a:r>
              <a:rPr lang="en-US" dirty="0" smtClean="0"/>
              <a:t>ANSP management </a:t>
            </a:r>
            <a:r>
              <a:rPr lang="en-US" dirty="0" smtClean="0"/>
              <a:t>personnel, observing operations, etc.&gt; to conduct the audit.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Requirements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Directive &lt;insert </a:t>
            </a:r>
            <a:r>
              <a:rPr lang="en-US" dirty="0" smtClean="0"/>
              <a:t>number and title of each </a:t>
            </a:r>
            <a:r>
              <a:rPr lang="en-US" dirty="0" smtClean="0"/>
              <a:t>directive&gt;</a:t>
            </a:r>
            <a:endParaRPr lang="en-US" dirty="0" smtClean="0"/>
          </a:p>
        </p:txBody>
      </p:sp>
      <p:sp>
        <p:nvSpPr>
          <p:cNvPr id="819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77543" y="7438571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11B6BDA-D75E-4BBE-A2BD-5AD59FE07712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7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/>
              <a:t>Methodology &amp; Requirements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Audit Timeline</a:t>
            </a:r>
          </a:p>
          <a:p>
            <a:pPr lvl="1" eaLnBrk="1" hangingPunct="1"/>
            <a:r>
              <a:rPr lang="en-US" dirty="0" smtClean="0"/>
              <a:t>Pre Audit Activities</a:t>
            </a:r>
          </a:p>
          <a:p>
            <a:pPr lvl="2" eaLnBrk="1" hangingPunct="1"/>
            <a:r>
              <a:rPr lang="en-US" dirty="0" smtClean="0"/>
              <a:t>&lt;insert date&gt;:  Submit Audit Plan/Notification/Requirement Checklists for approval</a:t>
            </a:r>
          </a:p>
          <a:p>
            <a:pPr lvl="2" eaLnBrk="1" hangingPunct="1"/>
            <a:r>
              <a:rPr lang="en-US" dirty="0" smtClean="0"/>
              <a:t>&lt;insert date&gt;: Notification Due to </a:t>
            </a:r>
            <a:r>
              <a:rPr lang="en-US" dirty="0" smtClean="0"/>
              <a:t>ANSP</a:t>
            </a:r>
            <a:endParaRPr lang="en-US" dirty="0" smtClean="0"/>
          </a:p>
          <a:p>
            <a:pPr lvl="1" eaLnBrk="1" hangingPunct="1"/>
            <a:r>
              <a:rPr lang="en-US" dirty="0" smtClean="0"/>
              <a:t>Conduct Audit </a:t>
            </a:r>
          </a:p>
          <a:p>
            <a:pPr lvl="2" eaLnBrk="1" hangingPunct="1"/>
            <a:r>
              <a:rPr lang="en-US" dirty="0" smtClean="0"/>
              <a:t>&lt;insert date:  facility&gt;</a:t>
            </a:r>
          </a:p>
          <a:p>
            <a:pPr lvl="2" eaLnBrk="1" hangingPunct="1"/>
            <a:r>
              <a:rPr lang="en-US" dirty="0" smtClean="0"/>
              <a:t>&lt;insert date:  facility&gt;</a:t>
            </a:r>
          </a:p>
          <a:p>
            <a:pPr lvl="1" eaLnBrk="1" hangingPunct="1"/>
            <a:r>
              <a:rPr lang="en-US" dirty="0" smtClean="0"/>
              <a:t>Post Audit Activities</a:t>
            </a:r>
          </a:p>
          <a:p>
            <a:pPr lvl="2" eaLnBrk="1" hangingPunct="1"/>
            <a:r>
              <a:rPr lang="en-US" dirty="0" smtClean="0"/>
              <a:t>&lt;insert date&gt;:  Audit Report due to </a:t>
            </a:r>
            <a:r>
              <a:rPr lang="en-US" dirty="0" smtClean="0"/>
              <a:t>ANSP</a:t>
            </a:r>
            <a:endParaRPr lang="en-US" dirty="0" smtClean="0"/>
          </a:p>
          <a:p>
            <a:pPr lvl="2" eaLnBrk="1" hangingPunct="1"/>
            <a:endParaRPr lang="en-US" dirty="0" smtClean="0"/>
          </a:p>
          <a:p>
            <a:pPr lvl="2" eaLnBrk="1" hangingPunct="1"/>
            <a:endParaRPr lang="en-US" dirty="0" smtClean="0"/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77543" y="7438571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B5FC3D-262B-430B-A7B3-7659C417A455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8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/>
              <a:t>Audit Schedule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Audit </a:t>
            </a:r>
            <a:r>
              <a:rPr lang="en-US" dirty="0" smtClean="0"/>
              <a:t>Team:</a:t>
            </a:r>
          </a:p>
          <a:p>
            <a:pPr lvl="1" eaLnBrk="1" hangingPunct="1"/>
            <a:r>
              <a:rPr lang="en-US" dirty="0" smtClean="0"/>
              <a:t>&lt;insert team members’ name, title (e.g., </a:t>
            </a:r>
            <a:r>
              <a:rPr lang="en-US" dirty="0" smtClean="0"/>
              <a:t>Audit Team Lead or </a:t>
            </a:r>
            <a:r>
              <a:rPr lang="en-US" dirty="0" smtClean="0"/>
              <a:t>Team Member</a:t>
            </a:r>
            <a:r>
              <a:rPr lang="en-US" dirty="0" smtClean="0"/>
              <a:t>&gt;</a:t>
            </a:r>
            <a:endParaRPr lang="en-US" dirty="0" smtClean="0"/>
          </a:p>
        </p:txBody>
      </p:sp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77543" y="7438571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9027B6D-5574-419E-A574-44F6C2723FBD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9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/>
              <a:t>Audit Team</a:t>
            </a: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5efc3fa-1253-42fa-9d43-14e9eb6a7b92">AOVDOC-367-2169</_dlc_DocId>
    <_dlc_DocIdUrl xmlns="05efc3fa-1253-42fa-9d43-14e9eb6a7b92">
      <Url>https://avssp.faa.gov/aov/connect/ADC/_layouts/15/DocIdRedir.aspx?ID=AOVDOC-367-2169</Url>
      <Description>AOVDOC-367-2169</Description>
    </_dlc_DocIdUrl>
    <FY xmlns="a66c03a1-d8ac-45a1-820b-ef063f76ddb4">FY16</FY>
    <Proposal_x0020_Lead xmlns="a66c03a1-d8ac-45a1-820b-ef063f76ddb4">
      <UserInfo>
        <DisplayName/>
        <AccountId xsi:nil="true"/>
        <AccountType/>
      </UserInfo>
    </Proposal_x0020_Lead>
    <Pf_x0020_RAV xmlns="a66c03a1-d8ac-45a1-820b-ef063f76ddb4">2.3</Pf_x0020_RAV>
    <Next_x0020_Action_x0020_Date xmlns="a66c03a1-d8ac-45a1-820b-ef063f76ddb4" xsi:nil="true"/>
    <AuditID xmlns="a66c03a1-d8ac-45a1-820b-ef063f76ddb4">ADT-FY16-002</AuditID>
    <Short_x0020_Title xmlns="a66c03a1-d8ac-45a1-820b-ef063f76ddb4" xsi:nil="true"/>
    <Begin_x0020_Verification xmlns="a66c03a1-d8ac-45a1-820b-ef063f76ddb4" xsi:nil="true"/>
    <Template xmlns="a66c03a1-d8ac-45a1-820b-ef063f76ddb4">false</Template>
    <IconOverlay xmlns="http://schemas.microsoft.com/sharepoint/v4" xsi:nil="true"/>
    <Mode xmlns="a66c03a1-d8ac-45a1-820b-ef063f76ddb4" xsi:nil="true"/>
    <AuditIndex xmlns="a66c03a1-d8ac-45a1-820b-ef063f76ddb4">16.002</AuditIndex>
    <TaxKeywordTaxHTField xmlns="05efc3fa-1253-42fa-9d43-14e9eb6a7b92">
      <Terms xmlns="http://schemas.microsoft.com/office/infopath/2007/PartnerControls"/>
    </TaxKeywordTaxHTField>
    <ID_x0020_Lookup xmlns="a66c03a1-d8ac-45a1-820b-ef063f76ddb4" xsi:nil="true"/>
    <Notification_x0020_Due xmlns="a66c03a1-d8ac-45a1-820b-ef063f76ddb4" xsi:nil="true"/>
    <Report_x0020_Due xmlns="a66c03a1-d8ac-45a1-820b-ef063f76ddb4" xsi:nil="true"/>
    <End_x0020_Verification xmlns="a66c03a1-d8ac-45a1-820b-ef063f76ddb4" xsi:nil="true"/>
    <Next_x0020_Action xmlns="a66c03a1-d8ac-45a1-820b-ef063f76ddb4">Audit Idea</Next_x0020_Action>
    <Date_x0020_Closed xmlns="a66c03a1-d8ac-45a1-820b-ef063f76ddb4" xsi:nil="true"/>
    <Audit_x0020_PM xmlns="a66c03a1-d8ac-45a1-820b-ef063f76ddb4">
      <UserInfo>
        <DisplayName/>
        <AccountId xsi:nil="true"/>
        <AccountType/>
      </UserInfo>
    </Audit_x0020_PM>
    <Issue_x0020_Lead xmlns="a66c03a1-d8ac-45a1-820b-ef063f76ddb4">
      <UserInfo>
        <DisplayName/>
        <AccountId xsi:nil="true"/>
        <AccountType/>
      </UserInfo>
    </Issue_x0020_Lead>
    <RoutingRuleDescription xmlns="http://schemas.microsoft.com/sharepoint/v3" xsi:nil="true"/>
    <Status xmlns="a66c03a1-d8ac-45a1-820b-ef063f76ddb4">Pre-Draft</Status>
    <TaxCatchAll xmlns="05efc3fa-1253-42fa-9d43-14e9eb6a7b92"/>
    <Pf_Status xmlns="a66c03a1-d8ac-45a1-820b-ef063f76ddb4">Open</Pf_Status>
    <Audit_x0020_Doc_x0020_Type xmlns="05efc3fa-1253-42fa-9d43-14e9eb6a7b92">Pre-Audit Briefing</Audit_x0020_Doc_x0020_Type>
    <Objective xmlns="a66c03a1-d8ac-45a1-820b-ef063f76ddb4" xsi:nil="true"/>
    <Audit_ID_Tag xmlns="a66c03a1-d8ac-45a1-820b-ef063f76ddb4">16_002</Audit_ID_Tag>
    <Full_x0020_Audit_x0020_Title xmlns="a66c03a1-d8ac-45a1-820b-ef063f76ddb4" xsi:nil="true"/>
    <Branch_x0020_Status xmlns="a66c03a1-d8ac-45a1-820b-ef063f76ddb4">Audit Idea</Branch_x0020_Status>
  </documentManagement>
</p:properties>
</file>

<file path=customXml/item5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3FB77DBE53764EA470F0EA7AE151E8" ma:contentTypeVersion="1" ma:contentTypeDescription="Create a new document." ma:contentTypeScope="" ma:versionID="31b3bacb6afc0b8b87313b078e80598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4453A0-509F-4F5B-B4C1-DB94F93E647D}"/>
</file>

<file path=customXml/itemProps2.xml><?xml version="1.0" encoding="utf-8"?>
<ds:datastoreItem xmlns:ds="http://schemas.openxmlformats.org/officeDocument/2006/customXml" ds:itemID="{CF56527E-858C-40C0-8B80-FA2279AD8C20}"/>
</file>

<file path=customXml/itemProps3.xml><?xml version="1.0" encoding="utf-8"?>
<ds:datastoreItem xmlns:ds="http://schemas.openxmlformats.org/officeDocument/2006/customXml" ds:itemID="{0F0A32D8-EA9B-4E4C-B8FD-CC5B5F4E4FB9}"/>
</file>

<file path=customXml/itemProps4.xml><?xml version="1.0" encoding="utf-8"?>
<ds:datastoreItem xmlns:ds="http://schemas.openxmlformats.org/officeDocument/2006/customXml" ds:itemID="{014453A0-509F-4F5B-B4C1-DB94F93E647D}">
  <ds:schemaRefs>
    <ds:schemaRef ds:uri="http://purl.org/dc/elements/1.1/"/>
    <ds:schemaRef ds:uri="a66c03a1-d8ac-45a1-820b-ef063f76ddb4"/>
    <ds:schemaRef ds:uri="http://www.w3.org/XML/1998/namespace"/>
    <ds:schemaRef ds:uri="http://schemas.microsoft.com/sharepoint/v3"/>
    <ds:schemaRef ds:uri="http://schemas.microsoft.com/office/2006/documentManagement/types"/>
    <ds:schemaRef ds:uri="http://schemas.microsoft.com/sharepoint/v4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05efc3fa-1253-42fa-9d43-14e9eb6a7b92"/>
    <ds:schemaRef ds:uri="http://purl.org/dc/terms/"/>
  </ds:schemaRefs>
</ds:datastoreItem>
</file>

<file path=customXml/itemProps5.xml><?xml version="1.0" encoding="utf-8"?>
<ds:datastoreItem xmlns:ds="http://schemas.openxmlformats.org/officeDocument/2006/customXml" ds:itemID="{F7DDF443-1B1F-4904-8752-E282448201BE}">
  <ds:schemaRefs>
    <ds:schemaRef ds:uri="http://schemas.microsoft.com/office/2006/metadata/customXsn"/>
  </ds:schemaRefs>
</ds:datastoreItem>
</file>

<file path=customXml/itemProps6.xml><?xml version="1.0" encoding="utf-8"?>
<ds:datastoreItem xmlns:ds="http://schemas.openxmlformats.org/officeDocument/2006/customXml" ds:itemID="{C299713D-C21F-4271-B68A-8DE6AE1A2FE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4010</TotalTime>
  <Words>305</Words>
  <Application>Microsoft Office PowerPoint</Application>
  <PresentationFormat>On-screen Show (4:3)</PresentationFormat>
  <Paragraphs>58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1_Custom Design</vt:lpstr>
      <vt:lpstr>Waveform</vt:lpstr>
      <vt:lpstr>Pre-Audit Briefing</vt:lpstr>
      <vt:lpstr>Introduction</vt:lpstr>
      <vt:lpstr>Introduction, cont.</vt:lpstr>
      <vt:lpstr>Objective and Scope</vt:lpstr>
      <vt:lpstr>Focus Areas</vt:lpstr>
      <vt:lpstr>Audit Locations</vt:lpstr>
      <vt:lpstr>Methodology &amp; Requirements</vt:lpstr>
      <vt:lpstr>Audit Schedule</vt:lpstr>
      <vt:lpstr>Audit Team</vt:lpstr>
      <vt:lpstr>Documents to Review</vt:lpstr>
    </vt:vector>
  </TitlesOfParts>
  <Company>FAA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ADT-FY16-002 - Pre-Audit Briefing.pptx</dc:title>
  <dc:creator>MTONEY</dc:creator>
  <cp:lastModifiedBy>Rebecca Barthel</cp:lastModifiedBy>
  <cp:revision>154</cp:revision>
  <cp:lastPrinted>2013-11-12T18:16:41Z</cp:lastPrinted>
  <dcterms:created xsi:type="dcterms:W3CDTF">2005-01-28T20:32:53Z</dcterms:created>
  <dcterms:modified xsi:type="dcterms:W3CDTF">2015-08-06T19:28:45Z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AOVDOC-344-161</vt:lpwstr>
  </property>
  <property fmtid="{D5CDD505-2E9C-101B-9397-08002B2CF9AE}" pid="3" name="_dlc_DocIdItemGuid">
    <vt:lpwstr>5d5f3fed-0767-4243-85bb-59eff6ccbebf</vt:lpwstr>
  </property>
  <property fmtid="{D5CDD505-2E9C-101B-9397-08002B2CF9AE}" pid="4" name="_dlc_DocIdUrl">
    <vt:lpwstr>https://avssp.faa.gov/aov/connect/OrgSites/130/_layouts/DocIdRedir.aspx?ID=AOVDOC-344-161, AOVDOC-344-161</vt:lpwstr>
  </property>
  <property fmtid="{D5CDD505-2E9C-101B-9397-08002B2CF9AE}" pid="5" name="ContentTypeId">
    <vt:lpwstr>0x010100003FB77DBE53764EA470F0EA7AE151E8</vt:lpwstr>
  </property>
  <property fmtid="{D5CDD505-2E9C-101B-9397-08002B2CF9AE}" pid="6" name="TaxKeyword">
    <vt:lpwstr/>
  </property>
  <property fmtid="{D5CDD505-2E9C-101B-9397-08002B2CF9AE}" pid="7" name="Order">
    <vt:r8>18900</vt:r8>
  </property>
  <property fmtid="{D5CDD505-2E9C-101B-9397-08002B2CF9AE}" pid="8" name="WorkflowChangePath">
    <vt:lpwstr>e53dd6e7-ba8b-4636-86bb-0af281278405,4;e53dd6e7-ba8b-4636-86bb-0af281278405,4;d4751b7f-bd3b-4f70-b32e-fe02fe0e0441,3;e53dd6e7-ba8b-4636-86bb-0af281278405,4;e53dd6e7-ba8b-4636-86bb-0af281278405,6;d4751b7f-bd3b-4f70-b32e-fe02fe0e0441,4;e53dd6e7-ba8b-4636-86</vt:lpwstr>
  </property>
  <property fmtid="{D5CDD505-2E9C-101B-9397-08002B2CF9AE}" pid="9" name="_docset_NoMedatataSyncRequired">
    <vt:lpwstr>False</vt:lpwstr>
  </property>
  <property fmtid="{D5CDD505-2E9C-101B-9397-08002B2CF9AE}" pid="10" name="Audit ID">
    <vt:lpwstr/>
  </property>
  <property fmtid="{D5CDD505-2E9C-101B-9397-08002B2CF9AE}" pid="12" name="xd_ProgID">
    <vt:lpwstr/>
  </property>
  <property fmtid="{D5CDD505-2E9C-101B-9397-08002B2CF9AE}" pid="13" name="_SourceUrl">
    <vt:lpwstr/>
  </property>
  <property fmtid="{D5CDD505-2E9C-101B-9397-08002B2CF9AE}" pid="14" name="_SharedFileIndex">
    <vt:lpwstr/>
  </property>
  <property fmtid="{D5CDD505-2E9C-101B-9397-08002B2CF9AE}" pid="15" name="TemplateUrl">
    <vt:lpwstr/>
  </property>
</Properties>
</file>