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5500" r:id="rId2"/>
    <p:sldMasterId id="2147485508" r:id="rId3"/>
  </p:sldMasterIdLst>
  <p:notesMasterIdLst>
    <p:notesMasterId r:id="rId11"/>
  </p:notesMasterIdLst>
  <p:handoutMasterIdLst>
    <p:handoutMasterId r:id="rId12"/>
  </p:handoutMasterIdLst>
  <p:sldIdLst>
    <p:sldId id="606" r:id="rId4"/>
    <p:sldId id="635" r:id="rId5"/>
    <p:sldId id="638" r:id="rId6"/>
    <p:sldId id="636" r:id="rId7"/>
    <p:sldId id="639" r:id="rId8"/>
    <p:sldId id="640" r:id="rId9"/>
    <p:sldId id="632" r:id="rId1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79C7A54-B967-4CA6-8C1B-F687D3E84168}">
          <p14:sldIdLst>
            <p14:sldId id="606"/>
            <p14:sldId id="635"/>
            <p14:sldId id="638"/>
            <p14:sldId id="636"/>
            <p14:sldId id="639"/>
            <p14:sldId id="640"/>
            <p14:sldId id="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8EEEE"/>
    <a:srgbClr val="F2DEDE"/>
    <a:srgbClr val="FF5050"/>
    <a:srgbClr val="93FF93"/>
    <a:srgbClr val="FFCC66"/>
    <a:srgbClr val="FF6600"/>
    <a:srgbClr val="FF9900"/>
    <a:srgbClr val="65FF65"/>
    <a:srgbClr val="57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5184" autoAdjust="0"/>
  </p:normalViewPr>
  <p:slideViewPr>
    <p:cSldViewPr snapToGrid="0">
      <p:cViewPr varScale="1">
        <p:scale>
          <a:sx n="63" d="100"/>
          <a:sy n="63" d="100"/>
        </p:scale>
        <p:origin x="1404" y="66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24"/>
    </p:cViewPr>
  </p:sorterViewPr>
  <p:notesViewPr>
    <p:cSldViewPr snapToGrid="0">
      <p:cViewPr varScale="1">
        <p:scale>
          <a:sx n="81" d="100"/>
          <a:sy n="81" d="100"/>
        </p:scale>
        <p:origin x="-1998" y="-96"/>
      </p:cViewPr>
      <p:guideLst>
        <p:guide orient="horz" pos="2208"/>
        <p:guide pos="2928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E6A7228-30B6-47CF-92E1-10606030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30575"/>
            <a:ext cx="68199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0FBB42C-17A0-4E78-9516-5CBFE3D6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4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6322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2101" y="6534027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CF95BF4-3AED-4764-99C6-12DB7E4ED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9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/>
        </p:nvSpPr>
        <p:spPr bwMode="auto">
          <a:xfrm>
            <a:off x="270886" y="3393862"/>
            <a:ext cx="4455314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 GTE/17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</a:t>
            </a:r>
            <a:r>
              <a:rPr lang="en-US" sz="1600" dirty="0" smtClean="0">
                <a:solidFill>
                  <a:srgbClr val="1D2F68"/>
                </a:solidFill>
              </a:rPr>
              <a:t>: NAARMO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</a:t>
            </a:r>
            <a:r>
              <a:rPr lang="en-US" sz="1600" dirty="0" smtClean="0">
                <a:solidFill>
                  <a:srgbClr val="1D2F68"/>
                </a:solidFill>
              </a:rPr>
              <a:t>: 30</a:t>
            </a:r>
            <a:r>
              <a:rPr lang="en-US" sz="1600" baseline="0" dirty="0" smtClean="0">
                <a:solidFill>
                  <a:srgbClr val="1D2F68"/>
                </a:solidFill>
              </a:rPr>
              <a:t> Oct – 3 Nov 2017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4154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9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AA_NG_PPT_Titl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rgbClr val="8EB4E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7" descr="NEW FAA LOGO"/>
            <p:cNvPicPr>
              <a:picLocks noChangeAspect="1" noChangeArrowheads="1"/>
            </p:cNvPicPr>
            <p:nvPr userDrawn="1"/>
          </p:nvPicPr>
          <p:blipFill>
            <a:blip r:embed="rId17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  <p:sldLayoutId id="2147485333" r:id="rId12"/>
    <p:sldLayoutId id="21474853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6542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  <p:sldLayoutId id="2147485502" r:id="rId2"/>
    <p:sldLayoutId id="2147485503" r:id="rId3"/>
    <p:sldLayoutId id="2147485504" r:id="rId4"/>
    <p:sldLayoutId id="2147485505" r:id="rId5"/>
    <p:sldLayoutId id="214748550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2855984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smtClean="0"/>
              <a:t>GTE/17 </a:t>
            </a:r>
            <a:r>
              <a:rPr lang="en-US" sz="3600" smtClean="0"/>
              <a:t>IP/6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RVSM Safety Analyses for Mexico Airspace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76" y="2658359"/>
            <a:ext cx="4490748" cy="499620"/>
          </a:xfrm>
        </p:spPr>
        <p:txBody>
          <a:bodyPr/>
          <a:lstStyle/>
          <a:p>
            <a:r>
              <a:rPr lang="en-US" sz="2800" dirty="0" smtClean="0"/>
              <a:t>CALENDAR </a:t>
            </a:r>
            <a:r>
              <a:rPr lang="en-US" sz="2800" dirty="0"/>
              <a:t>YEAR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6113" y="6248400"/>
            <a:ext cx="877887" cy="457200"/>
          </a:xfrm>
        </p:spPr>
        <p:txBody>
          <a:bodyPr/>
          <a:lstStyle/>
          <a:p>
            <a:fld id="{901C66CC-9EA9-4075-B899-AED45A3605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TFMS Data – December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3984434-2275-4A3E-A071-6E750191AA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5" y="1940401"/>
            <a:ext cx="4310746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52" y="1259394"/>
            <a:ext cx="4756695" cy="356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79" y="125285"/>
            <a:ext cx="8229600" cy="712914"/>
          </a:xfrm>
        </p:spPr>
        <p:txBody>
          <a:bodyPr/>
          <a:lstStyle/>
          <a:p>
            <a:r>
              <a:rPr lang="en-US" sz="2400" dirty="0" smtClean="0"/>
              <a:t>Summary of Mexico Reported LHD Events - 2016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BBEC-1041-455F-81BE-DAA30271B5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96902"/>
              </p:ext>
            </p:extLst>
          </p:nvPr>
        </p:nvGraphicFramePr>
        <p:xfrm>
          <a:off x="411479" y="1112519"/>
          <a:ext cx="8382002" cy="3901441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81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4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LHD </a:t>
                      </a:r>
                      <a:r>
                        <a:rPr lang="en-US" sz="1800" u="none" strike="noStrike" dirty="0" smtClean="0">
                          <a:effectLst/>
                        </a:rPr>
                        <a:t>Code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LHD </a:t>
                      </a:r>
                      <a:r>
                        <a:rPr lang="en-US" sz="1800" u="none" strike="noStrike" dirty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No. </a:t>
                      </a:r>
                      <a:r>
                        <a:rPr lang="en-US" sz="1800" u="none" strike="noStrike" dirty="0">
                          <a:effectLst/>
                        </a:rPr>
                        <a:t>of LHD </a:t>
                      </a:r>
                      <a:r>
                        <a:rPr lang="en-US" sz="1800" u="none" strike="noStrike" dirty="0" smtClean="0">
                          <a:effectLst/>
                        </a:rPr>
                        <a:t>Events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LHD Duration (Min)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No. </a:t>
                      </a:r>
                      <a:r>
                        <a:rPr lang="en-US" sz="1800" u="none" strike="noStrike" dirty="0" smtClean="0">
                          <a:effectLst/>
                        </a:rPr>
                        <a:t>of FLs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Crossed Without </a:t>
                      </a:r>
                      <a:r>
                        <a:rPr lang="en-US" sz="1800" u="none" strike="noStrike" dirty="0">
                          <a:effectLst/>
                        </a:rPr>
                        <a:t>Clearance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Coordination errors in the ATC-unit-to-ATC-unit transfer of control responsibility as a result of human factors </a:t>
                      </a:r>
                      <a:r>
                        <a:rPr lang="en-US" sz="1800" u="none" strike="noStrike" dirty="0" smtClean="0">
                          <a:effectLst/>
                        </a:rPr>
                        <a:t>issues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Airborne equipment failure leading to unintentional or undetected change of flight level (e.g. altimetry errors)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Totals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73148-A1E7-4D6B-8496-07B3299FAA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6" y="745671"/>
            <a:ext cx="7933661" cy="476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9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6CC-9EA9-4075-B899-AED45A3605E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649930"/>
            <a:ext cx="7677916" cy="460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39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6CC-9EA9-4075-B899-AED45A3605EA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25" y="106680"/>
            <a:ext cx="6290907" cy="576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09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Risk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6CC-9EA9-4075-B899-AED45A3605E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06643"/>
              </p:ext>
            </p:extLst>
          </p:nvPr>
        </p:nvGraphicFramePr>
        <p:xfrm>
          <a:off x="952500" y="1257299"/>
          <a:ext cx="7010400" cy="41136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452481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71294666"/>
                    </a:ext>
                  </a:extLst>
                </a:gridCol>
              </a:tblGrid>
              <a:tr h="74434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Vertical Risk Estimate </a:t>
                      </a:r>
                      <a:r>
                        <a:rPr lang="en-US" sz="2400" dirty="0" smtClean="0">
                          <a:effectLst/>
                        </a:rPr>
                        <a:t>(x 10</a:t>
                      </a:r>
                      <a:r>
                        <a:rPr lang="en-US" sz="2400" baseline="30000" dirty="0" smtClean="0">
                          <a:effectLst/>
                        </a:rPr>
                        <a:t>-9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fapfh</a:t>
                      </a:r>
                      <a:r>
                        <a:rPr lang="en-US" sz="2400" dirty="0" smtClean="0">
                          <a:effectLst/>
                        </a:rPr>
                        <a:t>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492250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Technical Risk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179284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Operational Risk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4.72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009814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- Same Direction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0.01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841745"/>
                  </a:ext>
                </a:extLst>
              </a:tr>
              <a:tr h="514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- Opposite Direction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4.42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439438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- Crossing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012756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Total </a:t>
                      </a:r>
                      <a:r>
                        <a:rPr lang="en-US" sz="2400" dirty="0" smtClean="0">
                          <a:effectLst/>
                        </a:rPr>
                        <a:t>Vertical Risk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+mn-ea"/>
                        </a:rPr>
                        <a:t>4.77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89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8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>IP/06 - Agenda Item 5: RVSM safety analyses for Mexico airspace - Calendar year 2016</DocumentName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IP/06 - Agenda Item 5: RVSM safety analyses for Mexico airspace - Calendar year 2016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1057</a>
    <Presenter xmlns="101a94fc-4fb7-49fc-ab36-dbb3e9e3ccdb">NAARMO</Presenter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9" ma:contentTypeDescription="Create a new document." ma:contentTypeScope="" ma:versionID="ec4a4d6448d5573a66d6c3458392195a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xmlns:ns3="46ed5f8b-fba9-4272-87b5-42cf79d7ecc2" targetNamespace="http://schemas.microsoft.com/office/2006/metadata/properties" ma:root="true" ma:fieldsID="880cf6de78fad122f276dcee4ac37cdc" ns1:_="" ns2:_="" ns3:_="">
    <xsd:import namespace="101a94fc-4fb7-49fc-ab36-dbb3e9e3ccdb"/>
    <xsd:import namespace="http://schemas.microsoft.com/sharepoint/v3"/>
    <xsd:import namespace="46ed5f8b-fba9-4272-87b5-42cf79d7ecc2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d5f8b-fba9-4272-87b5-42cf79d7ecc2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EDBA09-4538-4656-8D48-CFC0AAC6DFD0}"/>
</file>

<file path=customXml/itemProps2.xml><?xml version="1.0" encoding="utf-8"?>
<ds:datastoreItem xmlns:ds="http://schemas.openxmlformats.org/officeDocument/2006/customXml" ds:itemID="{5578574A-E4C8-43ED-9C28-E108A194B1B2}"/>
</file>

<file path=customXml/itemProps3.xml><?xml version="1.0" encoding="utf-8"?>
<ds:datastoreItem xmlns:ds="http://schemas.openxmlformats.org/officeDocument/2006/customXml" ds:itemID="{ADBBF338-DC16-4770-8A1F-A8F0BA3D24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48775</TotalTime>
  <Words>129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 Neue Medium</vt:lpstr>
      <vt:lpstr>Times New Roman</vt:lpstr>
      <vt:lpstr>Wingdings</vt:lpstr>
      <vt:lpstr>Office Theme</vt:lpstr>
      <vt:lpstr>1_Custom Design</vt:lpstr>
      <vt:lpstr>2_Custom Design</vt:lpstr>
      <vt:lpstr>GTE/17 IP/6 RVSM Safety Analyses for Mexico Airspace</vt:lpstr>
      <vt:lpstr>TFMS Data – December 2016</vt:lpstr>
      <vt:lpstr>Summary of Mexico Reported LHD Events - 2016</vt:lpstr>
      <vt:lpstr>PowerPoint Presentation</vt:lpstr>
      <vt:lpstr>PowerPoint Presentation</vt:lpstr>
      <vt:lpstr>PowerPoint Presentation</vt:lpstr>
      <vt:lpstr>Vertical Risk Estimates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subject>GBAS CAT III LIP</dc:subject>
  <dc:creator>John Warburton</dc:creator>
  <cp:lastModifiedBy>Falk, Christine (FAA)</cp:lastModifiedBy>
  <cp:revision>686</cp:revision>
  <cp:lastPrinted>2016-03-03T03:22:17Z</cp:lastPrinted>
  <dcterms:created xsi:type="dcterms:W3CDTF">2005-01-28T20:32:53Z</dcterms:created>
  <dcterms:modified xsi:type="dcterms:W3CDTF">2017-11-02T15:38:12Z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