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0.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64" r:id="rId2"/>
    <p:sldId id="446" r:id="rId3"/>
    <p:sldId id="419" r:id="rId4"/>
    <p:sldId id="403" r:id="rId5"/>
    <p:sldId id="405" r:id="rId6"/>
    <p:sldId id="350" r:id="rId7"/>
    <p:sldId id="352" r:id="rId8"/>
    <p:sldId id="447" r:id="rId9"/>
    <p:sldId id="353" r:id="rId10"/>
    <p:sldId id="445" r:id="rId11"/>
    <p:sldId id="354" r:id="rId12"/>
    <p:sldId id="355" r:id="rId13"/>
    <p:sldId id="448" r:id="rId14"/>
    <p:sldId id="417" r:id="rId15"/>
    <p:sldId id="356" r:id="rId16"/>
    <p:sldId id="418" r:id="rId17"/>
    <p:sldId id="420" r:id="rId18"/>
    <p:sldId id="422" r:id="rId19"/>
    <p:sldId id="360" r:id="rId20"/>
    <p:sldId id="453" r:id="rId21"/>
    <p:sldId id="452" r:id="rId22"/>
    <p:sldId id="384" r:id="rId23"/>
    <p:sldId id="434" r:id="rId24"/>
    <p:sldId id="435" r:id="rId25"/>
    <p:sldId id="438" r:id="rId26"/>
    <p:sldId id="437" r:id="rId27"/>
    <p:sldId id="436" r:id="rId28"/>
    <p:sldId id="439" r:id="rId29"/>
    <p:sldId id="440" r:id="rId30"/>
    <p:sldId id="441" r:id="rId31"/>
    <p:sldId id="459" r:id="rId32"/>
    <p:sldId id="426" r:id="rId33"/>
    <p:sldId id="429" r:id="rId34"/>
    <p:sldId id="462" r:id="rId35"/>
    <p:sldId id="430" r:id="rId36"/>
    <p:sldId id="431" r:id="rId37"/>
    <p:sldId id="463" r:id="rId38"/>
    <p:sldId id="432" r:id="rId39"/>
    <p:sldId id="442" r:id="rId40"/>
    <p:sldId id="433" r:id="rId41"/>
    <p:sldId id="450" r:id="rId42"/>
    <p:sldId id="460" r:id="rId43"/>
    <p:sldId id="425" r:id="rId44"/>
    <p:sldId id="416" r:id="rId45"/>
    <p:sldId id="398" r:id="rId46"/>
    <p:sldId id="423" r:id="rId47"/>
    <p:sldId id="444" r:id="rId48"/>
    <p:sldId id="451" r:id="rId49"/>
    <p:sldId id="399" r:id="rId50"/>
    <p:sldId id="400" r:id="rId5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let Gaudreault, Karine" initials="KBG" lastIdx="12" clrIdx="0"/>
  <p:cmAuthor id="1" name="Ross Greenwood" initials="R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52"/>
    <a:srgbClr val="FF9900"/>
    <a:srgbClr val="5A6870"/>
    <a:srgbClr val="CC3399"/>
    <a:srgbClr val="000000"/>
    <a:srgbClr val="F37021"/>
    <a:srgbClr val="FFCC66"/>
    <a:srgbClr val="FFFF00"/>
    <a:srgbClr val="CC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5" autoAdjust="0"/>
    <p:restoredTop sz="63007" autoAdjust="0"/>
  </p:normalViewPr>
  <p:slideViewPr>
    <p:cSldViewPr>
      <p:cViewPr varScale="1">
        <p:scale>
          <a:sx n="57" d="100"/>
          <a:sy n="57" d="100"/>
        </p:scale>
        <p:origin x="-1428" y="-64"/>
      </p:cViewPr>
      <p:guideLst>
        <p:guide orient="horz" pos="1620"/>
        <p:guide pos="2880"/>
      </p:guideLst>
    </p:cSldViewPr>
  </p:slideViewPr>
  <p:notesTextViewPr>
    <p:cViewPr>
      <p:scale>
        <a:sx n="1" d="1"/>
        <a:sy n="1" d="1"/>
      </p:scale>
      <p:origin x="0" y="0"/>
    </p:cViewPr>
  </p:notesTextViewPr>
  <p:sorterViewPr>
    <p:cViewPr>
      <p:scale>
        <a:sx n="100" d="100"/>
        <a:sy n="100" d="100"/>
      </p:scale>
      <p:origin x="0" y="62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8991BD3-27F7-40B9-AEED-F73A9C9AAB1A}" type="datetimeFigureOut">
              <a:rPr lang="en-CA" smtClean="0"/>
              <a:t>29/05/2018</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980CADE-34F9-4AE8-807D-87F080CAD856}" type="slidenum">
              <a:rPr lang="en-CA" smtClean="0"/>
              <a:t>‹#›</a:t>
            </a:fld>
            <a:endParaRPr lang="en-CA"/>
          </a:p>
        </p:txBody>
      </p:sp>
    </p:spTree>
    <p:extLst>
      <p:ext uri="{BB962C8B-B14F-4D97-AF65-F5344CB8AC3E}">
        <p14:creationId xmlns:p14="http://schemas.microsoft.com/office/powerpoint/2010/main" val="213042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noProof="0" dirty="0">
                <a:solidFill>
                  <a:srgbClr val="002060"/>
                </a:solidFill>
              </a:rPr>
              <a:t>The purpose of this presentation is</a:t>
            </a:r>
            <a:r>
              <a:rPr lang="en-US" baseline="0" noProof="0" dirty="0">
                <a:solidFill>
                  <a:srgbClr val="002060"/>
                </a:solidFill>
              </a:rPr>
              <a:t> to provide an overview of the ICAO </a:t>
            </a:r>
            <a:r>
              <a:rPr lang="en-US" baseline="0" noProof="0" dirty="0" smtClean="0">
                <a:solidFill>
                  <a:srgbClr val="002060"/>
                </a:solidFill>
              </a:rPr>
              <a:t>Traveller Identification Programme (TRIP) </a:t>
            </a:r>
            <a:r>
              <a:rPr lang="en-US" baseline="0" noProof="0" dirty="0">
                <a:solidFill>
                  <a:srgbClr val="002060"/>
                </a:solidFill>
              </a:rPr>
              <a:t>Guide on Border Control Management </a:t>
            </a:r>
            <a:r>
              <a:rPr lang="en-US" baseline="0" noProof="0" dirty="0" smtClean="0">
                <a:solidFill>
                  <a:srgbClr val="002060"/>
                </a:solidFill>
              </a:rPr>
              <a:t>(BCM).</a:t>
            </a:r>
            <a:endParaRPr lang="en-US" baseline="0" noProof="0" dirty="0">
              <a:solidFill>
                <a:srgbClr val="002060"/>
              </a:solidFill>
            </a:endParaRPr>
          </a:p>
          <a:p>
            <a:pPr marL="0" indent="0">
              <a:buFontTx/>
              <a:buNone/>
            </a:pPr>
            <a:endParaRPr lang="en-US" baseline="0" noProof="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rgbClr val="002060"/>
                </a:solidFill>
              </a:rPr>
              <a:t>The ICAO TRIP Guide was developed as part of the</a:t>
            </a:r>
            <a:r>
              <a:rPr lang="en-US" sz="1200" b="0" baseline="0" noProof="0" dirty="0">
                <a:solidFill>
                  <a:srgbClr val="002060"/>
                </a:solidFill>
              </a:rPr>
              <a:t> </a:t>
            </a:r>
            <a:r>
              <a:rPr lang="en-US" sz="1200" b="0" noProof="0" dirty="0">
                <a:solidFill>
                  <a:srgbClr val="002060"/>
                </a:solidFill>
                <a:latin typeface="+mn-lt"/>
              </a:rPr>
              <a:t>Canada-funded project</a:t>
            </a:r>
            <a:r>
              <a:rPr lang="en-US" sz="1200" b="0" baseline="0" noProof="0" dirty="0">
                <a:solidFill>
                  <a:srgbClr val="002060"/>
                </a:solidFill>
                <a:latin typeface="+mn-lt"/>
              </a:rPr>
              <a:t> </a:t>
            </a:r>
            <a:r>
              <a:rPr lang="en-US" sz="1200" b="0" i="1" noProof="0" dirty="0">
                <a:solidFill>
                  <a:srgbClr val="002060"/>
                </a:solidFill>
                <a:latin typeface="+mn-lt"/>
              </a:rPr>
              <a:t>Strengthening Border Control Management in the Caribbean Region </a:t>
            </a:r>
            <a:r>
              <a:rPr lang="en-US" sz="1200" b="0" i="0" noProof="0" dirty="0">
                <a:solidFill>
                  <a:srgbClr val="002060"/>
                </a:solidFill>
                <a:latin typeface="+mn-lt"/>
              </a:rPr>
              <a:t>(</a:t>
            </a:r>
            <a:r>
              <a:rPr lang="en-US" sz="1200" b="0" i="0" noProof="0" dirty="0" smtClean="0">
                <a:solidFill>
                  <a:srgbClr val="002060"/>
                </a:solidFill>
                <a:latin typeface="+mn-lt"/>
              </a:rPr>
              <a:t>2016-2018).</a:t>
            </a:r>
            <a:endParaRPr lang="en-US" sz="1200" b="0" i="0" noProof="0" dirty="0">
              <a:solidFill>
                <a:srgbClr val="002060"/>
              </a:solidFill>
              <a:latin typeface="+mn-lt"/>
            </a:endParaRPr>
          </a:p>
          <a:p>
            <a:pPr marL="0" indent="0">
              <a:buFontTx/>
              <a:buNone/>
            </a:pPr>
            <a:endParaRPr lang="en-US" baseline="0" noProof="0" dirty="0">
              <a:solidFill>
                <a:srgbClr val="002060"/>
              </a:solidFill>
            </a:endParaRPr>
          </a:p>
          <a:p>
            <a:pPr marL="0" indent="0">
              <a:buFontTx/>
              <a:buNone/>
            </a:pPr>
            <a:r>
              <a:rPr lang="en-US" baseline="0" noProof="0" dirty="0">
                <a:solidFill>
                  <a:srgbClr val="002060"/>
                </a:solidFill>
              </a:rPr>
              <a:t>The Guide was first published in April 2018, and the latest version is available for download from the ICAO website: https://www.icao.int/Security/FAL/TRIP/Pages/Publications.aspx </a:t>
            </a:r>
          </a:p>
          <a:p>
            <a:pPr marL="0" indent="0">
              <a:buFontTx/>
              <a:buNone/>
            </a:pPr>
            <a:endParaRPr lang="en-US" baseline="0" noProof="0" dirty="0">
              <a:solidFill>
                <a:srgbClr val="002060"/>
              </a:solidFill>
            </a:endParaRPr>
          </a:p>
          <a:p>
            <a:pPr marL="0" indent="0">
              <a:buFontTx/>
              <a:buNone/>
            </a:pPr>
            <a:endParaRPr lang="en-US" noProof="0" dirty="0">
              <a:solidFill>
                <a:srgbClr val="002060"/>
              </a:solidFill>
            </a:endParaRPr>
          </a:p>
          <a:p>
            <a:endParaRPr lang="en-GB" dirty="0"/>
          </a:p>
        </p:txBody>
      </p:sp>
      <p:sp>
        <p:nvSpPr>
          <p:cNvPr id="4" name="Slide Number Placeholder 3"/>
          <p:cNvSpPr>
            <a:spLocks noGrp="1"/>
          </p:cNvSpPr>
          <p:nvPr>
            <p:ph type="sldNum" sz="quarter" idx="10"/>
          </p:nvPr>
        </p:nvSpPr>
        <p:spPr/>
        <p:txBody>
          <a:bodyPr/>
          <a:lstStyle/>
          <a:p>
            <a:fld id="{0980CADE-34F9-4AE8-807D-87F080CAD856}" type="slidenum">
              <a:rPr lang="en-CA" smtClean="0"/>
              <a:t>1</a:t>
            </a:fld>
            <a:endParaRPr lang="en-CA" dirty="0"/>
          </a:p>
        </p:txBody>
      </p:sp>
    </p:spTree>
    <p:extLst>
      <p:ext uri="{BB962C8B-B14F-4D97-AF65-F5344CB8AC3E}">
        <p14:creationId xmlns:p14="http://schemas.microsoft.com/office/powerpoint/2010/main" val="310043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The Border Control </a:t>
            </a:r>
            <a:r>
              <a:rPr lang="en-AU" sz="1200" kern="1200" dirty="0" smtClean="0">
                <a:solidFill>
                  <a:schemeClr val="tx1"/>
                </a:solidFill>
                <a:effectLst/>
                <a:latin typeface="+mn-lt"/>
                <a:ea typeface="+mn-ea"/>
                <a:cs typeface="+mn-cs"/>
              </a:rPr>
              <a:t>Systems (BCS), or ICT Systems, </a:t>
            </a:r>
            <a:r>
              <a:rPr lang="en-AU" sz="1200" kern="1200" dirty="0">
                <a:solidFill>
                  <a:schemeClr val="tx1"/>
                </a:solidFill>
                <a:effectLst/>
                <a:latin typeface="+mn-lt"/>
                <a:ea typeface="+mn-ea"/>
                <a:cs typeface="+mn-cs"/>
              </a:rPr>
              <a:t>used by States integrate </a:t>
            </a:r>
            <a:r>
              <a:rPr lang="en-AU" sz="1200" i="1" kern="1200" dirty="0">
                <a:solidFill>
                  <a:schemeClr val="tx1"/>
                </a:solidFill>
                <a:effectLst/>
                <a:latin typeface="+mn-lt"/>
                <a:ea typeface="+mn-ea"/>
                <a:cs typeface="+mn-cs"/>
              </a:rPr>
              <a:t>Interoperable Applications </a:t>
            </a:r>
            <a:r>
              <a:rPr lang="en-AU" sz="1200" kern="1200" dirty="0">
                <a:solidFill>
                  <a:schemeClr val="tx1"/>
                </a:solidFill>
                <a:effectLst/>
                <a:latin typeface="+mn-lt"/>
                <a:ea typeface="+mn-ea"/>
                <a:cs typeface="+mn-cs"/>
              </a:rPr>
              <a:t>with </a:t>
            </a:r>
            <a:r>
              <a:rPr lang="en-AU" sz="1200" i="1" kern="1200" dirty="0">
                <a:solidFill>
                  <a:schemeClr val="tx1"/>
                </a:solidFill>
                <a:effectLst/>
                <a:latin typeface="+mn-lt"/>
                <a:ea typeface="+mn-ea"/>
                <a:cs typeface="+mn-cs"/>
              </a:rPr>
              <a:t>Inspection Systems and Tools</a:t>
            </a:r>
            <a:r>
              <a:rPr lang="en-AU" sz="1200" kern="1200" dirty="0">
                <a:solidFill>
                  <a:schemeClr val="tx1"/>
                </a:solidFill>
                <a:effectLst/>
                <a:latin typeface="+mn-lt"/>
                <a:ea typeface="+mn-ea"/>
                <a:cs typeface="+mn-cs"/>
              </a:rPr>
              <a:t>. Not all States employ all the available </a:t>
            </a:r>
            <a:r>
              <a:rPr lang="en-AU" sz="1200" i="1" kern="1200" dirty="0">
                <a:solidFill>
                  <a:schemeClr val="tx1"/>
                </a:solidFill>
                <a:effectLst/>
                <a:latin typeface="+mn-lt"/>
                <a:ea typeface="+mn-ea"/>
                <a:cs typeface="+mn-cs"/>
              </a:rPr>
              <a:t>Inspection Systems and Tools </a:t>
            </a:r>
            <a:r>
              <a:rPr lang="en-AU" sz="1200" kern="1200" dirty="0">
                <a:solidFill>
                  <a:schemeClr val="tx1"/>
                </a:solidFill>
                <a:effectLst/>
                <a:latin typeface="+mn-lt"/>
                <a:ea typeface="+mn-ea"/>
                <a:cs typeface="+mn-cs"/>
              </a:rPr>
              <a:t>and </a:t>
            </a:r>
            <a:r>
              <a:rPr lang="en-AU" sz="1200" i="1" kern="1200" dirty="0">
                <a:solidFill>
                  <a:schemeClr val="tx1"/>
                </a:solidFill>
                <a:effectLst/>
                <a:latin typeface="+mn-lt"/>
                <a:ea typeface="+mn-ea"/>
                <a:cs typeface="+mn-cs"/>
              </a:rPr>
              <a:t>Interoperable Applications</a:t>
            </a:r>
            <a:r>
              <a:rPr lang="en-AU" sz="1200" kern="1200" dirty="0">
                <a:solidFill>
                  <a:schemeClr val="tx1"/>
                </a:solidFill>
                <a:effectLst/>
                <a:latin typeface="+mn-lt"/>
                <a:ea typeface="+mn-ea"/>
                <a:cs typeface="+mn-cs"/>
              </a:rPr>
              <a:t>. Instead, they integrate them in different ways in their BCM. National BCM use different ICT architectures. The architecture used is less important than the results that are achieved.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All BCS, whatever their architecture, depend on the global interoperability of MRTDs. The </a:t>
            </a:r>
            <a:r>
              <a:rPr lang="en-AU" sz="1200" kern="1200" dirty="0" smtClean="0">
                <a:solidFill>
                  <a:schemeClr val="tx1"/>
                </a:solidFill>
                <a:effectLst/>
                <a:latin typeface="+mn-lt"/>
                <a:ea typeface="+mn-ea"/>
                <a:cs typeface="+mn-cs"/>
              </a:rPr>
              <a:t>data </a:t>
            </a:r>
            <a:r>
              <a:rPr lang="en-AU" sz="1200" kern="1200" dirty="0">
                <a:solidFill>
                  <a:schemeClr val="tx1"/>
                </a:solidFill>
                <a:effectLst/>
                <a:latin typeface="+mn-lt"/>
                <a:ea typeface="+mn-ea"/>
                <a:cs typeface="+mn-cs"/>
              </a:rPr>
              <a:t>obtained from </a:t>
            </a:r>
            <a:r>
              <a:rPr lang="en-AU" sz="1200" kern="1200" dirty="0" smtClean="0">
                <a:solidFill>
                  <a:schemeClr val="tx1"/>
                </a:solidFill>
                <a:effectLst/>
                <a:latin typeface="+mn-lt"/>
                <a:ea typeface="+mn-ea"/>
                <a:cs typeface="+mn-cs"/>
              </a:rPr>
              <a:t>MRTDs, </a:t>
            </a:r>
            <a:r>
              <a:rPr lang="en-AU" sz="1200" kern="1200" dirty="0">
                <a:solidFill>
                  <a:schemeClr val="tx1"/>
                </a:solidFill>
                <a:effectLst/>
                <a:latin typeface="+mn-lt"/>
                <a:ea typeface="+mn-ea"/>
                <a:cs typeface="+mn-cs"/>
              </a:rPr>
              <a:t>when added to additional traveller identification and risk assessment data obtained from </a:t>
            </a:r>
            <a:r>
              <a:rPr lang="en-AU" sz="1200" i="1" kern="1200" dirty="0">
                <a:solidFill>
                  <a:schemeClr val="tx1"/>
                </a:solidFill>
                <a:effectLst/>
                <a:latin typeface="+mn-lt"/>
                <a:ea typeface="+mn-ea"/>
                <a:cs typeface="+mn-cs"/>
              </a:rPr>
              <a:t>Interoperable </a:t>
            </a:r>
            <a:r>
              <a:rPr lang="en-AU" sz="1200" i="1" kern="1200" dirty="0" smtClean="0">
                <a:solidFill>
                  <a:schemeClr val="tx1"/>
                </a:solidFill>
                <a:effectLst/>
                <a:latin typeface="+mn-lt"/>
                <a:ea typeface="+mn-ea"/>
                <a:cs typeface="+mn-cs"/>
              </a:rPr>
              <a:t>Applications, </a:t>
            </a:r>
            <a:r>
              <a:rPr lang="en-AU" sz="1200" kern="1200" dirty="0">
                <a:solidFill>
                  <a:schemeClr val="tx1"/>
                </a:solidFill>
                <a:effectLst/>
                <a:latin typeface="+mn-lt"/>
                <a:ea typeface="+mn-ea"/>
                <a:cs typeface="+mn-cs"/>
              </a:rPr>
              <a:t>can be aggregated, disaggregated and analysed to produce statistics and actionable intelligence to facilitate and secure travel. The automated capture, </a:t>
            </a:r>
            <a:r>
              <a:rPr lang="en-AU" sz="1200" kern="1200" dirty="0" smtClean="0">
                <a:solidFill>
                  <a:schemeClr val="tx1"/>
                </a:solidFill>
                <a:effectLst/>
                <a:latin typeface="+mn-lt"/>
                <a:ea typeface="+mn-ea"/>
                <a:cs typeface="+mn-cs"/>
              </a:rPr>
              <a:t>verification, recording and analysis are </a:t>
            </a:r>
            <a:r>
              <a:rPr lang="en-AU" sz="1200" kern="1200" dirty="0">
                <a:solidFill>
                  <a:schemeClr val="tx1"/>
                </a:solidFill>
                <a:effectLst/>
                <a:latin typeface="+mn-lt"/>
                <a:ea typeface="+mn-ea"/>
                <a:cs typeface="+mn-cs"/>
              </a:rPr>
              <a:t>undertaken in the integrated BCS of States.</a:t>
            </a:r>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10</a:t>
            </a:fld>
            <a:endParaRPr lang="en-CA" sz="1200"/>
          </a:p>
        </p:txBody>
      </p:sp>
    </p:spTree>
    <p:extLst>
      <p:ext uri="{BB962C8B-B14F-4D97-AF65-F5344CB8AC3E}">
        <p14:creationId xmlns:p14="http://schemas.microsoft.com/office/powerpoint/2010/main" val="52921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noProof="0" dirty="0"/>
              <a:t>The unifying concept introduced in the Guide is the </a:t>
            </a:r>
            <a:r>
              <a:rPr lang="en-US" b="1" noProof="0" dirty="0"/>
              <a:t>iterative process of identification of</a:t>
            </a:r>
            <a:r>
              <a:rPr lang="en-US" b="1" baseline="0" noProof="0" dirty="0"/>
              <a:t> travellers </a:t>
            </a:r>
            <a:r>
              <a:rPr lang="en-US" b="0" baseline="0" noProof="0" dirty="0"/>
              <a:t>and</a:t>
            </a:r>
            <a:r>
              <a:rPr lang="en-US" b="1" baseline="0" noProof="0" dirty="0"/>
              <a:t> risk </a:t>
            </a:r>
            <a:r>
              <a:rPr lang="en-US" b="1" baseline="0" noProof="0" dirty="0" smtClean="0"/>
              <a:t>assessment</a:t>
            </a:r>
            <a:r>
              <a:rPr lang="en-US" baseline="0" noProof="0" dirty="0" smtClean="0"/>
              <a:t>.</a:t>
            </a:r>
            <a:endParaRPr lang="en-US" baseline="0" noProof="0" dirty="0"/>
          </a:p>
          <a:p>
            <a:pPr marL="165261" indent="-165261">
              <a:buFontTx/>
              <a:buChar char="-"/>
            </a:pPr>
            <a:endParaRPr lang="en-US" baseline="0" noProof="0" dirty="0"/>
          </a:p>
          <a:p>
            <a:pPr marL="0" indent="0">
              <a:buFontTx/>
              <a:buNone/>
            </a:pPr>
            <a:r>
              <a:rPr lang="en-US" b="0" noProof="0" dirty="0"/>
              <a:t>Identification of</a:t>
            </a:r>
            <a:r>
              <a:rPr lang="en-US" b="0" baseline="0" noProof="0" dirty="0"/>
              <a:t> travellers and risk assessment </a:t>
            </a:r>
            <a:r>
              <a:rPr lang="en-US" baseline="0" noProof="0" dirty="0"/>
              <a:t>is </a:t>
            </a:r>
            <a:r>
              <a:rPr lang="en-US" b="1" baseline="0" noProof="0" dirty="0"/>
              <a:t>repeated </a:t>
            </a:r>
            <a:r>
              <a:rPr lang="en-US" b="0" baseline="0" noProof="0" dirty="0"/>
              <a:t>at </a:t>
            </a:r>
            <a:r>
              <a:rPr lang="en-US" b="1" baseline="0" noProof="0" dirty="0"/>
              <a:t>each phase </a:t>
            </a:r>
            <a:r>
              <a:rPr lang="en-US" baseline="0" noProof="0" dirty="0"/>
              <a:t>of the traveller journey </a:t>
            </a:r>
            <a:r>
              <a:rPr lang="en-US" b="1" baseline="0" noProof="0" dirty="0"/>
              <a:t>as new information becomes available</a:t>
            </a:r>
            <a:r>
              <a:rPr lang="en-US" b="0" baseline="0" noProof="0" dirty="0"/>
              <a:t> to </a:t>
            </a:r>
            <a:r>
              <a:rPr lang="en-US" b="0" baseline="0" noProof="0" dirty="0" smtClean="0"/>
              <a:t>national </a:t>
            </a:r>
            <a:r>
              <a:rPr lang="en-US" b="0" baseline="0" noProof="0" dirty="0"/>
              <a:t>border control authorities</a:t>
            </a:r>
            <a:r>
              <a:rPr lang="en-US" baseline="0" noProof="0" dirty="0"/>
              <a:t>. </a:t>
            </a:r>
          </a:p>
          <a:p>
            <a:pPr marL="165261" indent="-165261">
              <a:buFontTx/>
              <a:buChar char="-"/>
            </a:pPr>
            <a:endParaRPr lang="en-US" noProof="0" dirty="0"/>
          </a:p>
          <a:p>
            <a:pPr marL="0" indent="0">
              <a:buFontTx/>
              <a:buNone/>
            </a:pPr>
            <a:r>
              <a:rPr lang="en-US" b="0" noProof="0" dirty="0"/>
              <a:t>Each </a:t>
            </a:r>
            <a:r>
              <a:rPr lang="en-US" b="1" noProof="0" dirty="0"/>
              <a:t>Inspection Systems and Tool </a:t>
            </a:r>
            <a:r>
              <a:rPr lang="en-US" b="0" noProof="0" dirty="0"/>
              <a:t>and</a:t>
            </a:r>
            <a:r>
              <a:rPr lang="en-US" b="1" noProof="0" dirty="0"/>
              <a:t> Interoperable Application </a:t>
            </a:r>
            <a:r>
              <a:rPr lang="en-US" b="0" noProof="0" dirty="0"/>
              <a:t>(described separately in the </a:t>
            </a:r>
            <a:r>
              <a:rPr lang="en-US" b="0" noProof="0" dirty="0" smtClean="0"/>
              <a:t>Sections 4 and 5 </a:t>
            </a:r>
            <a:r>
              <a:rPr lang="en-US" noProof="0" dirty="0"/>
              <a:t>of the Guide) </a:t>
            </a:r>
            <a:r>
              <a:rPr lang="en-US" b="0" noProof="0" dirty="0"/>
              <a:t>contribute to identification of travellers </a:t>
            </a:r>
            <a:r>
              <a:rPr lang="en-US" b="1" u="sng" noProof="0" dirty="0"/>
              <a:t>or</a:t>
            </a:r>
            <a:r>
              <a:rPr lang="en-US" b="1" noProof="0" dirty="0"/>
              <a:t> </a:t>
            </a:r>
            <a:r>
              <a:rPr lang="en-US" b="0" noProof="0" dirty="0"/>
              <a:t>traveller</a:t>
            </a:r>
            <a:r>
              <a:rPr lang="en-US" b="0" baseline="0" noProof="0" dirty="0"/>
              <a:t> risk assessment </a:t>
            </a:r>
            <a:r>
              <a:rPr lang="en-US" b="1" u="sng" baseline="0" noProof="0" dirty="0"/>
              <a:t>or both</a:t>
            </a:r>
            <a:r>
              <a:rPr lang="en-US" noProof="0" dirty="0"/>
              <a:t>.</a:t>
            </a:r>
          </a:p>
          <a:p>
            <a:endParaRPr lang="en-US"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11</a:t>
            </a:fld>
            <a:endParaRPr lang="en-CA" sz="1200" dirty="0"/>
          </a:p>
        </p:txBody>
      </p:sp>
    </p:spTree>
    <p:extLst>
      <p:ext uri="{BB962C8B-B14F-4D97-AF65-F5344CB8AC3E}">
        <p14:creationId xmlns:p14="http://schemas.microsoft.com/office/powerpoint/2010/main" val="202994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noProof="0" dirty="0"/>
              <a:t>The traveler journey is illustrated </a:t>
            </a:r>
            <a:r>
              <a:rPr lang="en-US" noProof="0" dirty="0" smtClean="0"/>
              <a:t>taking the perspective </a:t>
            </a:r>
            <a:r>
              <a:rPr lang="en-US" noProof="0" dirty="0"/>
              <a:t>of the </a:t>
            </a:r>
            <a:r>
              <a:rPr lang="en-US" b="1" noProof="0" dirty="0"/>
              <a:t>receiving/destination State.</a:t>
            </a:r>
          </a:p>
          <a:p>
            <a:pPr marL="0" indent="0">
              <a:buFontTx/>
              <a:buNone/>
            </a:pPr>
            <a:endParaRPr lang="en-US" b="1" noProof="0" dirty="0"/>
          </a:p>
          <a:p>
            <a:pPr marL="0" indent="0">
              <a:buFontTx/>
              <a:buNone/>
            </a:pPr>
            <a:r>
              <a:rPr lang="en-US" altLang="en-US" noProof="0" dirty="0"/>
              <a:t>The slide reminds us that information about travel and travelers is available to States before travel commences. States with advanced BCM arrangements undertake continuous traveler risk assessment and are able to make interventions to prevent travel from commencing or continuing.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the integration of </a:t>
            </a:r>
            <a:r>
              <a:rPr lang="en-US" sz="1200" i="1" kern="1200" dirty="0">
                <a:solidFill>
                  <a:schemeClr val="tx1"/>
                </a:solidFill>
                <a:effectLst/>
                <a:latin typeface="+mn-lt"/>
                <a:ea typeface="+mn-ea"/>
                <a:cs typeface="+mn-cs"/>
              </a:rPr>
              <a:t>Inspection Systems and Tools </a:t>
            </a:r>
            <a:r>
              <a:rPr lang="en-US" sz="1200" kern="1200" dirty="0">
                <a:solidFill>
                  <a:schemeClr val="tx1"/>
                </a:solidFill>
                <a:effectLst/>
                <a:latin typeface="+mn-lt"/>
                <a:ea typeface="+mn-ea"/>
                <a:cs typeface="+mn-cs"/>
              </a:rPr>
              <a:t>with </a:t>
            </a:r>
            <a:r>
              <a:rPr lang="en-US" sz="1200" i="1" kern="1200" dirty="0">
                <a:solidFill>
                  <a:schemeClr val="tx1"/>
                </a:solidFill>
                <a:effectLst/>
                <a:latin typeface="+mn-lt"/>
                <a:ea typeface="+mn-ea"/>
                <a:cs typeface="+mn-cs"/>
              </a:rPr>
              <a:t>Interoperable Applications </a:t>
            </a:r>
            <a:r>
              <a:rPr lang="en-US" sz="1200" kern="1200" dirty="0">
                <a:solidFill>
                  <a:schemeClr val="tx1"/>
                </a:solidFill>
                <a:effectLst/>
                <a:latin typeface="+mn-lt"/>
                <a:ea typeface="+mn-ea"/>
                <a:cs typeface="+mn-cs"/>
              </a:rPr>
              <a:t>in national BCS that allows </a:t>
            </a:r>
            <a:r>
              <a:rPr lang="en-US" sz="1200" kern="1200" dirty="0" err="1">
                <a:solidFill>
                  <a:schemeClr val="tx1"/>
                </a:solidFill>
                <a:effectLst/>
                <a:latin typeface="+mn-lt"/>
                <a:ea typeface="+mn-ea"/>
                <a:cs typeface="+mn-cs"/>
              </a:rPr>
              <a:t>traveller</a:t>
            </a:r>
            <a:r>
              <a:rPr lang="en-US" sz="1200" kern="1200" dirty="0">
                <a:solidFill>
                  <a:schemeClr val="tx1"/>
                </a:solidFill>
                <a:effectLst/>
                <a:latin typeface="+mn-lt"/>
                <a:ea typeface="+mn-ea"/>
                <a:cs typeface="+mn-cs"/>
              </a:rPr>
              <a:t> risk assessment to be undertaken throughout the </a:t>
            </a:r>
            <a:r>
              <a:rPr lang="en-US" sz="1200" kern="1200" dirty="0" err="1">
                <a:solidFill>
                  <a:schemeClr val="tx1"/>
                </a:solidFill>
                <a:effectLst/>
                <a:latin typeface="+mn-lt"/>
                <a:ea typeface="+mn-ea"/>
                <a:cs typeface="+mn-cs"/>
              </a:rPr>
              <a:t>traveller</a:t>
            </a:r>
            <a:r>
              <a:rPr lang="en-US" sz="1200" kern="1200" dirty="0">
                <a:solidFill>
                  <a:schemeClr val="tx1"/>
                </a:solidFill>
                <a:effectLst/>
                <a:latin typeface="+mn-lt"/>
                <a:ea typeface="+mn-ea"/>
                <a:cs typeface="+mn-cs"/>
              </a:rPr>
              <a:t> journey. This assessment is informed by the identification of </a:t>
            </a:r>
            <a:r>
              <a:rPr lang="en-US" sz="1200" kern="1200" dirty="0" err="1">
                <a:solidFill>
                  <a:schemeClr val="tx1"/>
                </a:solidFill>
                <a:effectLst/>
                <a:latin typeface="+mn-lt"/>
                <a:ea typeface="+mn-ea"/>
                <a:cs typeface="+mn-cs"/>
              </a:rPr>
              <a:t>travellers</a:t>
            </a:r>
            <a:r>
              <a:rPr lang="en-US" sz="1200" kern="1200" dirty="0">
                <a:solidFill>
                  <a:schemeClr val="tx1"/>
                </a:solidFill>
                <a:effectLst/>
                <a:latin typeface="+mn-lt"/>
                <a:ea typeface="+mn-ea"/>
                <a:cs typeface="+mn-cs"/>
              </a:rPr>
              <a:t> using the new information that becomes available to transit and destination States at each phase of the journey.</a:t>
            </a:r>
          </a:p>
          <a:p>
            <a:pPr marL="628650" lvl="1" indent="-171450">
              <a:buFont typeface="Arial" panose="020B0604020202020204" pitchFamily="34" charset="0"/>
              <a:buChar char="•"/>
            </a:pPr>
            <a:r>
              <a:rPr lang="en-US" altLang="en-US" noProof="0" dirty="0"/>
              <a:t>The illustration shows the </a:t>
            </a:r>
            <a:r>
              <a:rPr lang="en-US" altLang="en-US" noProof="0" dirty="0" err="1"/>
              <a:t>traveller</a:t>
            </a:r>
            <a:r>
              <a:rPr lang="en-US" altLang="en-US" noProof="0" dirty="0"/>
              <a:t> information that is potentially available to States at each phase of travel. </a:t>
            </a:r>
          </a:p>
          <a:p>
            <a:pPr marL="0" indent="0">
              <a:buFontTx/>
              <a:buNone/>
            </a:pPr>
            <a:endParaRPr lang="en-US" altLang="en-US" noProof="0" dirty="0"/>
          </a:p>
          <a:p>
            <a:pPr marL="0" indent="0">
              <a:buFontTx/>
              <a:buNone/>
            </a:pPr>
            <a:r>
              <a:rPr lang="en-US" noProof="0" dirty="0"/>
              <a:t>From the perspective of an individual State, as illustrated in the slide, travel is a process that commences with a pre-departure phase and includes travel, entry, stay and exit.</a:t>
            </a:r>
          </a:p>
          <a:p>
            <a:pPr marL="0" indent="0">
              <a:buFontTx/>
              <a:buNone/>
            </a:pPr>
            <a:endParaRPr lang="en-US" noProof="0" dirty="0"/>
          </a:p>
          <a:p>
            <a:pPr marL="0" indent="0">
              <a:buFontTx/>
              <a:buNone/>
            </a:pPr>
            <a:r>
              <a:rPr lang="en-US" noProof="0" dirty="0"/>
              <a:t>From the global perspective, </a:t>
            </a:r>
            <a:r>
              <a:rPr lang="en-US" b="1" noProof="0" dirty="0"/>
              <a:t>travel is a continuum</a:t>
            </a:r>
            <a:r>
              <a:rPr lang="en-US" noProof="0" dirty="0"/>
              <a:t>: The </a:t>
            </a:r>
            <a:r>
              <a:rPr lang="en-US" b="1" noProof="0" dirty="0"/>
              <a:t>same traveller </a:t>
            </a:r>
            <a:r>
              <a:rPr lang="en-US" noProof="0" dirty="0"/>
              <a:t>can at the </a:t>
            </a:r>
            <a:r>
              <a:rPr lang="en-US" b="1" noProof="0" dirty="0"/>
              <a:t>same time be at different phases </a:t>
            </a:r>
            <a:r>
              <a:rPr lang="en-US" noProof="0" dirty="0"/>
              <a:t>of the same </a:t>
            </a:r>
            <a:r>
              <a:rPr lang="en-US" noProof="0" dirty="0" smtClean="0"/>
              <a:t>journey </a:t>
            </a:r>
            <a:r>
              <a:rPr lang="en-US" b="1" noProof="0" dirty="0"/>
              <a:t>when the perspectives of </a:t>
            </a:r>
            <a:r>
              <a:rPr lang="en-US" b="1" baseline="0" noProof="0" dirty="0"/>
              <a:t>States of origin and destination of travel are combined</a:t>
            </a:r>
            <a:r>
              <a:rPr lang="en-US" noProof="0" dirty="0"/>
              <a:t>. </a:t>
            </a:r>
          </a:p>
          <a:p>
            <a:pPr marL="0" indent="0">
              <a:buFontTx/>
              <a:buNone/>
            </a:pPr>
            <a:endParaRPr lang="en-US" noProof="0" dirty="0"/>
          </a:p>
          <a:p>
            <a:pPr marL="0" indent="0">
              <a:buFontTx/>
              <a:buNone/>
            </a:pPr>
            <a:r>
              <a:rPr lang="en-US" noProof="0" dirty="0"/>
              <a:t>For example, a traveller at the </a:t>
            </a:r>
            <a:r>
              <a:rPr lang="en-US" b="1" noProof="0" dirty="0"/>
              <a:t>exit phase </a:t>
            </a:r>
            <a:r>
              <a:rPr lang="en-US" noProof="0" dirty="0"/>
              <a:t>from a </a:t>
            </a:r>
            <a:r>
              <a:rPr lang="en-US" b="1" noProof="0" dirty="0"/>
              <a:t>State can be </a:t>
            </a:r>
            <a:r>
              <a:rPr lang="en-US" noProof="0" dirty="0"/>
              <a:t>at the </a:t>
            </a:r>
            <a:r>
              <a:rPr lang="en-US" b="1" noProof="0" dirty="0"/>
              <a:t>pre-arrival phase </a:t>
            </a:r>
            <a:r>
              <a:rPr lang="en-US" noProof="0" dirty="0"/>
              <a:t>for the State of next destination of travel.</a:t>
            </a:r>
          </a:p>
          <a:p>
            <a:pPr marL="628650" lvl="1" indent="-171450">
              <a:buFont typeface="Arial" panose="020B0604020202020204" pitchFamily="34" charset="0"/>
              <a:buChar char="•"/>
            </a:pPr>
            <a:r>
              <a:rPr lang="en-US" dirty="0"/>
              <a:t>Recognizing this continuum is important because it underlines that </a:t>
            </a:r>
            <a:r>
              <a:rPr lang="en-US" b="1" dirty="0"/>
              <a:t>travel is an interdependent system that requires cooperation and the sharing of data </a:t>
            </a:r>
            <a:r>
              <a:rPr lang="en-US" dirty="0"/>
              <a:t>between States, airlines and International and Regional Organizations.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12</a:t>
            </a:fld>
            <a:endParaRPr lang="en-CA" sz="1200"/>
          </a:p>
        </p:txBody>
      </p:sp>
    </p:spTree>
    <p:extLst>
      <p:ext uri="{BB962C8B-B14F-4D97-AF65-F5344CB8AC3E}">
        <p14:creationId xmlns:p14="http://schemas.microsoft.com/office/powerpoint/2010/main" val="193668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Element iii. Strategy </a:t>
            </a:r>
            <a:r>
              <a:rPr lang="en-AU" dirty="0"/>
              <a:t>and </a:t>
            </a:r>
            <a:r>
              <a:rPr lang="en-AU" dirty="0" smtClean="0"/>
              <a:t>Environment: 6 </a:t>
            </a:r>
            <a:r>
              <a:rPr lang="en-AU" dirty="0"/>
              <a:t>slides</a:t>
            </a:r>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13</a:t>
            </a:fld>
            <a:endParaRPr lang="en-CA"/>
          </a:p>
        </p:txBody>
      </p:sp>
    </p:spTree>
    <p:extLst>
      <p:ext uri="{BB962C8B-B14F-4D97-AF65-F5344CB8AC3E}">
        <p14:creationId xmlns:p14="http://schemas.microsoft.com/office/powerpoint/2010/main" val="24771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Effective </a:t>
            </a:r>
            <a:r>
              <a:rPr lang="en-GB" sz="1200" kern="1200" dirty="0">
                <a:solidFill>
                  <a:schemeClr val="tx1"/>
                </a:solidFill>
                <a:effectLst/>
                <a:latin typeface="+mn-lt"/>
                <a:ea typeface="+mn-ea"/>
                <a:cs typeface="+mn-cs"/>
              </a:rPr>
              <a:t>BCM requires a deep understanding of the benefits, risks and threats of the travel environment that a State faces.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a:t>
            </a:r>
            <a:r>
              <a:rPr lang="en-GB" sz="1200" kern="1200" dirty="0">
                <a:solidFill>
                  <a:schemeClr val="tx1"/>
                </a:solidFill>
                <a:effectLst/>
                <a:latin typeface="+mn-lt"/>
                <a:ea typeface="+mn-ea"/>
                <a:cs typeface="+mn-cs"/>
              </a:rPr>
              <a:t>insights enable States to identify gaps in their national capacity and capability. This understanding in turn ensures that options for applying technology as solutions in BCM can be evaluated, sequenced and prioritized to meet </a:t>
            </a:r>
            <a:r>
              <a:rPr lang="en-GB" sz="1200" kern="1200" dirty="0" smtClean="0">
                <a:solidFill>
                  <a:schemeClr val="tx1"/>
                </a:solidFill>
                <a:effectLst/>
                <a:latin typeface="+mn-lt"/>
                <a:ea typeface="+mn-ea"/>
                <a:cs typeface="+mn-cs"/>
              </a:rPr>
              <a:t>their own needs.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14</a:t>
            </a:fld>
            <a:endParaRPr lang="en-CA"/>
          </a:p>
        </p:txBody>
      </p:sp>
    </p:spTree>
    <p:extLst>
      <p:ext uri="{BB962C8B-B14F-4D97-AF65-F5344CB8AC3E}">
        <p14:creationId xmlns:p14="http://schemas.microsoft.com/office/powerpoint/2010/main" val="61181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application of technology in BCM is expensive and carries a high risk of failure wherever objectives and solutions are not clearly aligned with the actual needs of States. </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combination of effective policy, legislative and procedural frameworks that are designed to prevent, deter and disrupt the travel of people who represent a risk or threat to a State provide a strong foundation for successful TRIP Implementation.  Gaps and weaknesses in these national frameworks increase TRIP implementation project risk.</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15</a:t>
            </a:fld>
            <a:endParaRPr lang="en-CA" sz="1200"/>
          </a:p>
        </p:txBody>
      </p:sp>
    </p:spTree>
    <p:extLst>
      <p:ext uri="{BB962C8B-B14F-4D97-AF65-F5344CB8AC3E}">
        <p14:creationId xmlns:p14="http://schemas.microsoft.com/office/powerpoint/2010/main" val="315391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ICAO TRIP Strategy recognizes that traveller identification management requires cooperation within and between government agencies, and with international organizations and private stakeholders.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complexity of BCM is reflected in the range of public and private stakeholders involved:</a:t>
            </a:r>
          </a:p>
          <a:p>
            <a:pPr marL="171450" indent="-171450">
              <a:buFont typeface="Courier New" panose="02070309020205020404" pitchFamily="49" charset="0"/>
              <a:buChar char="o"/>
            </a:pPr>
            <a:r>
              <a:rPr lang="en-AU" sz="1200" kern="1200" dirty="0" smtClean="0">
                <a:solidFill>
                  <a:schemeClr val="tx1"/>
                </a:solidFill>
                <a:effectLst/>
                <a:latin typeface="+mn-lt"/>
                <a:ea typeface="+mn-ea"/>
                <a:cs typeface="+mn-cs"/>
              </a:rPr>
              <a:t>Border </a:t>
            </a:r>
            <a:r>
              <a:rPr lang="en-AU" sz="1200" kern="1200" dirty="0">
                <a:solidFill>
                  <a:schemeClr val="tx1"/>
                </a:solidFill>
                <a:effectLst/>
                <a:latin typeface="+mn-lt"/>
                <a:ea typeface="+mn-ea"/>
                <a:cs typeface="+mn-cs"/>
              </a:rPr>
              <a:t>control agencies responsible for customs, immigration and quarantine clearance;</a:t>
            </a:r>
          </a:p>
          <a:p>
            <a:pPr marL="171450" indent="-171450">
              <a:buFont typeface="Courier New" panose="02070309020205020404" pitchFamily="49" charset="0"/>
              <a:buChar char="o"/>
            </a:pPr>
            <a:r>
              <a:rPr lang="en-AU" sz="1200" kern="1200" dirty="0" smtClean="0">
                <a:solidFill>
                  <a:schemeClr val="tx1"/>
                </a:solidFill>
                <a:effectLst/>
                <a:latin typeface="+mn-lt"/>
                <a:ea typeface="+mn-ea"/>
                <a:cs typeface="+mn-cs"/>
              </a:rPr>
              <a:t>Agencies </a:t>
            </a:r>
            <a:r>
              <a:rPr lang="en-AU" sz="1200" kern="1200" dirty="0">
                <a:solidFill>
                  <a:schemeClr val="tx1"/>
                </a:solidFill>
                <a:effectLst/>
                <a:latin typeface="+mn-lt"/>
                <a:ea typeface="+mn-ea"/>
                <a:cs typeface="+mn-cs"/>
              </a:rPr>
              <a:t>responsible for civil registration, and national identity card and travel document issuance;</a:t>
            </a:r>
          </a:p>
          <a:p>
            <a:pPr marL="171450" indent="-171450">
              <a:buFont typeface="Courier New" panose="02070309020205020404" pitchFamily="49" charset="0"/>
              <a:buChar char="o"/>
            </a:pPr>
            <a:r>
              <a:rPr lang="en-AU" sz="1200" kern="1200" dirty="0" smtClean="0">
                <a:solidFill>
                  <a:schemeClr val="tx1"/>
                </a:solidFill>
                <a:effectLst/>
                <a:latin typeface="+mn-lt"/>
                <a:ea typeface="+mn-ea"/>
                <a:cs typeface="+mn-cs"/>
              </a:rPr>
              <a:t>Agencies </a:t>
            </a:r>
            <a:r>
              <a:rPr lang="en-AU" sz="1200" kern="1200" dirty="0">
                <a:solidFill>
                  <a:schemeClr val="tx1"/>
                </a:solidFill>
                <a:effectLst/>
                <a:latin typeface="+mn-lt"/>
                <a:ea typeface="+mn-ea"/>
                <a:cs typeface="+mn-cs"/>
              </a:rPr>
              <a:t>responsible for public health;</a:t>
            </a:r>
          </a:p>
          <a:p>
            <a:pPr marL="171450" indent="-171450">
              <a:buFont typeface="Courier New" panose="02070309020205020404" pitchFamily="49" charset="0"/>
              <a:buChar char="o"/>
            </a:pPr>
            <a:r>
              <a:rPr lang="en-AU" sz="1200" kern="1200" dirty="0" smtClean="0">
                <a:solidFill>
                  <a:schemeClr val="tx1"/>
                </a:solidFill>
                <a:effectLst/>
                <a:latin typeface="+mn-lt"/>
                <a:ea typeface="+mn-ea"/>
                <a:cs typeface="+mn-cs"/>
              </a:rPr>
              <a:t>Law </a:t>
            </a:r>
            <a:r>
              <a:rPr lang="en-AU" sz="1200" kern="1200" dirty="0">
                <a:solidFill>
                  <a:schemeClr val="tx1"/>
                </a:solidFill>
                <a:effectLst/>
                <a:latin typeface="+mn-lt"/>
                <a:ea typeface="+mn-ea"/>
                <a:cs typeface="+mn-cs"/>
              </a:rPr>
              <a:t>enforcement and security agencies; </a:t>
            </a:r>
            <a:endParaRPr lang="en-AU" sz="1200" kern="1200" dirty="0" smtClean="0">
              <a:solidFill>
                <a:schemeClr val="tx1"/>
              </a:solidFill>
              <a:effectLst/>
              <a:latin typeface="+mn-lt"/>
              <a:ea typeface="+mn-ea"/>
              <a:cs typeface="+mn-cs"/>
            </a:endParaRPr>
          </a:p>
          <a:p>
            <a:pPr marL="171450" indent="-171450">
              <a:buFont typeface="Courier New" panose="02070309020205020404" pitchFamily="49" charset="0"/>
              <a:buChar char="o"/>
            </a:pPr>
            <a:r>
              <a:rPr lang="en-AU" sz="1200" kern="1200" dirty="0" smtClean="0">
                <a:solidFill>
                  <a:schemeClr val="tx1"/>
                </a:solidFill>
                <a:effectLst/>
                <a:latin typeface="+mn-lt"/>
                <a:ea typeface="+mn-ea"/>
                <a:cs typeface="+mn-cs"/>
              </a:rPr>
              <a:t>Airlines </a:t>
            </a:r>
            <a:r>
              <a:rPr lang="en-AU" sz="1200" kern="1200" dirty="0">
                <a:solidFill>
                  <a:schemeClr val="tx1"/>
                </a:solidFill>
                <a:effectLst/>
                <a:latin typeface="+mn-lt"/>
                <a:ea typeface="+mn-ea"/>
                <a:cs typeface="+mn-cs"/>
              </a:rPr>
              <a:t>and airport </a:t>
            </a:r>
            <a:r>
              <a:rPr lang="en-AU" sz="1200" kern="1200" dirty="0" smtClean="0">
                <a:solidFill>
                  <a:schemeClr val="tx1"/>
                </a:solidFill>
                <a:effectLst/>
                <a:latin typeface="+mn-lt"/>
                <a:ea typeface="+mn-ea"/>
                <a:cs typeface="+mn-cs"/>
              </a:rPr>
              <a:t>operators;</a:t>
            </a:r>
            <a:r>
              <a:rPr lang="en-AU" sz="1200" kern="1200" baseline="0" dirty="0" smtClean="0">
                <a:solidFill>
                  <a:schemeClr val="tx1"/>
                </a:solidFill>
                <a:effectLst/>
                <a:latin typeface="+mn-lt"/>
                <a:ea typeface="+mn-ea"/>
                <a:cs typeface="+mn-cs"/>
              </a:rPr>
              <a:t> and</a:t>
            </a:r>
          </a:p>
          <a:p>
            <a:pPr marL="171450" indent="-171450">
              <a:buFont typeface="Courier New" panose="02070309020205020404" pitchFamily="49" charset="0"/>
              <a:buChar char="o"/>
            </a:pPr>
            <a:r>
              <a:rPr lang="en-AU" sz="1200" kern="1200" baseline="0" dirty="0" smtClean="0">
                <a:solidFill>
                  <a:schemeClr val="tx1"/>
                </a:solidFill>
                <a:effectLst/>
                <a:latin typeface="+mn-lt"/>
                <a:ea typeface="+mn-ea"/>
                <a:cs typeface="+mn-cs"/>
              </a:rPr>
              <a:t>International Organizations.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Border controls are stronger when all BCM agencies consider the broader aspects of their interaction with travellers, not just those confined to their own jurisdiction. An ‘all risks, all threats’ approach to BCM.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States around the world come together under regional and bilateral agreements and treaties to strengthen economic, social and political relationships with their neighbours. Securing and facilitating intra-regional travel contributes to maximising these benefits. Regional travel agreements shape and are shaped by regional travel patterns. Understanding regional factors is therefore critical to developing effective national strategies and policies for the identification of travellers.</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16</a:t>
            </a:fld>
            <a:endParaRPr lang="en-CA"/>
          </a:p>
        </p:txBody>
      </p:sp>
    </p:spTree>
    <p:extLst>
      <p:ext uri="{BB962C8B-B14F-4D97-AF65-F5344CB8AC3E}">
        <p14:creationId xmlns:p14="http://schemas.microsoft.com/office/powerpoint/2010/main" val="294101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One important mechanism for achieving national inter-agency collaboration in BCM is the creation and effective operation of a National Air Transport Facilitation Programme (NATFP). Establishing such a Programme is</a:t>
            </a:r>
            <a:r>
              <a:rPr lang="en-AU" sz="1200" kern="1200" baseline="0" dirty="0">
                <a:solidFill>
                  <a:schemeClr val="tx1"/>
                </a:solidFill>
                <a:effectLst/>
                <a:latin typeface="+mn-lt"/>
                <a:ea typeface="+mn-ea"/>
                <a:cs typeface="+mn-cs"/>
              </a:rPr>
              <a:t> an </a:t>
            </a:r>
            <a:r>
              <a:rPr lang="en-AU" sz="1200" kern="1200" dirty="0">
                <a:solidFill>
                  <a:schemeClr val="tx1"/>
                </a:solidFill>
                <a:effectLst/>
                <a:latin typeface="+mn-lt"/>
                <a:ea typeface="+mn-ea"/>
                <a:cs typeface="+mn-cs"/>
              </a:rPr>
              <a:t>ICAO Standard and guidance to States are available in Annex 9 – </a:t>
            </a:r>
            <a:r>
              <a:rPr lang="en-AU" sz="1200" i="1" kern="1200" dirty="0">
                <a:solidFill>
                  <a:schemeClr val="tx1"/>
                </a:solidFill>
                <a:effectLst/>
                <a:latin typeface="+mn-lt"/>
                <a:ea typeface="+mn-ea"/>
                <a:cs typeface="+mn-cs"/>
              </a:rPr>
              <a:t>Facilitation</a:t>
            </a:r>
            <a:r>
              <a:rPr lang="en-AU" sz="1200" kern="1200" dirty="0">
                <a:solidFill>
                  <a:schemeClr val="tx1"/>
                </a:solidFill>
                <a:effectLst/>
                <a:latin typeface="+mn-lt"/>
                <a:ea typeface="+mn-ea"/>
                <a:cs typeface="+mn-cs"/>
              </a:rPr>
              <a:t> and in the ICAO </a:t>
            </a:r>
            <a:r>
              <a:rPr lang="en-AU" sz="1200" kern="1200" dirty="0" smtClean="0">
                <a:solidFill>
                  <a:schemeClr val="tx1"/>
                </a:solidFill>
                <a:effectLst/>
                <a:latin typeface="+mn-lt"/>
                <a:ea typeface="+mn-ea"/>
                <a:cs typeface="+mn-cs"/>
              </a:rPr>
              <a:t>Doc </a:t>
            </a:r>
            <a:r>
              <a:rPr lang="en-AU" sz="1200" kern="1200" dirty="0">
                <a:solidFill>
                  <a:schemeClr val="tx1"/>
                </a:solidFill>
                <a:effectLst/>
                <a:latin typeface="+mn-lt"/>
                <a:ea typeface="+mn-ea"/>
                <a:cs typeface="+mn-cs"/>
              </a:rPr>
              <a:t>10042 Model National Air Transport Facilitation Programme.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coordination of facilitation activities should take place under a National Air Transport Facilitation Committee and Airport Facilitation Committees, or similar coordinating bodies. The purpose of a NATFP is to facilitate the border-crossing formalities. The meetings of its committees are a forum for consultation and information sharing.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work of the NATFP and the National Civil Aviation Security Programme are complementary. ICAO recommends that border control agencies participate in both national Facilitation and Aviation Security committees.</a:t>
            </a:r>
          </a:p>
          <a:p>
            <a:endParaRPr lang="en-AU" sz="1200" kern="1200" dirty="0">
              <a:solidFill>
                <a:schemeClr val="tx1"/>
              </a:solidFill>
              <a:effectLst/>
              <a:latin typeface="+mn-lt"/>
              <a:ea typeface="+mn-ea"/>
              <a:cs typeface="+mn-cs"/>
            </a:endParaRPr>
          </a:p>
          <a:p>
            <a:endParaRPr lang="fr-CA" altLang="en-US" baseline="0" dirty="0"/>
          </a:p>
          <a:p>
            <a:endParaRPr lang="en-GB" dirty="0"/>
          </a:p>
        </p:txBody>
      </p:sp>
      <p:sp>
        <p:nvSpPr>
          <p:cNvPr id="4" name="Slide Number Placeholder 3"/>
          <p:cNvSpPr>
            <a:spLocks noGrp="1"/>
          </p:cNvSpPr>
          <p:nvPr>
            <p:ph type="sldNum" sz="quarter" idx="10"/>
          </p:nvPr>
        </p:nvSpPr>
        <p:spPr/>
        <p:txBody>
          <a:bodyPr/>
          <a:lstStyle/>
          <a:p>
            <a:fld id="{0980CADE-34F9-4AE8-807D-87F080CAD856}" type="slidenum">
              <a:rPr lang="en-CA" smtClean="0"/>
              <a:t>17</a:t>
            </a:fld>
            <a:endParaRPr lang="en-CA"/>
          </a:p>
        </p:txBody>
      </p:sp>
    </p:spTree>
    <p:extLst>
      <p:ext uri="{BB962C8B-B14F-4D97-AF65-F5344CB8AC3E}">
        <p14:creationId xmlns:p14="http://schemas.microsoft.com/office/powerpoint/2010/main" val="287317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Since BCM is concerned with travel across international borders, it operates within a framework of international law. An understanding of the interaction between the various components of international law and national circumstances is therefore critical in determining a State’s priorities in BCM.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addition to meeting their Treaty obligations, States also need to be aware of the various UN Security Council </a:t>
            </a:r>
            <a:r>
              <a:rPr lang="en-AU" sz="1200" kern="1200" dirty="0" smtClean="0">
                <a:solidFill>
                  <a:schemeClr val="tx1"/>
                </a:solidFill>
                <a:effectLst/>
                <a:latin typeface="+mn-lt"/>
                <a:ea typeface="+mn-ea"/>
                <a:cs typeface="+mn-cs"/>
              </a:rPr>
              <a:t>Resolutions (UNSCR) which </a:t>
            </a:r>
            <a:r>
              <a:rPr lang="en-AU" sz="1200" kern="1200" dirty="0">
                <a:solidFill>
                  <a:schemeClr val="tx1"/>
                </a:solidFill>
                <a:effectLst/>
                <a:latin typeface="+mn-lt"/>
                <a:ea typeface="+mn-ea"/>
                <a:cs typeface="+mn-cs"/>
              </a:rPr>
              <a:t>call on States to implement BCM measures to combat terrorism and other transnational crime.</a:t>
            </a: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18</a:t>
            </a:fld>
            <a:endParaRPr lang="en-CA" sz="1200"/>
          </a:p>
        </p:txBody>
      </p:sp>
    </p:spTree>
    <p:extLst>
      <p:ext uri="{BB962C8B-B14F-4D97-AF65-F5344CB8AC3E}">
        <p14:creationId xmlns:p14="http://schemas.microsoft.com/office/powerpoint/2010/main" val="409394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noProof="0" dirty="0"/>
              <a:t>Building a national BCS takes time.</a:t>
            </a:r>
            <a:r>
              <a:rPr lang="en-AU" sz="1200" kern="1200" dirty="0">
                <a:solidFill>
                  <a:schemeClr val="tx1"/>
                </a:solidFill>
                <a:effectLst/>
                <a:latin typeface="+mn-lt"/>
                <a:ea typeface="+mn-ea"/>
                <a:cs typeface="+mn-cs"/>
              </a:rPr>
              <a:t> As the BCM arrangements of States develop and mature new features are added, their functionality is developed and extended, and integration is improved.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a:t>
            </a:r>
            <a:r>
              <a:rPr lang="en-AU" sz="1200" kern="1200" dirty="0">
                <a:solidFill>
                  <a:schemeClr val="tx1"/>
                </a:solidFill>
                <a:effectLst/>
                <a:latin typeface="+mn-lt"/>
                <a:ea typeface="+mn-ea"/>
                <a:cs typeface="+mn-cs"/>
              </a:rPr>
              <a:t>illustrated, </a:t>
            </a:r>
            <a:r>
              <a:rPr lang="en-AU" sz="1200" i="1" kern="1200" dirty="0">
                <a:solidFill>
                  <a:schemeClr val="tx1"/>
                </a:solidFill>
                <a:effectLst/>
                <a:latin typeface="+mn-lt"/>
                <a:ea typeface="+mn-ea"/>
                <a:cs typeface="+mn-cs"/>
              </a:rPr>
              <a:t>Inspection Systems and Tools </a:t>
            </a:r>
            <a:r>
              <a:rPr lang="en-AU" sz="1200" kern="1200" dirty="0">
                <a:solidFill>
                  <a:schemeClr val="tx1"/>
                </a:solidFill>
                <a:effectLst/>
                <a:latin typeface="+mn-lt"/>
                <a:ea typeface="+mn-ea"/>
                <a:cs typeface="+mn-cs"/>
              </a:rPr>
              <a:t>and </a:t>
            </a:r>
            <a:r>
              <a:rPr lang="en-AU" sz="1200" i="1" kern="1200" dirty="0">
                <a:solidFill>
                  <a:schemeClr val="tx1"/>
                </a:solidFill>
                <a:effectLst/>
                <a:latin typeface="+mn-lt"/>
                <a:ea typeface="+mn-ea"/>
                <a:cs typeface="+mn-cs"/>
              </a:rPr>
              <a:t>Interoperable Applications </a:t>
            </a:r>
            <a:r>
              <a:rPr lang="en-AU" sz="1200" kern="1200" dirty="0">
                <a:solidFill>
                  <a:schemeClr val="tx1"/>
                </a:solidFill>
                <a:effectLst/>
                <a:latin typeface="+mn-lt"/>
                <a:ea typeface="+mn-ea"/>
                <a:cs typeface="+mn-cs"/>
              </a:rPr>
              <a:t>can be implemented to different levels of complexity. This complexity is greater when traveller information is obtained and used across the travel continuum (e.g. when visa or ETS data is integrated with the national BCS and when exit controls are introduced).</a:t>
            </a:r>
          </a:p>
          <a:p>
            <a:r>
              <a:rPr lang="en-AU" sz="1200" kern="1200" dirty="0">
                <a:solidFill>
                  <a:schemeClr val="tx1"/>
                </a:solidFill>
                <a:effectLst/>
                <a:latin typeface="+mn-lt"/>
                <a:ea typeface="+mn-ea"/>
                <a:cs typeface="+mn-cs"/>
              </a:rPr>
              <a:t> </a:t>
            </a:r>
            <a:endParaRPr lang="en-AU" altLang="en-US" baseline="0" noProof="0" dirty="0"/>
          </a:p>
          <a:p>
            <a:r>
              <a:rPr lang="en-AU" altLang="en-US" i="1" baseline="0" noProof="0" dirty="0"/>
              <a:t>Inspection </a:t>
            </a:r>
            <a:r>
              <a:rPr lang="en-AU" altLang="en-US" i="1" baseline="0" noProof="0" dirty="0" smtClean="0"/>
              <a:t>Systems and Tools </a:t>
            </a:r>
            <a:r>
              <a:rPr lang="en-AU" altLang="en-US" baseline="0" noProof="0" dirty="0"/>
              <a:t>like ABC and </a:t>
            </a:r>
            <a:r>
              <a:rPr lang="en-AU" altLang="en-US" i="1" baseline="0" noProof="0" dirty="0"/>
              <a:t>Interoperable Applications </a:t>
            </a:r>
            <a:r>
              <a:rPr lang="en-AU" altLang="en-US" baseline="0" noProof="0" dirty="0"/>
              <a:t>like iAPI and PNR are complex, as well as expensive. They require advanced capability not only to design and implement but also to operate.</a:t>
            </a:r>
          </a:p>
          <a:p>
            <a:endParaRPr lang="en-AU" altLang="en-US" baseline="0" noProof="0" dirty="0"/>
          </a:p>
          <a:p>
            <a:r>
              <a:rPr lang="en-AU" sz="1200" kern="1200" dirty="0">
                <a:solidFill>
                  <a:schemeClr val="tx1"/>
                </a:solidFill>
                <a:effectLst/>
                <a:latin typeface="+mn-lt"/>
                <a:ea typeface="+mn-ea"/>
                <a:cs typeface="+mn-cs"/>
              </a:rPr>
              <a:t>A key question to be answered is whether the ambitions of the national border control agencies match their organisational capability and capacity.</a:t>
            </a:r>
          </a:p>
          <a:p>
            <a:endParaRPr lang="en-AU" altLang="en-US" baseline="0" noProof="0" dirty="0"/>
          </a:p>
          <a:p>
            <a:r>
              <a:rPr lang="en-AU" altLang="en-US" baseline="0" noProof="0" dirty="0" smtClean="0"/>
              <a:t>States </a:t>
            </a:r>
            <a:r>
              <a:rPr lang="en-AU" altLang="en-US" baseline="0" noProof="0" dirty="0"/>
              <a:t>should ensure all BCM ICT project proposals clearly set out the border security threats they are designed to address, the facilitation benefits they will deliver, the project implementation risks and how they will be mitigated, and the project costs and benefits.</a:t>
            </a:r>
          </a:p>
          <a:p>
            <a:endParaRPr lang="en-US" altLang="en-US" baseline="0" noProof="0"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altLang="en-US" baseline="0" noProof="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19</a:t>
            </a:fld>
            <a:endParaRPr lang="en-CA" sz="1200"/>
          </a:p>
        </p:txBody>
      </p:sp>
    </p:spTree>
    <p:extLst>
      <p:ext uri="{BB962C8B-B14F-4D97-AF65-F5344CB8AC3E}">
        <p14:creationId xmlns:p14="http://schemas.microsoft.com/office/powerpoint/2010/main" val="74635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The substantive content of the presentation is at Section 4: An explanation of how the implementation of the two ICAO TRIP elements most concerned with BCM, </a:t>
            </a:r>
            <a:r>
              <a:rPr lang="en-AU" i="1" dirty="0"/>
              <a:t>Inspection Systems and Tools </a:t>
            </a:r>
            <a:r>
              <a:rPr lang="en-AU" dirty="0"/>
              <a:t>and </a:t>
            </a:r>
            <a:r>
              <a:rPr lang="en-AU" i="1" dirty="0"/>
              <a:t>Interoperable Applications</a:t>
            </a:r>
            <a:r>
              <a:rPr lang="en-AU" dirty="0"/>
              <a:t>, are applied across the various phases of the traveller journey.</a:t>
            </a:r>
          </a:p>
          <a:p>
            <a:endParaRPr lang="en-AU" dirty="0"/>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2</a:t>
            </a:fld>
            <a:endParaRPr lang="en-CA" dirty="0"/>
          </a:p>
        </p:txBody>
      </p:sp>
    </p:spTree>
    <p:extLst>
      <p:ext uri="{BB962C8B-B14F-4D97-AF65-F5344CB8AC3E}">
        <p14:creationId xmlns:p14="http://schemas.microsoft.com/office/powerpoint/2010/main" val="331976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Element iv</a:t>
            </a:r>
            <a:r>
              <a:rPr lang="en-AU" dirty="0" smtClean="0"/>
              <a:t>. Trip Implementation: 19 </a:t>
            </a:r>
            <a:r>
              <a:rPr lang="en-AU" dirty="0"/>
              <a:t>slides</a:t>
            </a:r>
          </a:p>
          <a:p>
            <a:endParaRPr lang="en-AU" dirty="0"/>
          </a:p>
          <a:p>
            <a:r>
              <a:rPr lang="en-AU" dirty="0"/>
              <a:t>TRIP Implementation in BCM is the major focus of the Guide and of this presentation</a:t>
            </a:r>
          </a:p>
        </p:txBody>
      </p:sp>
      <p:sp>
        <p:nvSpPr>
          <p:cNvPr id="4" name="Slide Number Placeholder 3"/>
          <p:cNvSpPr>
            <a:spLocks noGrp="1"/>
          </p:cNvSpPr>
          <p:nvPr>
            <p:ph type="sldNum" sz="quarter" idx="10"/>
          </p:nvPr>
        </p:nvSpPr>
        <p:spPr/>
        <p:txBody>
          <a:bodyPr/>
          <a:lstStyle/>
          <a:p>
            <a:fld id="{0980CADE-34F9-4AE8-807D-87F080CAD856}" type="slidenum">
              <a:rPr lang="en-CA" smtClean="0"/>
              <a:t>20</a:t>
            </a:fld>
            <a:endParaRPr lang="en-CA"/>
          </a:p>
        </p:txBody>
      </p:sp>
    </p:spTree>
    <p:extLst>
      <p:ext uri="{BB962C8B-B14F-4D97-AF65-F5344CB8AC3E}">
        <p14:creationId xmlns:p14="http://schemas.microsoft.com/office/powerpoint/2010/main" val="214800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noProof="0" dirty="0"/>
              <a:t>The </a:t>
            </a:r>
            <a:r>
              <a:rPr lang="en-US" altLang="en-US" i="1" baseline="0" noProof="0" dirty="0"/>
              <a:t>Inspection Systems and Tools </a:t>
            </a:r>
            <a:r>
              <a:rPr lang="en-US" altLang="en-US" baseline="0" noProof="0" dirty="0"/>
              <a:t>and </a:t>
            </a:r>
            <a:r>
              <a:rPr lang="en-US" altLang="en-US" i="1" baseline="0" noProof="0" dirty="0"/>
              <a:t>Interoperable Applications </a:t>
            </a:r>
            <a:r>
              <a:rPr lang="en-US" altLang="en-US" baseline="0" noProof="0" dirty="0"/>
              <a:t>of the ICAO TRIP Guide on BCM are discussed in this presentation in the context of the phases of the traveller journey</a:t>
            </a:r>
            <a:r>
              <a:rPr lang="en-US" altLang="en-US" baseline="0" noProof="0" dirty="0" smtClean="0"/>
              <a:t>. </a:t>
            </a:r>
            <a:r>
              <a:rPr lang="en-AU" dirty="0" smtClean="0">
                <a:solidFill>
                  <a:schemeClr val="accent5">
                    <a:lumMod val="50000"/>
                  </a:schemeClr>
                </a:solidFill>
              </a:rPr>
              <a:t>Some </a:t>
            </a:r>
            <a:r>
              <a:rPr lang="en-AU" i="1" dirty="0" smtClean="0">
                <a:solidFill>
                  <a:schemeClr val="accent5">
                    <a:lumMod val="50000"/>
                  </a:schemeClr>
                </a:solidFill>
              </a:rPr>
              <a:t>Inspection Systems</a:t>
            </a:r>
            <a:r>
              <a:rPr lang="en-AU" dirty="0" smtClean="0">
                <a:solidFill>
                  <a:schemeClr val="accent5">
                    <a:lumMod val="50000"/>
                  </a:schemeClr>
                </a:solidFill>
              </a:rPr>
              <a:t> </a:t>
            </a:r>
            <a:r>
              <a:rPr lang="en-AU" i="1" dirty="0" smtClean="0">
                <a:solidFill>
                  <a:schemeClr val="accent5">
                    <a:lumMod val="50000"/>
                  </a:schemeClr>
                </a:solidFill>
              </a:rPr>
              <a:t>and Tools  </a:t>
            </a:r>
            <a:r>
              <a:rPr lang="en-AU" dirty="0" smtClean="0">
                <a:solidFill>
                  <a:schemeClr val="accent5">
                    <a:lumMod val="50000"/>
                  </a:schemeClr>
                </a:solidFill>
              </a:rPr>
              <a:t>and </a:t>
            </a:r>
            <a:r>
              <a:rPr lang="en-AU" i="1" dirty="0" smtClean="0">
                <a:solidFill>
                  <a:schemeClr val="accent5">
                    <a:lumMod val="50000"/>
                  </a:schemeClr>
                </a:solidFill>
              </a:rPr>
              <a:t>Interoperable Applications </a:t>
            </a:r>
            <a:r>
              <a:rPr lang="en-AU" dirty="0" smtClean="0">
                <a:solidFill>
                  <a:schemeClr val="accent5">
                    <a:lumMod val="50000"/>
                  </a:schemeClr>
                </a:solidFill>
              </a:rPr>
              <a:t>are applied by States at specific phases of the traveller journey while others are used at all phases of travel.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noProof="0" dirty="0" smtClean="0"/>
              <a:t>The </a:t>
            </a:r>
            <a:r>
              <a:rPr lang="en-US" altLang="en-US" baseline="0" noProof="0" dirty="0"/>
              <a:t>presentation commences with those that </a:t>
            </a:r>
            <a:r>
              <a:rPr lang="en-AU" sz="1200" dirty="0">
                <a:solidFill>
                  <a:schemeClr val="accent4">
                    <a:lumMod val="10000"/>
                  </a:schemeClr>
                </a:solidFill>
              </a:rPr>
              <a:t>are applied across the phases of </a:t>
            </a:r>
            <a:r>
              <a:rPr lang="en-AU" sz="1200" dirty="0" smtClean="0">
                <a:solidFill>
                  <a:schemeClr val="accent4">
                    <a:lumMod val="10000"/>
                  </a:schemeClr>
                </a:solidFill>
              </a:rPr>
              <a:t>the traveller journey </a:t>
            </a:r>
            <a:r>
              <a:rPr lang="en-AU" sz="1200" dirty="0">
                <a:solidFill>
                  <a:schemeClr val="accent4">
                    <a:lumMod val="10000"/>
                  </a:schemeClr>
                </a:solidFill>
              </a:rPr>
              <a:t>and concluding with </a:t>
            </a:r>
            <a:r>
              <a:rPr lang="en-AU" sz="1200" dirty="0" smtClean="0">
                <a:solidFill>
                  <a:schemeClr val="accent4">
                    <a:lumMod val="10000"/>
                  </a:schemeClr>
                </a:solidFill>
              </a:rPr>
              <a:t>those applied at </a:t>
            </a:r>
            <a:r>
              <a:rPr lang="en-AU" sz="1200" dirty="0">
                <a:solidFill>
                  <a:schemeClr val="accent4">
                    <a:lumMod val="10000"/>
                  </a:schemeClr>
                </a:solidFill>
              </a:rPr>
              <a:t>specific </a:t>
            </a:r>
            <a:r>
              <a:rPr lang="en-AU" sz="1200" dirty="0" smtClean="0">
                <a:solidFill>
                  <a:schemeClr val="accent4">
                    <a:lumMod val="10000"/>
                  </a:schemeClr>
                </a:solidFill>
              </a:rPr>
              <a:t>phases</a:t>
            </a:r>
            <a:r>
              <a:rPr lang="en-AU" sz="1200" dirty="0">
                <a:solidFill>
                  <a:schemeClr val="accent4">
                    <a:lumMod val="10000"/>
                  </a:schemeClr>
                </a:solidFill>
              </a:rPr>
              <a:t>.</a:t>
            </a:r>
            <a:endParaRPr lang="en-AU" dirty="0">
              <a:solidFill>
                <a:schemeClr val="accent4">
                  <a:lumMod val="10000"/>
                </a:schemeClr>
              </a:solidFill>
            </a:endParaRPr>
          </a:p>
          <a:p>
            <a:endParaRPr lang="en-AU" dirty="0" smtClean="0">
              <a:solidFill>
                <a:schemeClr val="accent5">
                  <a:lumMod val="50000"/>
                </a:schemeClr>
              </a:solidFill>
            </a:endParaRPr>
          </a:p>
          <a:p>
            <a:r>
              <a:rPr lang="en-AU" b="1" dirty="0" smtClean="0">
                <a:solidFill>
                  <a:schemeClr val="accent5">
                    <a:lumMod val="50000"/>
                  </a:schemeClr>
                </a:solidFill>
              </a:rPr>
              <a:t>Across</a:t>
            </a:r>
            <a:r>
              <a:rPr lang="en-AU" b="1" baseline="0" dirty="0" smtClean="0">
                <a:solidFill>
                  <a:schemeClr val="accent5">
                    <a:lumMod val="50000"/>
                  </a:schemeClr>
                </a:solidFill>
              </a:rPr>
              <a:t> the phases </a:t>
            </a:r>
            <a:r>
              <a:rPr lang="en-AU" baseline="0" dirty="0" smtClean="0">
                <a:solidFill>
                  <a:schemeClr val="accent5">
                    <a:lumMod val="50000"/>
                  </a:schemeClr>
                </a:solidFill>
              </a:rPr>
              <a:t>(the letter corresponds to the topic of the Guide):</a:t>
            </a:r>
          </a:p>
          <a:p>
            <a:r>
              <a:rPr lang="en-AU" baseline="0" dirty="0" smtClean="0">
                <a:solidFill>
                  <a:schemeClr val="accent5">
                    <a:lumMod val="50000"/>
                  </a:schemeClr>
                </a:solidFill>
              </a:rPr>
              <a:t>B. Document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 Biographic Identity Verification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J. Public Key Infrastructure (PKI) and the ICAO Public Key Directory (PKD)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K. eMRTD Biometric Identity Verification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D.</a:t>
            </a:r>
            <a:r>
              <a:rPr lang="en-AU" altLang="en-US" baseline="0" dirty="0" smtClean="0"/>
              <a:t> </a:t>
            </a:r>
            <a:r>
              <a:rPr lang="en-AU" altLang="en-US" dirty="0" smtClean="0"/>
              <a:t>Biometric Identity Verification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E.</a:t>
            </a:r>
            <a:r>
              <a:rPr lang="en-AU" altLang="en-US" baseline="0" dirty="0" smtClean="0"/>
              <a:t> </a:t>
            </a:r>
            <a:r>
              <a:rPr lang="en-AU" altLang="en-US" dirty="0" smtClean="0"/>
              <a:t>National Watchlists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L. INTERPOL SLTD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M.</a:t>
            </a:r>
            <a:r>
              <a:rPr lang="en-AU" altLang="en-US" baseline="0" dirty="0" smtClean="0"/>
              <a:t> </a:t>
            </a:r>
            <a:r>
              <a:rPr lang="en-AU" altLang="en-US" dirty="0" smtClean="0"/>
              <a:t>International Watchlists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1" dirty="0" smtClean="0"/>
              <a:t>Specific phases </a:t>
            </a:r>
            <a:r>
              <a:rPr lang="en-AU" baseline="0" dirty="0" smtClean="0">
                <a:solidFill>
                  <a:schemeClr val="accent5">
                    <a:lumMod val="50000"/>
                  </a:schemeClr>
                </a:solidFill>
              </a:rPr>
              <a:t>(the letter corresponds to the topic of the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baseline="0" dirty="0" smtClean="0">
                <a:solidFill>
                  <a:schemeClr val="accent5">
                    <a:lumMod val="50000"/>
                  </a:schemeClr>
                </a:solidFill>
              </a:rPr>
              <a:t>Pre-Departure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A. Visa and Electronic Travel Systems</a:t>
            </a:r>
            <a:r>
              <a:rPr lang="en-AU" altLang="en-US" baseline="0" dirty="0" smtClean="0"/>
              <a:t> (</a:t>
            </a:r>
            <a:r>
              <a:rPr lang="en-AU" altLang="en-US" dirty="0" smtClean="0"/>
              <a:t>ETS)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I. Passenger Name Record (PNR)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u="sng" dirty="0" smtClean="0"/>
              <a:t>Pre-Arrival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H. Advance Passenger Information</a:t>
            </a:r>
            <a:r>
              <a:rPr lang="en-AU" altLang="en-US" baseline="0" dirty="0" smtClean="0"/>
              <a:t> (</a:t>
            </a:r>
            <a:r>
              <a:rPr lang="en-AU" altLang="en-US" dirty="0" smtClean="0"/>
              <a:t>API) and Interactive (API)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Liaison Officers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u="sng" dirty="0" smtClean="0"/>
              <a:t>Entry, Stay</a:t>
            </a:r>
            <a:r>
              <a:rPr lang="en-AU" altLang="en-US" u="sng" baseline="0" dirty="0" smtClean="0"/>
              <a:t> and Exit Phases: </a:t>
            </a:r>
            <a:endParaRPr lang="en-AU" alt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F.</a:t>
            </a:r>
            <a:r>
              <a:rPr lang="en-AU" altLang="en-US" baseline="0" dirty="0" smtClean="0"/>
              <a:t> </a:t>
            </a:r>
            <a:r>
              <a:rPr lang="en-AU" altLang="en-US" dirty="0" smtClean="0"/>
              <a:t>Entry &amp; Exit databases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G. Automated</a:t>
            </a:r>
            <a:r>
              <a:rPr lang="en-AU" altLang="en-US" baseline="0" dirty="0" smtClean="0"/>
              <a:t> Border Controls (</a:t>
            </a:r>
            <a:r>
              <a:rPr lang="en-AU" altLang="en-US" dirty="0" smtClean="0"/>
              <a:t>ABC)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AU" dirty="0">
              <a:solidFill>
                <a:schemeClr val="accent5">
                  <a:lumMod val="50000"/>
                </a:schemeClr>
              </a:solidFill>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21</a:t>
            </a:fld>
            <a:endParaRPr lang="en-CA" sz="1200"/>
          </a:p>
        </p:txBody>
      </p:sp>
    </p:spTree>
    <p:extLst>
      <p:ext uri="{BB962C8B-B14F-4D97-AF65-F5344CB8AC3E}">
        <p14:creationId xmlns:p14="http://schemas.microsoft.com/office/powerpoint/2010/main" val="187597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accent4">
                    <a:lumMod val="10000"/>
                  </a:schemeClr>
                </a:solidFill>
              </a:rPr>
              <a:t>For the </a:t>
            </a:r>
            <a:r>
              <a:rPr lang="en-AU" sz="1200" i="1" dirty="0">
                <a:solidFill>
                  <a:schemeClr val="accent4">
                    <a:lumMod val="10000"/>
                  </a:schemeClr>
                </a:solidFill>
              </a:rPr>
              <a:t>Inspection Systems and Tools </a:t>
            </a:r>
            <a:r>
              <a:rPr lang="en-AU" sz="1200" dirty="0">
                <a:solidFill>
                  <a:schemeClr val="accent4">
                    <a:lumMod val="10000"/>
                  </a:schemeClr>
                </a:solidFill>
              </a:rPr>
              <a:t>and </a:t>
            </a:r>
            <a:r>
              <a:rPr lang="en-AU" sz="1200" i="1" dirty="0">
                <a:solidFill>
                  <a:schemeClr val="accent4">
                    <a:lumMod val="10000"/>
                  </a:schemeClr>
                </a:solidFill>
              </a:rPr>
              <a:t>Interoperable Applications </a:t>
            </a:r>
            <a:r>
              <a:rPr lang="en-AU" sz="1200" dirty="0">
                <a:solidFill>
                  <a:schemeClr val="accent4">
                    <a:lumMod val="10000"/>
                  </a:schemeClr>
                </a:solidFill>
              </a:rPr>
              <a:t>applied across the phases of </a:t>
            </a:r>
            <a:r>
              <a:rPr lang="en-AU" sz="1200" dirty="0" smtClean="0">
                <a:solidFill>
                  <a:schemeClr val="accent4">
                    <a:lumMod val="10000"/>
                  </a:schemeClr>
                </a:solidFill>
              </a:rPr>
              <a:t>travel, </a:t>
            </a:r>
            <a:r>
              <a:rPr lang="en-AU" sz="1200" dirty="0">
                <a:solidFill>
                  <a:schemeClr val="accent4">
                    <a:lumMod val="10000"/>
                  </a:schemeClr>
                </a:solidFill>
              </a:rPr>
              <a:t>s</a:t>
            </a:r>
            <a:r>
              <a:rPr lang="en-AU" dirty="0">
                <a:solidFill>
                  <a:schemeClr val="accent4">
                    <a:lumMod val="10000"/>
                  </a:schemeClr>
                </a:solidFill>
              </a:rPr>
              <a:t>ome </a:t>
            </a:r>
            <a:r>
              <a:rPr lang="en-AU" dirty="0" smtClean="0">
                <a:solidFill>
                  <a:schemeClr val="accent4">
                    <a:lumMod val="10000"/>
                  </a:schemeClr>
                </a:solidFill>
              </a:rPr>
              <a:t>contribute </a:t>
            </a:r>
            <a:r>
              <a:rPr lang="en-AU" dirty="0">
                <a:solidFill>
                  <a:schemeClr val="accent4">
                    <a:lumMod val="10000"/>
                  </a:schemeClr>
                </a:solidFill>
              </a:rPr>
              <a:t>primarily to identification of travellers while other </a:t>
            </a:r>
            <a:r>
              <a:rPr lang="en-AU" dirty="0" smtClean="0">
                <a:solidFill>
                  <a:schemeClr val="accent4">
                    <a:lumMod val="10000"/>
                  </a:schemeClr>
                </a:solidFill>
              </a:rPr>
              <a:t>contribute </a:t>
            </a:r>
            <a:r>
              <a:rPr lang="en-AU" dirty="0">
                <a:solidFill>
                  <a:schemeClr val="accent4">
                    <a:lumMod val="10000"/>
                  </a:schemeClr>
                </a:solidFill>
              </a:rPr>
              <a:t>primarily to traveller risk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accent4">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accent4">
                  <a:lumMod val="10000"/>
                </a:schemeClr>
              </a:solidFill>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22</a:t>
            </a:fld>
            <a:endParaRPr lang="en-CA" sz="1200"/>
          </a:p>
        </p:txBody>
      </p:sp>
    </p:spTree>
    <p:extLst>
      <p:ext uri="{BB962C8B-B14F-4D97-AF65-F5344CB8AC3E}">
        <p14:creationId xmlns:p14="http://schemas.microsoft.com/office/powerpoint/2010/main" val="43976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Topic </a:t>
            </a:r>
            <a:r>
              <a:rPr lang="en-GB" sz="1200" kern="1200" dirty="0" smtClean="0">
                <a:solidFill>
                  <a:schemeClr val="tx1"/>
                </a:solidFill>
                <a:effectLst/>
                <a:latin typeface="+mn-lt"/>
                <a:ea typeface="+mn-ea"/>
                <a:cs typeface="+mn-cs"/>
              </a:rPr>
              <a:t>B. Document </a:t>
            </a:r>
            <a:r>
              <a:rPr lang="en-GB" sz="1200" kern="1200" dirty="0">
                <a:solidFill>
                  <a:schemeClr val="tx1"/>
                </a:solidFill>
                <a:effectLst/>
                <a:latin typeface="+mn-lt"/>
                <a:ea typeface="+mn-ea"/>
                <a:cs typeface="+mn-cs"/>
              </a:rPr>
              <a:t>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MRTD and eMRTD document readers are the tools which leverage the interoperability of MRTDs.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readers allow airlines and national authorities to automate aspects of traveller identification and risk assessment across the different phases of travel.  Full page readers are more commonly used by States, keyboard swipe readers are more commonly used by airlines.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readers are primarily a tool for traveller identification, but their functionality (e.g. check-sum digit calculations and fraudulent document detection) contribute to traveller risk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10000"/>
                  </a:schemeClr>
                </a:solidFill>
              </a:rPr>
              <a:t>The technical specifications of Doc 9303, Machine Readable Travel Documents, deal exhaustively with the interoperable features required of document readers.</a:t>
            </a:r>
            <a:endParaRPr lang="en-AU" dirty="0">
              <a:solidFill>
                <a:schemeClr val="accent4">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23</a:t>
            </a:fld>
            <a:endParaRPr lang="en-CA" sz="1200"/>
          </a:p>
        </p:txBody>
      </p:sp>
    </p:spTree>
    <p:extLst>
      <p:ext uri="{BB962C8B-B14F-4D97-AF65-F5344CB8AC3E}">
        <p14:creationId xmlns:p14="http://schemas.microsoft.com/office/powerpoint/2010/main" val="222500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Topic </a:t>
            </a:r>
            <a:r>
              <a:rPr lang="en-GB" sz="1200" kern="1200" dirty="0" smtClean="0">
                <a:solidFill>
                  <a:schemeClr val="tx1"/>
                </a:solidFill>
                <a:effectLst/>
                <a:latin typeface="+mn-lt"/>
                <a:ea typeface="+mn-ea"/>
                <a:cs typeface="+mn-cs"/>
              </a:rPr>
              <a:t>C. Biographic </a:t>
            </a:r>
            <a:r>
              <a:rPr lang="en-GB" sz="1200" kern="1200" dirty="0">
                <a:solidFill>
                  <a:schemeClr val="tx1"/>
                </a:solidFill>
                <a:effectLst/>
                <a:latin typeface="+mn-lt"/>
                <a:ea typeface="+mn-ea"/>
                <a:cs typeface="+mn-cs"/>
              </a:rPr>
              <a:t>Identity Verification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comparison of the biographic details read from the MRTD presented by a traveller with the corresponding details recorded in the passport or national ID card issuance database is a simple and readily achieved foundation for identity verification. Integration of a database extract from national passport into the national BCS can automate this important identity verification check at traveller primary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Integration of more detailed national identity data as a reference database for secondary processing provides a good tool to identify imposters.</a:t>
            </a:r>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24</a:t>
            </a:fld>
            <a:endParaRPr lang="en-CA" sz="1200"/>
          </a:p>
        </p:txBody>
      </p:sp>
    </p:spTree>
    <p:extLst>
      <p:ext uri="{BB962C8B-B14F-4D97-AF65-F5344CB8AC3E}">
        <p14:creationId xmlns:p14="http://schemas.microsoft.com/office/powerpoint/2010/main" val="4229789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J. PKI </a:t>
            </a:r>
            <a:r>
              <a:rPr lang="en-AU" altLang="en-US" dirty="0"/>
              <a:t>and the ICAO PKD</a:t>
            </a:r>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eMRTD PKI authentication provides an assurance to States that the travel document being presented by the traveller was genuinely issued and remains unaltered. Membership of the ICAO PKD ensures that the digital certificates essential to perform authentication are conveniently and efficiently available to States from a single, central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the ICAO PKD is not designed to support the authentication of individual travellers, a NPKD or similar repository, integrated with the national BCS, must be established by States to support eMRTD PKI authentication at the border.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eMRTD authentication contributes to both traveller identification and traveller risk assessment. eMRTD </a:t>
            </a:r>
            <a:r>
              <a:rPr lang="en-GB" sz="1200" kern="1200" dirty="0">
                <a:solidFill>
                  <a:schemeClr val="tx1"/>
                </a:solidFill>
                <a:effectLst/>
                <a:latin typeface="+mn-lt"/>
                <a:ea typeface="+mn-ea"/>
                <a:cs typeface="+mn-cs"/>
              </a:rPr>
              <a:t>authentication can be applied and relied on across all phases of the traveller journey, provided the required digital certificates are available for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ICAO SARPs apply to this topic.</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25</a:t>
            </a:fld>
            <a:endParaRPr lang="en-CA" sz="1200"/>
          </a:p>
        </p:txBody>
      </p:sp>
    </p:spTree>
    <p:extLst>
      <p:ext uri="{BB962C8B-B14F-4D97-AF65-F5344CB8AC3E}">
        <p14:creationId xmlns:p14="http://schemas.microsoft.com/office/powerpoint/2010/main" val="2484618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K. eMRTD </a:t>
            </a:r>
            <a:r>
              <a:rPr lang="en-AU" altLang="en-US" dirty="0"/>
              <a:t>Biometric Identity Verification</a:t>
            </a:r>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Provided eMRTD PKI authentication is performed correctly (see PKI and the ICAO PKD above), States can rely on the biometric images read from eMRTDs to make comparisons with images of the corresponding biometric feature of travellers. Biometric identity verification using reference facial images obtained from eMRTDs is a universal solution, available to all States, in all eMRTDs, and as a result is the most common identity verification solution to be found in </a:t>
            </a:r>
            <a:r>
              <a:rPr lang="en-GB" sz="1200" kern="1200" dirty="0" err="1">
                <a:solidFill>
                  <a:schemeClr val="tx1"/>
                </a:solidFill>
                <a:effectLst/>
                <a:latin typeface="+mn-lt"/>
                <a:ea typeface="+mn-ea"/>
                <a:cs typeface="+mn-cs"/>
              </a:rPr>
              <a:t>eGate</a:t>
            </a:r>
            <a:r>
              <a:rPr lang="en-GB" sz="1200" kern="1200" dirty="0">
                <a:solidFill>
                  <a:schemeClr val="tx1"/>
                </a:solidFill>
                <a:effectLst/>
                <a:latin typeface="+mn-lt"/>
                <a:ea typeface="+mn-ea"/>
                <a:cs typeface="+mn-cs"/>
              </a:rPr>
              <a:t> deployments globally. Provided eMRTD PKI authentication is undertaken, eMRTD biometric verification can be applied and relied on across all phases of the traveller journey.</a:t>
            </a:r>
            <a:endParaRPr lang="en-AU" sz="1200" kern="1200" dirty="0">
              <a:solidFill>
                <a:schemeClr val="tx1"/>
              </a:solidFill>
              <a:effectLst/>
              <a:latin typeface="+mn-lt"/>
              <a:ea typeface="+mn-ea"/>
              <a:cs typeface="+mn-cs"/>
            </a:endParaRPr>
          </a:p>
          <a:p>
            <a:endParaRPr lang="fr-CA"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ICAO SARPs apply to this topic.</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26</a:t>
            </a:fld>
            <a:endParaRPr lang="en-CA" sz="1200"/>
          </a:p>
        </p:txBody>
      </p:sp>
    </p:spTree>
    <p:extLst>
      <p:ext uri="{BB962C8B-B14F-4D97-AF65-F5344CB8AC3E}">
        <p14:creationId xmlns:p14="http://schemas.microsoft.com/office/powerpoint/2010/main" val="354641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D. Biometric </a:t>
            </a:r>
            <a:r>
              <a:rPr lang="en-AU" altLang="en-US" dirty="0"/>
              <a:t>Identity Verification</a:t>
            </a:r>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Biometric identity verification adds to the assurance of traveller identification and has the important additional benefit of being readily automated. </a:t>
            </a:r>
            <a:r>
              <a:rPr lang="en-GB" sz="1200" kern="1200" dirty="0" smtClean="0">
                <a:solidFill>
                  <a:schemeClr val="tx1"/>
                </a:solidFill>
                <a:effectLst/>
                <a:latin typeface="+mn-lt"/>
                <a:ea typeface="+mn-ea"/>
                <a:cs typeface="+mn-cs"/>
              </a:rPr>
              <a:t>Those </a:t>
            </a:r>
            <a:r>
              <a:rPr lang="en-GB" sz="1200" kern="1200" dirty="0">
                <a:solidFill>
                  <a:schemeClr val="tx1"/>
                </a:solidFill>
                <a:effectLst/>
                <a:latin typeface="+mn-lt"/>
                <a:ea typeface="+mn-ea"/>
                <a:cs typeface="+mn-cs"/>
              </a:rPr>
              <a:t>solutions </a:t>
            </a:r>
            <a:r>
              <a:rPr lang="en-GB" sz="1200" kern="1200" dirty="0" smtClean="0">
                <a:solidFill>
                  <a:schemeClr val="tx1"/>
                </a:solidFill>
                <a:effectLst/>
                <a:latin typeface="+mn-lt"/>
                <a:ea typeface="+mn-ea"/>
                <a:cs typeface="+mn-cs"/>
              </a:rPr>
              <a:t>obtain </a:t>
            </a:r>
            <a:r>
              <a:rPr lang="en-GB" sz="1200" kern="1200" dirty="0">
                <a:solidFill>
                  <a:schemeClr val="tx1"/>
                </a:solidFill>
                <a:effectLst/>
                <a:latin typeface="+mn-lt"/>
                <a:ea typeface="+mn-ea"/>
                <a:cs typeface="+mn-cs"/>
              </a:rPr>
              <a:t>the biometric reference image from other sources (e.g. in passport, ID card, visa or ETS issuance, or in registered traveller programs). Biometric identity verification is a key enabling feature for ABC</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Biometric identity verification using images read from eMRTDs is the subject of Topic eMRTD Biometric Identity Verification. </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27</a:t>
            </a:fld>
            <a:endParaRPr lang="en-CA" sz="1200"/>
          </a:p>
        </p:txBody>
      </p:sp>
    </p:spTree>
    <p:extLst>
      <p:ext uri="{BB962C8B-B14F-4D97-AF65-F5344CB8AC3E}">
        <p14:creationId xmlns:p14="http://schemas.microsoft.com/office/powerpoint/2010/main" val="3206113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E. National </a:t>
            </a:r>
            <a:r>
              <a:rPr lang="en-AU" altLang="en-US" dirty="0"/>
              <a:t>Watchlists 	</a:t>
            </a:r>
          </a:p>
          <a:p>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application of watchlists enables States to prevent the travel of and/or to refer for secondary examination, travellers who are known targets following prior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National watchlists automate one important traveller risk assessment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more advanced functionality, national watchlists can be used to apply temporary risk based intelligence profiles to target interventions to specific flights or travellers.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National watchlists can be applied by States at the different phases of the traveller journey – directly by States in visa issuance, at entry, during stay and at exit and indirectly during travel via airline </a:t>
            </a:r>
            <a:r>
              <a:rPr lang="en-GB" sz="1200" kern="1200" dirty="0" err="1">
                <a:solidFill>
                  <a:schemeClr val="tx1"/>
                </a:solidFill>
                <a:effectLst/>
                <a:latin typeface="+mn-lt"/>
                <a:ea typeface="+mn-ea"/>
                <a:cs typeface="+mn-cs"/>
              </a:rPr>
              <a:t>iAPI</a:t>
            </a:r>
            <a:r>
              <a:rPr lang="en-GB" sz="1200" kern="1200" dirty="0">
                <a:solidFill>
                  <a:schemeClr val="tx1"/>
                </a:solidFill>
                <a:effectLst/>
                <a:latin typeface="+mn-lt"/>
                <a:ea typeface="+mn-ea"/>
                <a:cs typeface="+mn-cs"/>
              </a:rPr>
              <a:t> interfaces and by national liaison officers working at foreign airports.</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28</a:t>
            </a:fld>
            <a:endParaRPr lang="en-CA" sz="1200"/>
          </a:p>
        </p:txBody>
      </p:sp>
    </p:spTree>
    <p:extLst>
      <p:ext uri="{BB962C8B-B14F-4D97-AF65-F5344CB8AC3E}">
        <p14:creationId xmlns:p14="http://schemas.microsoft.com/office/powerpoint/2010/main" val="1133204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L. INTERPOL </a:t>
            </a:r>
            <a:r>
              <a:rPr lang="en-AU" altLang="en-US" dirty="0"/>
              <a:t>SLTD</a:t>
            </a:r>
          </a:p>
          <a:p>
            <a:endParaRPr lang="fr-CA" altLang="en-US" baseline="0" dirty="0"/>
          </a:p>
          <a:p>
            <a:r>
              <a:rPr lang="en-GB" sz="1200" kern="1200" dirty="0">
                <a:solidFill>
                  <a:schemeClr val="tx1"/>
                </a:solidFill>
                <a:effectLst/>
                <a:latin typeface="+mn-lt"/>
                <a:ea typeface="+mn-ea"/>
                <a:cs typeface="+mn-cs"/>
              </a:rPr>
              <a:t>Checks of the INTERPOL SLTD database provides additional assurance to States that travel documents remain in the hands of the traveller to who they were issued. The INTERPOL SLTD database contributes to traveller identification and risk assessment and can be integrated across all phases of the traveller journey where State interventions are able to be made (e.g. including visa/ETS, </a:t>
            </a:r>
            <a:r>
              <a:rPr lang="en-GB" sz="1200" kern="1200" dirty="0" err="1">
                <a:solidFill>
                  <a:schemeClr val="tx1"/>
                </a:solidFill>
                <a:effectLst/>
                <a:latin typeface="+mn-lt"/>
                <a:ea typeface="+mn-ea"/>
                <a:cs typeface="+mn-cs"/>
              </a:rPr>
              <a:t>iAPI</a:t>
            </a:r>
            <a:r>
              <a:rPr lang="en-GB" sz="1200" kern="1200" dirty="0">
                <a:solidFill>
                  <a:schemeClr val="tx1"/>
                </a:solidFill>
                <a:effectLst/>
                <a:latin typeface="+mn-lt"/>
                <a:ea typeface="+mn-ea"/>
                <a:cs typeface="+mn-cs"/>
              </a:rPr>
              <a:t>, liaison officer, entry, stay and exit).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technical implementation of the standalone functionality of the INTERPOL SLTD is relatively straightforward however: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process efficiency reasons, integration with the national BCS is essential in high volume processing environments; and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effective operation, robust business processes at secondary examination and 24/7/365 referral support via the States Interpol National Central Bureau (NCB) are essential to resolve the very high false positives reported by the system in circumstances where holders of travel documents attempt travel using MRTDs previously reported as lost after they are found.</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ICAO SARPs apply to this topic.</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29</a:t>
            </a:fld>
            <a:endParaRPr lang="en-CA" sz="1200"/>
          </a:p>
        </p:txBody>
      </p:sp>
    </p:spTree>
    <p:extLst>
      <p:ext uri="{BB962C8B-B14F-4D97-AF65-F5344CB8AC3E}">
        <p14:creationId xmlns:p14="http://schemas.microsoft.com/office/powerpoint/2010/main" val="251957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Element </a:t>
            </a:r>
            <a:r>
              <a:rPr lang="en-AU" dirty="0" err="1"/>
              <a:t>i</a:t>
            </a:r>
            <a:r>
              <a:rPr lang="en-AU" dirty="0" smtClean="0"/>
              <a:t>. Introduction: 4 </a:t>
            </a:r>
            <a:r>
              <a:rPr lang="en-AU" dirty="0"/>
              <a:t>slides</a:t>
            </a:r>
          </a:p>
        </p:txBody>
      </p:sp>
      <p:sp>
        <p:nvSpPr>
          <p:cNvPr id="4" name="Slide Number Placeholder 3"/>
          <p:cNvSpPr>
            <a:spLocks noGrp="1"/>
          </p:cNvSpPr>
          <p:nvPr>
            <p:ph type="sldNum" sz="quarter" idx="10"/>
          </p:nvPr>
        </p:nvSpPr>
        <p:spPr/>
        <p:txBody>
          <a:bodyPr/>
          <a:lstStyle/>
          <a:p>
            <a:fld id="{0980CADE-34F9-4AE8-807D-87F080CAD856}" type="slidenum">
              <a:rPr lang="en-CA" smtClean="0"/>
              <a:t>3</a:t>
            </a:fld>
            <a:endParaRPr lang="en-CA"/>
          </a:p>
        </p:txBody>
      </p:sp>
    </p:spTree>
    <p:extLst>
      <p:ext uri="{BB962C8B-B14F-4D97-AF65-F5344CB8AC3E}">
        <p14:creationId xmlns:p14="http://schemas.microsoft.com/office/powerpoint/2010/main" val="230703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M. International </a:t>
            </a:r>
            <a:r>
              <a:rPr lang="en-AU" altLang="en-US" dirty="0"/>
              <a:t>Watchlists 	</a:t>
            </a:r>
          </a:p>
          <a:p>
            <a:endParaRPr lang="fr-CA" altLang="en-US" baseline="0" dirty="0"/>
          </a:p>
          <a:p>
            <a:r>
              <a:rPr lang="en-GB" sz="1200" kern="1200" dirty="0">
                <a:solidFill>
                  <a:schemeClr val="tx1"/>
                </a:solidFill>
                <a:effectLst/>
                <a:latin typeface="+mn-lt"/>
                <a:ea typeface="+mn-ea"/>
                <a:cs typeface="+mn-cs"/>
              </a:rPr>
              <a:t>States have obligations to prevent and combat trans-national crime, including terrorism.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tangible step towards meeting these obligations is the inclusion in national border watchlists of:</a:t>
            </a:r>
            <a:endParaRPr lang="en-A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INTERPOL nominal data (broadly the biographical details of the subjects of Red Notices); and</a:t>
            </a:r>
            <a:endParaRPr lang="en-AU" sz="1200" kern="1200" dirty="0">
              <a:solidFill>
                <a:schemeClr val="tx1"/>
              </a:solidFill>
              <a:effectLst/>
              <a:latin typeface="+mn-lt"/>
              <a:ea typeface="+mn-ea"/>
              <a:cs typeface="+mn-cs"/>
            </a:endParaRPr>
          </a:p>
          <a:p>
            <a:pPr marL="171450" lvl="0" indent="-171450">
              <a:buFontTx/>
              <a:buChar char="-"/>
            </a:pPr>
            <a:r>
              <a:rPr lang="en-GB" sz="1200" kern="1200" dirty="0">
                <a:solidFill>
                  <a:schemeClr val="tx1"/>
                </a:solidFill>
                <a:effectLst/>
                <a:latin typeface="+mn-lt"/>
                <a:ea typeface="+mn-ea"/>
                <a:cs typeface="+mn-cs"/>
              </a:rPr>
              <a:t>The CUNSCSL.</a:t>
            </a:r>
          </a:p>
          <a:p>
            <a:pPr marL="171450" lvl="0" indent="-171450">
              <a:buFontTx/>
              <a:buChar char="-"/>
            </a:pPr>
            <a:endParaRPr lang="en-GB" sz="1200" kern="1200" dirty="0">
              <a:solidFill>
                <a:schemeClr val="tx1"/>
              </a:solidFill>
              <a:effectLst/>
              <a:latin typeface="+mn-lt"/>
              <a:ea typeface="+mn-ea"/>
              <a:cs typeface="+mn-cs"/>
            </a:endParaRPr>
          </a:p>
          <a:p>
            <a:pPr marL="0" lvl="0" indent="0">
              <a:buFontTx/>
              <a:buNone/>
            </a:pPr>
            <a:r>
              <a:rPr lang="en-GB" sz="1200" kern="1200" dirty="0">
                <a:solidFill>
                  <a:schemeClr val="tx1"/>
                </a:solidFill>
                <a:effectLst/>
                <a:latin typeface="+mn-lt"/>
                <a:ea typeface="+mn-ea"/>
                <a:cs typeface="+mn-cs"/>
              </a:rPr>
              <a:t>While standalone checks of the INTERPOL nominal database incorporating CUNCSL are available this option is less preferred, because of its impact on efficient traveller processing in high volume processing airports.  Integration of INTERPOL and CUNSCSL listings into national watchlist solutions with advanced search functionality is preferred.</a:t>
            </a:r>
          </a:p>
          <a:p>
            <a:pPr lvl="0"/>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future, these obligations may extend to include international biometric watchlist targets.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UNSCR 2396 (2017) calls on States to implement biometric watchlists to identify terrorists.</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30</a:t>
            </a:fld>
            <a:endParaRPr lang="en-CA" sz="1200"/>
          </a:p>
        </p:txBody>
      </p:sp>
    </p:spTree>
    <p:extLst>
      <p:ext uri="{BB962C8B-B14F-4D97-AF65-F5344CB8AC3E}">
        <p14:creationId xmlns:p14="http://schemas.microsoft.com/office/powerpoint/2010/main" val="2678171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Pre-Departure Phase</a:t>
            </a:r>
          </a:p>
          <a:p>
            <a:endParaRPr lang="en-AU" altLang="en-US" dirty="0"/>
          </a:p>
          <a:p>
            <a:r>
              <a:rPr lang="en-AU" altLang="en-US" dirty="0"/>
              <a:t>The</a:t>
            </a:r>
            <a:r>
              <a:rPr lang="en-AU" altLang="en-US" baseline="0" dirty="0"/>
              <a:t> most common </a:t>
            </a:r>
            <a:r>
              <a:rPr lang="en-AU" altLang="en-US" i="1" baseline="0" dirty="0"/>
              <a:t>Inspection Systems and Tools </a:t>
            </a:r>
            <a:r>
              <a:rPr lang="en-AU" altLang="en-US" baseline="0" dirty="0"/>
              <a:t>and </a:t>
            </a:r>
            <a:r>
              <a:rPr lang="en-AU" altLang="en-US" i="1" baseline="0" dirty="0"/>
              <a:t>Interoperable Applications </a:t>
            </a:r>
            <a:r>
              <a:rPr lang="en-AU" altLang="en-US" baseline="0" dirty="0"/>
              <a:t>used a the Pre-Departure Phase are:</a:t>
            </a:r>
          </a:p>
          <a:p>
            <a:pPr marL="171450" indent="-171450">
              <a:buFontTx/>
              <a:buChar char="-"/>
            </a:pPr>
            <a:r>
              <a:rPr lang="en-AU" altLang="en-US" baseline="0" dirty="0"/>
              <a:t>Visa &amp; ETS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dirty="0">
                <a:solidFill>
                  <a:srgbClr val="002060"/>
                </a:solidFill>
                <a:latin typeface="+mn-lt"/>
              </a:rPr>
              <a:t>Biometric Enrolment for Registered Traveller Programme </a:t>
            </a:r>
          </a:p>
          <a:p>
            <a:pPr marL="171450" indent="-171450">
              <a:buFontTx/>
              <a:buChar char="-"/>
            </a:pPr>
            <a:r>
              <a:rPr lang="en-AU" altLang="en-US" baseline="0" dirty="0"/>
              <a:t>PNR</a:t>
            </a:r>
          </a:p>
          <a:p>
            <a:pPr marL="0" indent="0">
              <a:buFontTx/>
              <a:buNone/>
            </a:pPr>
            <a:endParaRPr lang="en-AU" altLang="en-US" baseline="0" dirty="0"/>
          </a:p>
          <a:p>
            <a:pPr marL="0" indent="0">
              <a:buFontTx/>
              <a:buNone/>
            </a:pPr>
            <a:r>
              <a:rPr lang="en-AU" altLang="en-US" i="1" baseline="0" dirty="0"/>
              <a:t>Inspection Systems and Tools </a:t>
            </a:r>
            <a:r>
              <a:rPr lang="en-AU" altLang="en-US" i="0" baseline="0" dirty="0" smtClean="0"/>
              <a:t>and</a:t>
            </a:r>
            <a:r>
              <a:rPr lang="en-AU" altLang="en-US" i="1" baseline="0" dirty="0" smtClean="0"/>
              <a:t> Interoperable Applications </a:t>
            </a:r>
            <a:r>
              <a:rPr lang="en-AU" altLang="en-US" baseline="0" dirty="0" smtClean="0"/>
              <a:t>that </a:t>
            </a:r>
            <a:r>
              <a:rPr lang="en-AU" altLang="en-US" baseline="0" dirty="0"/>
              <a:t>are applied across the travel phases may also be used at the Pre-Departure Phase</a:t>
            </a:r>
            <a:r>
              <a:rPr lang="en-AU" altLang="en-US" baseline="0" dirty="0" smtClean="0"/>
              <a:t>.</a:t>
            </a:r>
          </a:p>
          <a:p>
            <a:pPr marL="0" indent="0">
              <a:buFontTx/>
              <a:buNone/>
            </a:pPr>
            <a:endParaRPr lang="en-AU" altLang="en-US" baseline="0" dirty="0"/>
          </a:p>
          <a:p>
            <a:endParaRPr lang="en-AU" altLang="en-US" dirty="0"/>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31</a:t>
            </a:fld>
            <a:endParaRPr lang="en-CA" sz="1200"/>
          </a:p>
        </p:txBody>
      </p:sp>
    </p:spTree>
    <p:extLst>
      <p:ext uri="{BB962C8B-B14F-4D97-AF65-F5344CB8AC3E}">
        <p14:creationId xmlns:p14="http://schemas.microsoft.com/office/powerpoint/2010/main" val="73700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A. Visa </a:t>
            </a:r>
            <a:r>
              <a:rPr lang="en-AU" altLang="en-US" dirty="0"/>
              <a:t>&amp; ETS</a:t>
            </a:r>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Visas and ETS arrangements obtain additional traveller information which allows States to undertake identification and risk assessment prior to travel commencing.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Visa </a:t>
            </a:r>
            <a:r>
              <a:rPr lang="en-GB" sz="1200" kern="1200" dirty="0">
                <a:solidFill>
                  <a:schemeClr val="tx1"/>
                </a:solidFill>
                <a:effectLst/>
                <a:latin typeface="+mn-lt"/>
                <a:ea typeface="+mn-ea"/>
                <a:cs typeface="+mn-cs"/>
              </a:rPr>
              <a:t>and ETS requirements can prevent and deter high risk travellers from attempting travel. At the same time ETS have facilitation benefits – an ETS is obtained quickly and cheaply in online applications and when integrated with </a:t>
            </a:r>
            <a:r>
              <a:rPr lang="en-GB" sz="1200" kern="1200" dirty="0" err="1">
                <a:solidFill>
                  <a:schemeClr val="tx1"/>
                </a:solidFill>
                <a:effectLst/>
                <a:latin typeface="+mn-lt"/>
                <a:ea typeface="+mn-ea"/>
                <a:cs typeface="+mn-cs"/>
              </a:rPr>
              <a:t>iAPI</a:t>
            </a:r>
            <a:r>
              <a:rPr lang="en-GB" sz="1200" kern="1200" dirty="0">
                <a:solidFill>
                  <a:schemeClr val="tx1"/>
                </a:solidFill>
                <a:effectLst/>
                <a:latin typeface="+mn-lt"/>
                <a:ea typeface="+mn-ea"/>
                <a:cs typeface="+mn-cs"/>
              </a:rPr>
              <a:t>, provide certainty that airlines can allow travel to commence. </a:t>
            </a:r>
            <a:endParaRPr lang="en-AU" sz="1200" kern="1200" dirty="0">
              <a:solidFill>
                <a:schemeClr val="tx1"/>
              </a:solidFill>
              <a:effectLst/>
              <a:latin typeface="+mn-lt"/>
              <a:ea typeface="+mn-ea"/>
              <a:cs typeface="+mn-cs"/>
            </a:endParaRPr>
          </a:p>
          <a:p>
            <a:endParaRPr lang="fr-CA" altLang="en-US" baseline="0" dirty="0"/>
          </a:p>
          <a:p>
            <a:r>
              <a:rPr lang="fr-CA" altLang="en-US" baseline="0" dirty="0"/>
              <a:t>ICAO SARPS </a:t>
            </a:r>
            <a:r>
              <a:rPr lang="fr-CA" altLang="en-US" baseline="0" dirty="0" err="1"/>
              <a:t>apply</a:t>
            </a:r>
            <a:r>
              <a:rPr lang="fr-CA" altLang="en-US" baseline="0" dirty="0"/>
              <a:t> to </a:t>
            </a:r>
            <a:r>
              <a:rPr lang="fr-CA" altLang="en-US" baseline="0" dirty="0" err="1"/>
              <a:t>this</a:t>
            </a:r>
            <a:r>
              <a:rPr lang="fr-CA" altLang="en-US" baseline="0" dirty="0"/>
              <a:t> Topic.</a:t>
            </a: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32</a:t>
            </a:fld>
            <a:endParaRPr lang="en-CA" sz="1200"/>
          </a:p>
        </p:txBody>
      </p:sp>
    </p:spTree>
    <p:extLst>
      <p:ext uri="{BB962C8B-B14F-4D97-AF65-F5344CB8AC3E}">
        <p14:creationId xmlns:p14="http://schemas.microsoft.com/office/powerpoint/2010/main" val="271242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I. PNR</a:t>
            </a:r>
            <a:endParaRPr lang="en-AU" altLang="en-US" dirty="0"/>
          </a:p>
          <a:p>
            <a:endParaRPr lang="fr-CA" altLang="en-US" baseline="0" dirty="0"/>
          </a:p>
          <a:p>
            <a:r>
              <a:rPr lang="en-GB" sz="1200" kern="1200" dirty="0">
                <a:solidFill>
                  <a:schemeClr val="tx1"/>
                </a:solidFill>
                <a:effectLst/>
                <a:latin typeface="+mn-lt"/>
                <a:ea typeface="+mn-ea"/>
                <a:cs typeface="+mn-cs"/>
              </a:rPr>
              <a:t>PNR enables the data that airlines collect about travellers at the time reservations are made to be sent to border control agencies. Since this data includes sensitive personal information, adequate privacy and data protection is essential. As this data is unverified for traveller identity, significant analysis and data management is required to reliably associate the PNR data with the verified identity of the traveller.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Subject </a:t>
            </a:r>
            <a:r>
              <a:rPr lang="en-GB" sz="1200" kern="1200" dirty="0">
                <a:solidFill>
                  <a:schemeClr val="tx1"/>
                </a:solidFill>
                <a:effectLst/>
                <a:latin typeface="+mn-lt"/>
                <a:ea typeface="+mn-ea"/>
                <a:cs typeface="+mn-cs"/>
              </a:rPr>
              <a:t>to these constraints being adequately managed, PNR data allows States to supplement other risk-based assessments of travellers to identify the travellers whose entry can be facilitated and those that require other interventions.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a:t>
            </a:r>
            <a:r>
              <a:rPr lang="en-GB" sz="1200" kern="1200" dirty="0">
                <a:solidFill>
                  <a:schemeClr val="tx1"/>
                </a:solidFill>
                <a:effectLst/>
                <a:latin typeface="+mn-lt"/>
                <a:ea typeface="+mn-ea"/>
                <a:cs typeface="+mn-cs"/>
              </a:rPr>
              <a:t>used in conjunction with visa/ETS and/or iAPI and/or liaison officers, traveller risk assessment using analysis of PNR can be used to prevent travel from commencing.</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ICAO SARPs apply to this topic.  UNSCR 2396 (2017) calls on States to implement PNR.</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33</a:t>
            </a:fld>
            <a:endParaRPr lang="en-CA" sz="1200"/>
          </a:p>
        </p:txBody>
      </p:sp>
    </p:spTree>
    <p:extLst>
      <p:ext uri="{BB962C8B-B14F-4D97-AF65-F5344CB8AC3E}">
        <p14:creationId xmlns:p14="http://schemas.microsoft.com/office/powerpoint/2010/main" val="213268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Travel commences in the pre-arrival phase.</a:t>
            </a:r>
          </a:p>
          <a:p>
            <a:endParaRPr lang="en-AU"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baseline="0" dirty="0"/>
              <a:t>For long-haul travel, aircraft boarding may be repeated at transit airports where additional travellers transfer to the aircraft operating to their onward or final </a:t>
            </a:r>
            <a:r>
              <a:rPr lang="en-AU" altLang="en-US" baseline="0" dirty="0" smtClean="0"/>
              <a:t>destination (interline).</a:t>
            </a:r>
            <a:endParaRPr lang="fr-CA" altLang="en-US" baseline="0" dirty="0" smtClean="0"/>
          </a:p>
          <a:p>
            <a:endParaRPr lang="en-AU" altLang="en-US" baseline="0" dirty="0" smtClean="0"/>
          </a:p>
          <a:p>
            <a:pPr marL="0" indent="0">
              <a:buFontTx/>
              <a:buNone/>
            </a:pPr>
            <a:r>
              <a:rPr lang="en-AU" altLang="en-US" i="1" baseline="0" dirty="0" smtClean="0"/>
              <a:t>Inspection Systems and Tools </a:t>
            </a:r>
            <a:r>
              <a:rPr lang="en-AU" altLang="en-US" i="0" baseline="0" dirty="0" smtClean="0"/>
              <a:t>and</a:t>
            </a:r>
            <a:r>
              <a:rPr lang="en-AU" altLang="en-US" i="1" baseline="0" dirty="0" smtClean="0"/>
              <a:t> Interoperable Applications </a:t>
            </a:r>
            <a:r>
              <a:rPr lang="en-AU" altLang="en-US" baseline="0" dirty="0" smtClean="0"/>
              <a:t>that are applied across the travel phases may also be used at the Pre-Departure Phase.</a:t>
            </a:r>
            <a:endParaRPr lang="en-AU" altLang="en-US" baseline="0"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34</a:t>
            </a:fld>
            <a:endParaRPr lang="en-CA" sz="1200"/>
          </a:p>
        </p:txBody>
      </p:sp>
    </p:spTree>
    <p:extLst>
      <p:ext uri="{BB962C8B-B14F-4D97-AF65-F5344CB8AC3E}">
        <p14:creationId xmlns:p14="http://schemas.microsoft.com/office/powerpoint/2010/main" val="1438097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H. API </a:t>
            </a:r>
            <a:r>
              <a:rPr lang="en-AU" altLang="en-US" dirty="0"/>
              <a:t>&amp; iAPI	</a:t>
            </a:r>
          </a:p>
          <a:p>
            <a:endParaRPr lang="fr-CA" altLang="en-US" baseline="0" dirty="0"/>
          </a:p>
          <a:p>
            <a:r>
              <a:rPr lang="en-GB" sz="1200" kern="1200" dirty="0">
                <a:solidFill>
                  <a:schemeClr val="tx1"/>
                </a:solidFill>
                <a:effectLst/>
                <a:latin typeface="+mn-lt"/>
                <a:ea typeface="+mn-ea"/>
                <a:cs typeface="+mn-cs"/>
              </a:rPr>
              <a:t>API enables the traveller MRTD data collected by airlines at check-in to be sent to State border control agencies. Obtaining traveller data in advance of arrival allows States to complete risk-based assessments of travellers to identify the travellers whose entry can be facilitated and those that require other interventions.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iAPI, an enhanced two-way interface, allows States to prevent travel commencing, by returning a message to the airline at check-in to refuse boarding.</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ICAO SARPs apply to this topic.  UNSCR 2178 (2014) and UNSCR 2396 (2017), amongst others, calls on States to implement API.</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35</a:t>
            </a:fld>
            <a:endParaRPr lang="en-CA" sz="1200"/>
          </a:p>
        </p:txBody>
      </p:sp>
    </p:spTree>
    <p:extLst>
      <p:ext uri="{BB962C8B-B14F-4D97-AF65-F5344CB8AC3E}">
        <p14:creationId xmlns:p14="http://schemas.microsoft.com/office/powerpoint/2010/main" val="3579049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Liaison Officers	</a:t>
            </a:r>
          </a:p>
          <a:p>
            <a:endParaRPr lang="en-AU" altLang="en-US" baseline="0" dirty="0"/>
          </a:p>
          <a:p>
            <a:r>
              <a:rPr lang="en-AU" altLang="en-US" baseline="0" dirty="0"/>
              <a:t>The deployment of liaison officers complements TRIP Implementation by providing a local reference point for airlines and border authorities at check-in, </a:t>
            </a:r>
            <a:r>
              <a:rPr lang="en-AU" altLang="en-US" baseline="0" dirty="0" smtClean="0"/>
              <a:t>transit</a:t>
            </a:r>
            <a:r>
              <a:rPr lang="en-AU" altLang="en-US" baseline="0" dirty="0"/>
              <a:t>, transfer and boarding to resolve doubts, when they arise, of the admissibility of travellers at their destination</a:t>
            </a:r>
            <a:r>
              <a:rPr lang="en-AU" altLang="en-US" baseline="0" dirty="0" smtClean="0"/>
              <a:t>.</a:t>
            </a:r>
          </a:p>
          <a:p>
            <a:endParaRPr lang="en-AU" altLang="en-US" baseline="0" dirty="0" smtClean="0"/>
          </a:p>
          <a:p>
            <a:r>
              <a:rPr lang="en-GB" sz="1200" kern="1200" dirty="0" smtClean="0">
                <a:solidFill>
                  <a:schemeClr val="tx1"/>
                </a:solidFill>
                <a:effectLst/>
                <a:latin typeface="+mn-lt"/>
                <a:ea typeface="+mn-ea"/>
                <a:cs typeface="+mn-cs"/>
              </a:rPr>
              <a:t>ICAO SARPs apply to this topic.</a:t>
            </a:r>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36</a:t>
            </a:fld>
            <a:endParaRPr lang="en-CA" sz="1200"/>
          </a:p>
        </p:txBody>
      </p:sp>
    </p:spTree>
    <p:extLst>
      <p:ext uri="{BB962C8B-B14F-4D97-AF65-F5344CB8AC3E}">
        <p14:creationId xmlns:p14="http://schemas.microsoft.com/office/powerpoint/2010/main" val="3708613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aseline="0" dirty="0" err="1"/>
              <a:t>From</a:t>
            </a:r>
            <a:r>
              <a:rPr lang="fr-CA" altLang="en-US" baseline="0" dirty="0"/>
              <a:t> the perspective of the </a:t>
            </a:r>
            <a:r>
              <a:rPr lang="fr-CA" altLang="en-US" baseline="0" dirty="0" err="1"/>
              <a:t>receiving</a:t>
            </a:r>
            <a:r>
              <a:rPr lang="fr-CA" altLang="en-US" baseline="0" dirty="0"/>
              <a:t> State, the </a:t>
            </a:r>
            <a:r>
              <a:rPr lang="fr-CA" altLang="en-US" baseline="0" dirty="0" err="1"/>
              <a:t>travel</a:t>
            </a:r>
            <a:r>
              <a:rPr lang="fr-CA" altLang="en-US" baseline="0" dirty="0"/>
              <a:t> </a:t>
            </a:r>
            <a:r>
              <a:rPr lang="fr-CA" altLang="en-US" baseline="0" dirty="0" err="1"/>
              <a:t>journey</a:t>
            </a:r>
            <a:r>
              <a:rPr lang="fr-CA" altLang="en-US" baseline="0" dirty="0"/>
              <a:t> </a:t>
            </a:r>
            <a:r>
              <a:rPr lang="fr-CA" altLang="en-US" baseline="0" dirty="0" err="1"/>
              <a:t>concludes</a:t>
            </a:r>
            <a:r>
              <a:rPr lang="fr-CA" altLang="en-US" baseline="0" dirty="0"/>
              <a:t> </a:t>
            </a:r>
            <a:r>
              <a:rPr lang="fr-CA" altLang="en-US" baseline="0" dirty="0" err="1"/>
              <a:t>with</a:t>
            </a:r>
            <a:r>
              <a:rPr lang="fr-CA" altLang="en-US" baseline="0" dirty="0"/>
              <a:t> the entry, </a:t>
            </a:r>
            <a:r>
              <a:rPr lang="fr-CA" altLang="en-US" baseline="0" dirty="0" err="1"/>
              <a:t>stay</a:t>
            </a:r>
            <a:r>
              <a:rPr lang="fr-CA" altLang="en-US" baseline="0" dirty="0"/>
              <a:t> and exit of the traveller.</a:t>
            </a:r>
          </a:p>
          <a:p>
            <a:endParaRPr lang="fr-CA" altLang="en-US" baseline="0" dirty="0"/>
          </a:p>
          <a:p>
            <a:r>
              <a:rPr lang="fr-CA" altLang="en-US" baseline="0" dirty="0"/>
              <a:t>For </a:t>
            </a:r>
            <a:r>
              <a:rPr lang="fr-CA" altLang="en-US" baseline="0" dirty="0" err="1"/>
              <a:t>most</a:t>
            </a:r>
            <a:r>
              <a:rPr lang="fr-CA" altLang="en-US" baseline="0" dirty="0"/>
              <a:t> States, </a:t>
            </a:r>
            <a:r>
              <a:rPr lang="fr-CA" altLang="en-US" baseline="0" dirty="0" smtClean="0"/>
              <a:t>BCM </a:t>
            </a:r>
            <a:r>
              <a:rPr lang="fr-CA" altLang="en-US" baseline="0" dirty="0"/>
              <a:t>interventions are </a:t>
            </a:r>
            <a:r>
              <a:rPr lang="fr-CA" altLang="en-US" baseline="0" dirty="0" err="1"/>
              <a:t>most</a:t>
            </a:r>
            <a:r>
              <a:rPr lang="fr-CA" altLang="en-US" baseline="0" dirty="0"/>
              <a:t> intensive at « entry ».</a:t>
            </a:r>
          </a:p>
          <a:p>
            <a:endParaRPr lang="fr-CA" altLang="en-US" baseline="0" dirty="0"/>
          </a:p>
          <a:p>
            <a:r>
              <a:rPr lang="fr-CA" altLang="en-US" baseline="0" dirty="0"/>
              <a:t>In more </a:t>
            </a:r>
            <a:r>
              <a:rPr lang="fr-CA" altLang="en-US" baseline="0" dirty="0" err="1"/>
              <a:t>sophisticated</a:t>
            </a:r>
            <a:r>
              <a:rPr lang="fr-CA" altLang="en-US" baseline="0" dirty="0"/>
              <a:t> States more </a:t>
            </a:r>
            <a:r>
              <a:rPr lang="fr-CA" altLang="en-US" baseline="0" dirty="0" err="1"/>
              <a:t>analysis</a:t>
            </a:r>
            <a:r>
              <a:rPr lang="fr-CA" altLang="en-US" baseline="0" dirty="0"/>
              <a:t> has been </a:t>
            </a:r>
            <a:r>
              <a:rPr lang="fr-CA" altLang="en-US" baseline="0" dirty="0" err="1"/>
              <a:t>undertaken</a:t>
            </a:r>
            <a:r>
              <a:rPr lang="fr-CA" altLang="en-US" baseline="0" dirty="0"/>
              <a:t> </a:t>
            </a:r>
            <a:r>
              <a:rPr lang="fr-CA" altLang="en-US" baseline="0" dirty="0" err="1"/>
              <a:t>earlier</a:t>
            </a:r>
            <a:r>
              <a:rPr lang="fr-CA" altLang="en-US" baseline="0" dirty="0"/>
              <a:t> in the </a:t>
            </a:r>
            <a:r>
              <a:rPr lang="fr-CA" altLang="en-US" baseline="0" dirty="0" err="1"/>
              <a:t>travel</a:t>
            </a:r>
            <a:r>
              <a:rPr lang="fr-CA" altLang="en-US" baseline="0" dirty="0"/>
              <a:t> </a:t>
            </a:r>
            <a:r>
              <a:rPr lang="fr-CA" altLang="en-US" baseline="0" dirty="0" err="1"/>
              <a:t>journey</a:t>
            </a:r>
            <a:r>
              <a:rPr lang="fr-CA" altLang="en-US" baseline="0" dirty="0"/>
              <a:t>,  and more interventions </a:t>
            </a:r>
            <a:r>
              <a:rPr lang="fr-CA" altLang="en-US" baseline="0" dirty="0" err="1"/>
              <a:t>will</a:t>
            </a:r>
            <a:r>
              <a:rPr lang="fr-CA" altLang="en-US" baseline="0" dirty="0"/>
              <a:t> </a:t>
            </a:r>
            <a:r>
              <a:rPr lang="fr-CA" altLang="en-US" baseline="0" dirty="0" err="1"/>
              <a:t>occur</a:t>
            </a:r>
            <a:r>
              <a:rPr lang="fr-CA" altLang="en-US" baseline="0" dirty="0"/>
              <a:t>, </a:t>
            </a:r>
            <a:r>
              <a:rPr lang="fr-CA" altLang="en-US" baseline="0" dirty="0" err="1"/>
              <a:t>according</a:t>
            </a:r>
            <a:r>
              <a:rPr lang="fr-CA" altLang="en-US" baseline="0" dirty="0"/>
              <a:t> to </a:t>
            </a:r>
            <a:r>
              <a:rPr lang="fr-CA" altLang="en-US" baseline="0" dirty="0" err="1" smtClean="0"/>
              <a:t>risk</a:t>
            </a:r>
            <a:r>
              <a:rPr lang="fr-CA" altLang="en-US" baseline="0" dirty="0" smtClean="0"/>
              <a:t>, </a:t>
            </a:r>
            <a:r>
              <a:rPr lang="fr-CA" altLang="en-US" baseline="0" dirty="0" err="1"/>
              <a:t>during</a:t>
            </a:r>
            <a:r>
              <a:rPr lang="fr-CA" altLang="en-US" baseline="0" dirty="0"/>
              <a:t> </a:t>
            </a:r>
            <a:r>
              <a:rPr lang="fr-CA" altLang="en-US" baseline="0" dirty="0" err="1"/>
              <a:t>stay</a:t>
            </a:r>
            <a:r>
              <a:rPr lang="fr-CA" altLang="en-US" baseline="0" dirty="0"/>
              <a:t> and at exit</a:t>
            </a:r>
            <a:r>
              <a:rPr lang="fr-CA" altLang="en-US" baseline="0" dirty="0" smtClean="0"/>
              <a:t>.</a:t>
            </a:r>
          </a:p>
          <a:p>
            <a:endParaRPr lang="fr-CA"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i="1" baseline="0" dirty="0" smtClean="0"/>
              <a:t>Inspection Systems and Tools </a:t>
            </a:r>
            <a:r>
              <a:rPr lang="en-AU" altLang="en-US" i="0" baseline="0" dirty="0" smtClean="0"/>
              <a:t>and</a:t>
            </a:r>
            <a:r>
              <a:rPr lang="en-AU" altLang="en-US" i="1" baseline="0" dirty="0" smtClean="0"/>
              <a:t> Interoperable Applications </a:t>
            </a:r>
            <a:r>
              <a:rPr lang="en-AU" altLang="en-US" baseline="0" dirty="0" smtClean="0"/>
              <a:t>that are applied across the travel phases may also be used at the Pre-Departure Phase.</a:t>
            </a: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37</a:t>
            </a:fld>
            <a:endParaRPr lang="en-CA" sz="1200"/>
          </a:p>
        </p:txBody>
      </p:sp>
    </p:spTree>
    <p:extLst>
      <p:ext uri="{BB962C8B-B14F-4D97-AF65-F5344CB8AC3E}">
        <p14:creationId xmlns:p14="http://schemas.microsoft.com/office/powerpoint/2010/main" val="1645523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F.</a:t>
            </a:r>
            <a:r>
              <a:rPr lang="en-AU" altLang="en-US" baseline="0" dirty="0" smtClean="0"/>
              <a:t> </a:t>
            </a:r>
            <a:r>
              <a:rPr lang="en-AU" altLang="en-US" dirty="0" smtClean="0"/>
              <a:t>Entry </a:t>
            </a:r>
            <a:r>
              <a:rPr lang="en-AU" altLang="en-US" dirty="0"/>
              <a:t>&amp; Exit databases</a:t>
            </a:r>
          </a:p>
          <a:p>
            <a:endParaRPr lang="fr-CA" altLang="en-US" baseline="0" dirty="0"/>
          </a:p>
          <a:p>
            <a:r>
              <a:rPr lang="en-GB" sz="1200" kern="1200" dirty="0">
                <a:solidFill>
                  <a:schemeClr val="tx1"/>
                </a:solidFill>
                <a:effectLst/>
                <a:latin typeface="+mn-lt"/>
                <a:ea typeface="+mn-ea"/>
                <a:cs typeface="+mn-cs"/>
              </a:rPr>
              <a:t>A historical database of the prior entry of travellers is on its own a powerful risk assessment tool for States, the value of which increases when analysed in combination with other data sources (e.g. visa/ETS data). For States performing exit controls, the addition of exit data allows States to reconcile traveller arrivals and departures:</a:t>
            </a:r>
            <a:endParaRPr lang="en-AU"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For foreigners - to identify visa overstayers and accurately determine overstay rates and trends; and</a:t>
            </a:r>
            <a:endParaRPr lang="en-AU"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a:solidFill>
                  <a:schemeClr val="tx1"/>
                </a:solidFill>
                <a:effectLst/>
                <a:latin typeface="+mn-lt"/>
                <a:ea typeface="+mn-ea"/>
                <a:cs typeface="+mn-cs"/>
              </a:rPr>
              <a:t>For nationals - to determine actual residence and accurately report on emigration.</a:t>
            </a:r>
            <a:endParaRPr lang="en-AU"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Aggregated travel data provides important insights for States into the economic, social and security issues faced by States. For all purposes, the value of historical databases of travel increases with the size of the database and when full national coverage of all border locations is achieved.</a:t>
            </a: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38</a:t>
            </a:fld>
            <a:endParaRPr lang="en-CA" sz="1200"/>
          </a:p>
        </p:txBody>
      </p:sp>
    </p:spTree>
    <p:extLst>
      <p:ext uri="{BB962C8B-B14F-4D97-AF65-F5344CB8AC3E}">
        <p14:creationId xmlns:p14="http://schemas.microsoft.com/office/powerpoint/2010/main" val="290638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Topic </a:t>
            </a:r>
            <a:r>
              <a:rPr lang="en-AU" altLang="en-US" dirty="0" smtClean="0"/>
              <a:t>G. ABC</a:t>
            </a:r>
            <a:endParaRPr lang="en-AU" altLang="en-US" dirty="0"/>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high volume applications, where benefits justify the cost of investment, ABC can improve process efficiency for border control agencies, reduce processing time for the traveller while at the same time improving the assurance of traveller identity and automating aspects of the traveller risk assessment.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implementation of ABCs is highly contingent – relying at a minimum on the integration of watchlist searches including checks of lost and stolen travel documents and biometric identity verification.</a:t>
            </a:r>
            <a:endParaRPr lang="en-AU" sz="1200" kern="1200" dirty="0">
              <a:solidFill>
                <a:schemeClr val="tx1"/>
              </a:solidFill>
              <a:effectLst/>
              <a:latin typeface="+mn-lt"/>
              <a:ea typeface="+mn-ea"/>
              <a:cs typeface="+mn-cs"/>
            </a:endParaRPr>
          </a:p>
          <a:p>
            <a:endParaRPr lang="fr-CA"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ICAO SARPs apply to this topic.</a:t>
            </a:r>
            <a:endParaRPr lang="fr-CA" altLang="en-US" baseline="0" dirty="0" smtClean="0"/>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39</a:t>
            </a:fld>
            <a:endParaRPr lang="en-CA" sz="1200"/>
          </a:p>
        </p:txBody>
      </p:sp>
    </p:spTree>
    <p:extLst>
      <p:ext uri="{BB962C8B-B14F-4D97-AF65-F5344CB8AC3E}">
        <p14:creationId xmlns:p14="http://schemas.microsoft.com/office/powerpoint/2010/main" val="372500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ICAO has developed the TRIP</a:t>
            </a:r>
            <a:r>
              <a:rPr lang="en-AU" altLang="en-US" baseline="0" dirty="0"/>
              <a:t> Guide on BCM in response to an </a:t>
            </a:r>
            <a:r>
              <a:rPr lang="en-AU" altLang="en-US" dirty="0"/>
              <a:t>increasingly challenging</a:t>
            </a:r>
            <a:r>
              <a:rPr lang="en-AU" altLang="en-US" baseline="0" dirty="0"/>
              <a:t> </a:t>
            </a:r>
            <a:r>
              <a:rPr lang="en-AU" altLang="en-US" dirty="0"/>
              <a:t>global civil aviation environment:</a:t>
            </a:r>
          </a:p>
          <a:p>
            <a:pPr marL="171450" indent="-171450">
              <a:buFont typeface="Courier New" panose="02070309020205020404" pitchFamily="49" charset="0"/>
              <a:buChar char="o"/>
            </a:pPr>
            <a:r>
              <a:rPr lang="en-AU" sz="1400" dirty="0" smtClean="0">
                <a:solidFill>
                  <a:srgbClr val="002060"/>
                </a:solidFill>
                <a:latin typeface="+mn-lt"/>
              </a:rPr>
              <a:t>Increase in international air travel: </a:t>
            </a:r>
            <a:r>
              <a:rPr lang="en-AU" sz="1200" dirty="0" smtClean="0">
                <a:solidFill>
                  <a:schemeClr val="accent5">
                    <a:lumMod val="50000"/>
                  </a:schemeClr>
                </a:solidFill>
                <a:latin typeface="+mn-lt"/>
              </a:rPr>
              <a:t>ICAO forecasts that air traffic will increase from 3.8 billion passengers in 2016 to 7 billion passengers in 2030</a:t>
            </a:r>
          </a:p>
          <a:p>
            <a:pPr marL="171450" indent="-171450">
              <a:buFont typeface="Courier New" panose="02070309020205020404" pitchFamily="49" charset="0"/>
              <a:buChar char="o"/>
            </a:pPr>
            <a:r>
              <a:rPr lang="en-AU" sz="1600" dirty="0" smtClean="0">
                <a:solidFill>
                  <a:srgbClr val="002060"/>
                </a:solidFill>
                <a:latin typeface="+mn-lt"/>
              </a:rPr>
              <a:t>Constrained airport infrastructure: </a:t>
            </a:r>
            <a:r>
              <a:rPr lang="en-AU" sz="1200" dirty="0" smtClean="0">
                <a:solidFill>
                  <a:schemeClr val="accent5">
                    <a:lumMod val="50000"/>
                  </a:schemeClr>
                </a:solidFill>
                <a:latin typeface="+mn-lt"/>
              </a:rPr>
              <a:t>Expanding and building airports is expensive</a:t>
            </a:r>
          </a:p>
          <a:p>
            <a:pPr marL="171450" indent="-171450">
              <a:buFont typeface="Courier New" panose="02070309020205020404" pitchFamily="49" charset="0"/>
              <a:buChar char="o"/>
            </a:pPr>
            <a:r>
              <a:rPr lang="en-AU" sz="1600" dirty="0" smtClean="0">
                <a:solidFill>
                  <a:srgbClr val="002060"/>
                </a:solidFill>
                <a:latin typeface="+mn-lt"/>
              </a:rPr>
              <a:t>Evolving security threats: </a:t>
            </a:r>
            <a:r>
              <a:rPr lang="en-AU" sz="1200" dirty="0" smtClean="0">
                <a:solidFill>
                  <a:schemeClr val="accent5">
                    <a:lumMod val="50000"/>
                  </a:schemeClr>
                </a:solidFill>
                <a:latin typeface="+mn-lt"/>
              </a:rPr>
              <a:t>In terrorism and other transnational crime</a:t>
            </a:r>
          </a:p>
          <a:p>
            <a:pPr marL="0" indent="0">
              <a:buFontTx/>
              <a:buNone/>
            </a:pPr>
            <a:endParaRPr lang="en-AU" altLang="en-US" baseline="0" dirty="0" smtClean="0"/>
          </a:p>
          <a:p>
            <a:r>
              <a:rPr lang="en-AU" altLang="en-US" b="1" baseline="0" dirty="0" smtClean="0"/>
              <a:t>The Guide is framed by:</a:t>
            </a:r>
          </a:p>
          <a:p>
            <a:pPr marL="171450" indent="-171450">
              <a:buFont typeface="Courier New" panose="02070309020205020404" pitchFamily="49" charset="0"/>
              <a:buChar char="o"/>
            </a:pPr>
            <a:r>
              <a:rPr lang="en-AU" altLang="en-US" baseline="0" dirty="0" smtClean="0"/>
              <a:t>ICAO Annex 9 – </a:t>
            </a:r>
            <a:r>
              <a:rPr lang="en-AU" altLang="en-US" i="1" baseline="0" dirty="0" smtClean="0"/>
              <a:t>Facilitation </a:t>
            </a:r>
            <a:r>
              <a:rPr lang="en-AU" altLang="en-US" i="0" baseline="0" dirty="0" smtClean="0"/>
              <a:t>(Chapters 3, 8 and 9);</a:t>
            </a:r>
          </a:p>
          <a:p>
            <a:pPr marL="171450" indent="-171450">
              <a:buFont typeface="Courier New" panose="02070309020205020404" pitchFamily="49" charset="0"/>
              <a:buChar char="o"/>
            </a:pPr>
            <a:r>
              <a:rPr lang="en-AU" altLang="en-US" baseline="0" dirty="0" smtClean="0"/>
              <a:t>ICAO Traveller Identification Programme Strategy – or TRIP Strategy. Two elements of the TRIP mainly relate to BCM. This will be discuss later in this presentation;</a:t>
            </a:r>
          </a:p>
          <a:p>
            <a:pPr marL="171450" indent="-171450">
              <a:buFont typeface="Courier New" panose="02070309020205020404" pitchFamily="49" charset="0"/>
              <a:buChar char="o"/>
            </a:pPr>
            <a:r>
              <a:rPr lang="en-AU" altLang="en-US" baseline="0" dirty="0" smtClean="0"/>
              <a:t>ICAO Doc 9303, Technical Specifications for Machine Readable Travel Documents (MRTDs); and</a:t>
            </a:r>
          </a:p>
          <a:p>
            <a:pPr marL="171450" indent="-171450">
              <a:buFont typeface="Courier New" panose="02070309020205020404" pitchFamily="49" charset="0"/>
              <a:buChar char="o"/>
            </a:pPr>
            <a:r>
              <a:rPr lang="en-AU" altLang="en-US" baseline="0" dirty="0" smtClean="0"/>
              <a:t>United Nations treaties and relevant Security Council Resolutions. </a:t>
            </a:r>
          </a:p>
          <a:p>
            <a:pPr marL="0" indent="0">
              <a:buFontTx/>
              <a:buNone/>
            </a:pPr>
            <a:endParaRPr lang="en-AU" altLang="en-US" baseline="0" dirty="0"/>
          </a:p>
          <a:p>
            <a:pPr marL="0" indent="0">
              <a:buFontTx/>
              <a:buNone/>
            </a:pPr>
            <a:r>
              <a:rPr lang="en-AU" altLang="en-US" baseline="0" dirty="0" smtClean="0"/>
              <a:t>The </a:t>
            </a:r>
            <a:r>
              <a:rPr lang="en-AU" altLang="en-US" baseline="0" dirty="0"/>
              <a:t>Guide focusses on the air travel environment and on the border controls applied to travellers (the immigration perspective</a:t>
            </a:r>
            <a:r>
              <a:rPr lang="en-AU" altLang="en-US" baseline="0" dirty="0" smtClean="0"/>
              <a:t>). It does not include other Facilitation matters such as Customs</a:t>
            </a:r>
            <a:r>
              <a:rPr lang="en-AU" altLang="en-US" baseline="0" dirty="0"/>
              <a:t>, Quarantine, Health, </a:t>
            </a:r>
            <a:r>
              <a:rPr lang="en-AU" altLang="en-US" baseline="0" dirty="0" smtClean="0"/>
              <a:t>Aircraft.</a:t>
            </a:r>
            <a:endParaRPr lang="en-AU" altLang="en-US" baseline="0" dirty="0"/>
          </a:p>
          <a:p>
            <a:pPr marL="0" indent="0">
              <a:buFontTx/>
              <a:buNone/>
            </a:pPr>
            <a:r>
              <a:rPr lang="en-AU" altLang="en-US" baseline="0" dirty="0"/>
              <a:t> </a:t>
            </a:r>
          </a:p>
          <a:p>
            <a:pPr marL="0" indent="0">
              <a:buFontTx/>
              <a:buNone/>
            </a:pPr>
            <a:r>
              <a:rPr lang="en-AU" baseline="0" noProof="0" dirty="0">
                <a:solidFill>
                  <a:srgbClr val="002060"/>
                </a:solidFill>
              </a:rPr>
              <a:t>The substantive content of the Guide focusses on the application of technology in BCM. However, this technology is put in the broader context of the specific environment and challenges faced in different States, and with a view of furthering the national interest of States (economic, social and political benefits of air travel), meeting their international obligations and ensuring that threats are understood, and risks mitigated.</a:t>
            </a:r>
            <a:endParaRPr lang="en-AU" noProof="0" dirty="0">
              <a:solidFill>
                <a:srgbClr val="002060"/>
              </a:solidFill>
            </a:endParaRPr>
          </a:p>
          <a:p>
            <a:pPr marL="0" indent="0">
              <a:buFontTx/>
              <a:buNone/>
            </a:pPr>
            <a:endParaRPr lang="en-AU" altLang="en-US" baseline="0" dirty="0"/>
          </a:p>
          <a:p>
            <a:pPr marL="0" indent="0">
              <a:buNone/>
            </a:pPr>
            <a:r>
              <a:rPr lang="en-AU" sz="1200" dirty="0">
                <a:solidFill>
                  <a:srgbClr val="002060"/>
                </a:solidFill>
                <a:latin typeface="+mn-lt"/>
              </a:rPr>
              <a:t>The application of technology in BCM can improve:</a:t>
            </a:r>
          </a:p>
          <a:p>
            <a:pPr marL="171450" indent="-171450">
              <a:buFont typeface="Courier New" panose="02070309020205020404" pitchFamily="49" charset="0"/>
              <a:buChar char="o"/>
            </a:pPr>
            <a:r>
              <a:rPr lang="en-AU" sz="1200" dirty="0" smtClean="0">
                <a:solidFill>
                  <a:srgbClr val="002060"/>
                </a:solidFill>
                <a:latin typeface="+mn-lt"/>
              </a:rPr>
              <a:t>Transactional </a:t>
            </a:r>
            <a:r>
              <a:rPr lang="en-AU" sz="1200" dirty="0">
                <a:solidFill>
                  <a:srgbClr val="002060"/>
                </a:solidFill>
                <a:latin typeface="+mn-lt"/>
              </a:rPr>
              <a:t>efficiency in traveler processing – delaying or preventing the investment required in new airport infrastructure; and</a:t>
            </a:r>
          </a:p>
          <a:p>
            <a:pPr marL="171450" indent="-171450">
              <a:buFont typeface="Courier New" panose="02070309020205020404" pitchFamily="49" charset="0"/>
              <a:buChar char="o"/>
            </a:pPr>
            <a:r>
              <a:rPr lang="en-AU" sz="1200" dirty="0" smtClean="0">
                <a:solidFill>
                  <a:srgbClr val="002060"/>
                </a:solidFill>
                <a:latin typeface="+mn-lt"/>
              </a:rPr>
              <a:t>Traveller </a:t>
            </a:r>
            <a:r>
              <a:rPr lang="en-AU" sz="1200" dirty="0">
                <a:solidFill>
                  <a:srgbClr val="002060"/>
                </a:solidFill>
                <a:latin typeface="+mn-lt"/>
              </a:rPr>
              <a:t>identification and risk assessment – so that threats can be identified by States and interventions can be made to prevent or deter travel.</a:t>
            </a:r>
          </a:p>
          <a:p>
            <a:endParaRPr lang="en-AU" altLang="en-US" baseline="0" dirty="0"/>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a:t>
            </a:fld>
            <a:endParaRPr lang="en-CA" sz="1200" dirty="0"/>
          </a:p>
        </p:txBody>
      </p:sp>
    </p:spTree>
    <p:extLst>
      <p:ext uri="{BB962C8B-B14F-4D97-AF65-F5344CB8AC3E}">
        <p14:creationId xmlns:p14="http://schemas.microsoft.com/office/powerpoint/2010/main" val="428302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noProof="0" dirty="0"/>
              <a:t>« Stay » is the outcome of the travel process.</a:t>
            </a:r>
          </a:p>
          <a:p>
            <a:endParaRPr lang="en-AU" altLang="en-US" baseline="0" noProof="0" dirty="0"/>
          </a:p>
          <a:p>
            <a:r>
              <a:rPr lang="en-AU" altLang="en-US" baseline="0" noProof="0" dirty="0"/>
              <a:t>For States, the spending by tourists and the deals negotiated by businessmen during their stay deliver the </a:t>
            </a:r>
            <a:r>
              <a:rPr lang="en-AU" altLang="en-US" baseline="0" noProof="0" dirty="0" smtClean="0"/>
              <a:t>benefits. The </a:t>
            </a:r>
            <a:r>
              <a:rPr lang="en-AU" altLang="en-US" baseline="0" noProof="0" dirty="0"/>
              <a:t>threats faced by States from transnational crime, including terrorism, likewise occur mostly after the entry of travellers.</a:t>
            </a:r>
          </a:p>
          <a:p>
            <a:endParaRPr lang="en-AU" altLang="en-US" baseline="0" noProof="0" dirty="0"/>
          </a:p>
          <a:p>
            <a:r>
              <a:rPr lang="en-AU" altLang="en-US" baseline="0" noProof="0" dirty="0"/>
              <a:t>Investments by States in their national BCS should therefore be focussed on improving the States ability to regulate the stay of travellers.</a:t>
            </a:r>
          </a:p>
          <a:p>
            <a:endParaRPr lang="en-AU" altLang="en-US" baseline="0" noProof="0" dirty="0"/>
          </a:p>
          <a:p>
            <a:pPr marL="0" indent="0">
              <a:buFont typeface="Arial" panose="020B0604020202020204" pitchFamily="34" charset="0"/>
              <a:buNone/>
            </a:pPr>
            <a:r>
              <a:rPr lang="en-AU" altLang="en-US" baseline="0" noProof="0" dirty="0"/>
              <a:t>The BCS in advanced States provide individual and aggregated data to report on </a:t>
            </a:r>
            <a:r>
              <a:rPr lang="en-AU" noProof="0" dirty="0">
                <a:solidFill>
                  <a:schemeClr val="bg1"/>
                </a:solidFill>
              </a:rPr>
              <a:t>who is present in the State; how long they are permitted to remain; and the conditions that are attached to their continued stay.</a:t>
            </a: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40</a:t>
            </a:fld>
            <a:endParaRPr lang="en-CA" sz="1200"/>
          </a:p>
        </p:txBody>
      </p:sp>
    </p:spTree>
    <p:extLst>
      <p:ext uri="{BB962C8B-B14F-4D97-AF65-F5344CB8AC3E}">
        <p14:creationId xmlns:p14="http://schemas.microsoft.com/office/powerpoint/2010/main" val="3085567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Element v</a:t>
            </a:r>
            <a:r>
              <a:rPr lang="en-AU" dirty="0" smtClean="0"/>
              <a:t>. TRIP </a:t>
            </a:r>
            <a:r>
              <a:rPr lang="en-AU" dirty="0"/>
              <a:t>Implementation - External Risks and </a:t>
            </a:r>
            <a:r>
              <a:rPr lang="en-AU" dirty="0" smtClean="0"/>
              <a:t>Constraints: 6 </a:t>
            </a:r>
            <a:r>
              <a:rPr lang="en-AU" dirty="0"/>
              <a:t>slides</a:t>
            </a:r>
          </a:p>
        </p:txBody>
      </p:sp>
      <p:sp>
        <p:nvSpPr>
          <p:cNvPr id="4" name="Slide Number Placeholder 3"/>
          <p:cNvSpPr>
            <a:spLocks noGrp="1"/>
          </p:cNvSpPr>
          <p:nvPr>
            <p:ph type="sldNum" sz="quarter" idx="10"/>
          </p:nvPr>
        </p:nvSpPr>
        <p:spPr/>
        <p:txBody>
          <a:bodyPr/>
          <a:lstStyle/>
          <a:p>
            <a:fld id="{0980CADE-34F9-4AE8-807D-87F080CAD856}" type="slidenum">
              <a:rPr lang="en-CA" smtClean="0"/>
              <a:t>41</a:t>
            </a:fld>
            <a:endParaRPr lang="en-CA"/>
          </a:p>
        </p:txBody>
      </p:sp>
    </p:spTree>
    <p:extLst>
      <p:ext uri="{BB962C8B-B14F-4D97-AF65-F5344CB8AC3E}">
        <p14:creationId xmlns:p14="http://schemas.microsoft.com/office/powerpoint/2010/main" val="2884844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 application of ICT technology </a:t>
            </a:r>
            <a:r>
              <a:rPr lang="en-AU" dirty="0"/>
              <a:t>to develop and implement </a:t>
            </a:r>
            <a:r>
              <a:rPr lang="en-AU" i="1" dirty="0"/>
              <a:t>Inspection Systems and Tools </a:t>
            </a:r>
            <a:r>
              <a:rPr lang="en-AU" dirty="0"/>
              <a:t>and </a:t>
            </a:r>
            <a:r>
              <a:rPr lang="en-AU" i="1" dirty="0"/>
              <a:t>Interoperable Applications</a:t>
            </a:r>
            <a:r>
              <a:rPr lang="en-AU" dirty="0"/>
              <a:t> </a:t>
            </a:r>
            <a:r>
              <a:rPr lang="en-AU" b="0" dirty="0"/>
              <a:t>is necessary, </a:t>
            </a:r>
            <a:r>
              <a:rPr lang="en-AU" b="1" u="none" dirty="0"/>
              <a:t>but not sufficient </a:t>
            </a:r>
            <a:r>
              <a:rPr lang="en-AU" b="0" dirty="0"/>
              <a:t>for successful TRIP Implementation.</a:t>
            </a:r>
          </a:p>
          <a:p>
            <a:endParaRPr lang="en-AU" dirty="0"/>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42</a:t>
            </a:fld>
            <a:endParaRPr lang="en-CA"/>
          </a:p>
        </p:txBody>
      </p:sp>
    </p:spTree>
    <p:extLst>
      <p:ext uri="{BB962C8B-B14F-4D97-AF65-F5344CB8AC3E}">
        <p14:creationId xmlns:p14="http://schemas.microsoft.com/office/powerpoint/2010/main" val="377489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Advanced tools like ABC and biometric watchlists, and advanced interoperable applications like PNR and API are complex and highly dependent.  </a:t>
            </a:r>
          </a:p>
          <a:p>
            <a:endParaRPr lang="en-AU" altLang="en-US" dirty="0"/>
          </a:p>
          <a:p>
            <a:r>
              <a:rPr lang="en-AU" altLang="en-US" dirty="0"/>
              <a:t>As complexity increases, integration becomes more complex and deep insight is required to evaluate options for change.</a:t>
            </a:r>
          </a:p>
          <a:p>
            <a:endParaRPr lang="en-AU" altLang="en-US" dirty="0"/>
          </a:p>
          <a:p>
            <a:r>
              <a:rPr lang="en-AU" altLang="en-US" dirty="0"/>
              <a:t>Once implemented, advanced capability is required for sustained operation.</a:t>
            </a:r>
          </a:p>
          <a:p>
            <a:endParaRPr lang="en-AU" altLang="en-US" dirty="0"/>
          </a:p>
          <a:p>
            <a:pPr marL="171450" indent="-171450">
              <a:buFont typeface="Arial" panose="020B0604020202020204" pitchFamily="34" charset="0"/>
              <a:buChar char="•"/>
            </a:pPr>
            <a:r>
              <a:rPr lang="en-AU" altLang="en-US" dirty="0"/>
              <a:t>For example, the administrative challenge of sustaining the collection, collation and distribution of all the PKI certificates from all eMRTD issuing States, into a an NPKD, and to all border locations requires ongoing staffing and technical resources, and technical understanding of eMRTD PKI.</a:t>
            </a:r>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43</a:t>
            </a:fld>
            <a:endParaRPr lang="en-CA" sz="1200"/>
          </a:p>
        </p:txBody>
      </p:sp>
    </p:spTree>
    <p:extLst>
      <p:ext uri="{BB962C8B-B14F-4D97-AF65-F5344CB8AC3E}">
        <p14:creationId xmlns:p14="http://schemas.microsoft.com/office/powerpoint/2010/main" val="156081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noProof="0" dirty="0"/>
              <a:t>Advanced </a:t>
            </a:r>
            <a:r>
              <a:rPr lang="en-US" altLang="en-US" i="1" baseline="0" noProof="0" dirty="0"/>
              <a:t>Inspection Systems and Tools </a:t>
            </a:r>
            <a:r>
              <a:rPr lang="en-US" altLang="en-US" baseline="0" noProof="0" dirty="0"/>
              <a:t>and </a:t>
            </a:r>
            <a:r>
              <a:rPr lang="en-US" altLang="en-US" i="1" baseline="0" noProof="0" dirty="0"/>
              <a:t>Interoperable Applications </a:t>
            </a:r>
            <a:r>
              <a:rPr lang="en-US" altLang="en-US" baseline="0" noProof="0" dirty="0"/>
              <a:t>generate process exceptions which need to be resolved at secondary examination.</a:t>
            </a:r>
          </a:p>
          <a:p>
            <a:pPr marL="171450" indent="-171450">
              <a:buFont typeface="Arial" panose="020B0604020202020204" pitchFamily="34" charset="0"/>
              <a:buChar char="•"/>
            </a:pPr>
            <a:r>
              <a:rPr lang="en-US" altLang="en-US" baseline="0" noProof="0" dirty="0"/>
              <a:t>INTERPOL SLTD checks;</a:t>
            </a:r>
          </a:p>
          <a:p>
            <a:pPr marL="171450" indent="-171450">
              <a:buFont typeface="Arial" panose="020B0604020202020204" pitchFamily="34" charset="0"/>
              <a:buChar char="•"/>
            </a:pPr>
            <a:r>
              <a:rPr lang="en-US" altLang="en-US" baseline="0" noProof="0" dirty="0"/>
              <a:t>other watchlist searches;</a:t>
            </a:r>
          </a:p>
          <a:p>
            <a:pPr marL="171450" indent="-171450">
              <a:buFont typeface="Arial" panose="020B0604020202020204" pitchFamily="34" charset="0"/>
              <a:buChar char="•"/>
            </a:pPr>
            <a:r>
              <a:rPr lang="en-US" altLang="en-US" baseline="0" noProof="0" dirty="0"/>
              <a:t>eMRTD PKI authentication;</a:t>
            </a:r>
          </a:p>
          <a:p>
            <a:pPr marL="171450" indent="-171450">
              <a:buFont typeface="Arial" panose="020B0604020202020204" pitchFamily="34" charset="0"/>
              <a:buChar char="•"/>
            </a:pPr>
            <a:r>
              <a:rPr lang="en-US" altLang="en-US" baseline="0" noProof="0" dirty="0"/>
              <a:t>API;</a:t>
            </a:r>
          </a:p>
          <a:p>
            <a:pPr marL="171450" indent="-171450">
              <a:buFont typeface="Arial" panose="020B0604020202020204" pitchFamily="34" charset="0"/>
              <a:buChar char="•"/>
            </a:pPr>
            <a:r>
              <a:rPr lang="en-US" altLang="en-US" baseline="0" noProof="0" dirty="0" err="1"/>
              <a:t>iAPI</a:t>
            </a:r>
            <a:r>
              <a:rPr lang="en-US" altLang="en-US" baseline="0" noProof="0" dirty="0"/>
              <a:t>;</a:t>
            </a:r>
          </a:p>
          <a:p>
            <a:pPr marL="171450" indent="-171450">
              <a:buFont typeface="Arial" panose="020B0604020202020204" pitchFamily="34" charset="0"/>
              <a:buChar char="•"/>
            </a:pPr>
            <a:r>
              <a:rPr lang="en-US" altLang="en-US" baseline="0" noProof="0" dirty="0"/>
              <a:t>PNR; and </a:t>
            </a:r>
          </a:p>
          <a:p>
            <a:pPr marL="171450" indent="-171450">
              <a:buFont typeface="Arial" panose="020B0604020202020204" pitchFamily="34" charset="0"/>
              <a:buChar char="•"/>
            </a:pPr>
            <a:r>
              <a:rPr lang="en-US" altLang="en-US" baseline="0" noProof="0" dirty="0"/>
              <a:t>ABC</a:t>
            </a:r>
          </a:p>
          <a:p>
            <a:pPr marL="0" indent="0">
              <a:buFont typeface="Arial" panose="020B0604020202020204" pitchFamily="34" charset="0"/>
              <a:buNone/>
            </a:pPr>
            <a:endParaRPr lang="en-US" altLang="en-US" baseline="0" noProof="0" dirty="0"/>
          </a:p>
          <a:p>
            <a:pPr marL="0" indent="0">
              <a:buFont typeface="Arial" panose="020B0604020202020204" pitchFamily="34" charset="0"/>
              <a:buNone/>
            </a:pPr>
            <a:r>
              <a:rPr lang="en-US" altLang="en-US" baseline="0" noProof="0" dirty="0"/>
              <a:t>The process exceptions are comprised in large part of “false positive matches” but these must be examined and resolved to distinguish them from “genuine hits”.</a:t>
            </a:r>
          </a:p>
          <a:p>
            <a:endParaRPr lang="en-US" altLang="en-US" baseline="0" noProof="0" dirty="0"/>
          </a:p>
          <a:p>
            <a:r>
              <a:rPr lang="en-US" altLang="en-US" baseline="0" noProof="0" dirty="0"/>
              <a:t>Successful TRIP implementation requires a disciplined separation of staffing resources between primary and secondary examination.</a:t>
            </a:r>
          </a:p>
          <a:p>
            <a:endParaRPr lang="en-US" altLang="en-US" baseline="0" noProof="0" dirty="0"/>
          </a:p>
          <a:p>
            <a:r>
              <a:rPr lang="en-US" altLang="en-US" baseline="0" noProof="0" dirty="0"/>
              <a:t>This separation must be able to be sustained at all times and in particular should not be diluted during processing peaks.</a:t>
            </a:r>
          </a:p>
          <a:p>
            <a:endParaRPr lang="en-US" altLang="en-US" baseline="0" noProof="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44</a:t>
            </a:fld>
            <a:endParaRPr lang="en-CA" sz="1200"/>
          </a:p>
        </p:txBody>
      </p:sp>
    </p:spTree>
    <p:extLst>
      <p:ext uri="{BB962C8B-B14F-4D97-AF65-F5344CB8AC3E}">
        <p14:creationId xmlns:p14="http://schemas.microsoft.com/office/powerpoint/2010/main" val="3371602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aseline="0" dirty="0"/>
              <a:t>Section 7.2 of the Guide </a:t>
            </a:r>
            <a:r>
              <a:rPr lang="fr-CA" altLang="en-US" baseline="0" dirty="0" err="1"/>
              <a:t>provides</a:t>
            </a:r>
            <a:r>
              <a:rPr lang="fr-CA" altLang="en-US" baseline="0" dirty="0"/>
              <a:t> suggestions to States for actions to </a:t>
            </a:r>
            <a:r>
              <a:rPr lang="fr-CA" altLang="en-US" baseline="0" dirty="0" err="1"/>
              <a:t>improve</a:t>
            </a:r>
            <a:r>
              <a:rPr lang="fr-CA" altLang="en-US" baseline="0" dirty="0"/>
              <a:t> </a:t>
            </a:r>
            <a:r>
              <a:rPr lang="fr-CA" altLang="en-US" baseline="0" dirty="0" err="1"/>
              <a:t>governance</a:t>
            </a:r>
            <a:r>
              <a:rPr lang="fr-CA" altLang="en-US" baseline="0" dirty="0"/>
              <a:t> and </a:t>
            </a:r>
            <a:r>
              <a:rPr lang="fr-CA" altLang="en-US" baseline="0" dirty="0" err="1"/>
              <a:t>transparency</a:t>
            </a:r>
            <a:r>
              <a:rPr lang="fr-CA" alt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4">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4">
                    <a:lumMod val="10000"/>
                  </a:schemeClr>
                </a:solidFill>
              </a:rPr>
              <a:t>The application of technology in TRIP Implementation can help identify, but can’t defeat, corrupt border control management practice.</a:t>
            </a:r>
          </a:p>
          <a:p>
            <a:endParaRPr lang="fr-CA" altLang="en-US" baseline="0" dirty="0"/>
          </a:p>
          <a:p>
            <a:r>
              <a:rPr lang="fr-CA" altLang="en-US" baseline="0" dirty="0" err="1"/>
              <a:t>Transparency</a:t>
            </a:r>
            <a:r>
              <a:rPr lang="fr-CA" altLang="en-US" baseline="0" dirty="0"/>
              <a:t> International </a:t>
            </a:r>
            <a:r>
              <a:rPr lang="fr-CA" altLang="en-US" baseline="0" dirty="0" err="1"/>
              <a:t>provides</a:t>
            </a:r>
            <a:r>
              <a:rPr lang="fr-CA" altLang="en-US" baseline="0" dirty="0"/>
              <a:t> an objective, </a:t>
            </a:r>
            <a:r>
              <a:rPr lang="fr-CA" altLang="en-US" baseline="0" dirty="0" err="1"/>
              <a:t>external</a:t>
            </a:r>
            <a:r>
              <a:rPr lang="fr-CA" altLang="en-US" baseline="0" dirty="0"/>
              <a:t> </a:t>
            </a:r>
            <a:r>
              <a:rPr lang="fr-CA" altLang="en-US" baseline="0" dirty="0" err="1"/>
              <a:t>assessment</a:t>
            </a:r>
            <a:r>
              <a:rPr lang="fr-CA" altLang="en-US" baseline="0" dirty="0"/>
              <a:t> of perceptions of corruption for </a:t>
            </a:r>
            <a:r>
              <a:rPr lang="fr-CA" altLang="en-US" baseline="0" dirty="0" err="1"/>
              <a:t>many</a:t>
            </a:r>
            <a:r>
              <a:rPr lang="fr-CA" altLang="en-US" baseline="0" dirty="0"/>
              <a:t> States.</a:t>
            </a:r>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45</a:t>
            </a:fld>
            <a:endParaRPr lang="en-CA" sz="1200"/>
          </a:p>
        </p:txBody>
      </p:sp>
    </p:spTree>
    <p:extLst>
      <p:ext uri="{BB962C8B-B14F-4D97-AF65-F5344CB8AC3E}">
        <p14:creationId xmlns:p14="http://schemas.microsoft.com/office/powerpoint/2010/main" val="1085818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aseline="0" dirty="0"/>
              <a:t>TRIP </a:t>
            </a:r>
            <a:r>
              <a:rPr lang="fr-CA" altLang="en-US" baseline="0" dirty="0" err="1"/>
              <a:t>implementation</a:t>
            </a:r>
            <a:r>
              <a:rPr lang="fr-CA" altLang="en-US" baseline="0" dirty="0"/>
              <a:t> can </a:t>
            </a:r>
            <a:r>
              <a:rPr lang="fr-CA" altLang="en-US" baseline="0" dirty="0" err="1"/>
              <a:t>improve</a:t>
            </a:r>
            <a:r>
              <a:rPr lang="fr-CA" altLang="en-US" baseline="0" dirty="0"/>
              <a:t> </a:t>
            </a:r>
            <a:r>
              <a:rPr lang="fr-CA" altLang="en-US" baseline="0" dirty="0" err="1"/>
              <a:t>security</a:t>
            </a:r>
            <a:r>
              <a:rPr lang="fr-CA" altLang="en-US" baseline="0" dirty="0"/>
              <a:t> and facilitation </a:t>
            </a:r>
            <a:r>
              <a:rPr lang="fr-CA" altLang="en-US" baseline="0" dirty="0" err="1"/>
              <a:t>outcomes</a:t>
            </a:r>
            <a:r>
              <a:rPr lang="fr-CA" altLang="en-US" baseline="0" dirty="0"/>
              <a:t> and </a:t>
            </a:r>
            <a:r>
              <a:rPr lang="fr-CA" altLang="en-US" baseline="0" dirty="0" err="1"/>
              <a:t>efficiency</a:t>
            </a:r>
            <a:r>
              <a:rPr lang="fr-CA" altLang="en-US" baseline="0" dirty="0"/>
              <a:t> of </a:t>
            </a:r>
            <a:r>
              <a:rPr lang="fr-CA" altLang="en-US" baseline="0" dirty="0" err="1"/>
              <a:t>processing</a:t>
            </a:r>
            <a:r>
              <a:rPr lang="fr-CA" altLang="en-US" baseline="0" dirty="0"/>
              <a:t> but the </a:t>
            </a:r>
            <a:r>
              <a:rPr lang="fr-CA" altLang="en-US" baseline="0" dirty="0" err="1"/>
              <a:t>manual</a:t>
            </a:r>
            <a:r>
              <a:rPr lang="fr-CA" altLang="en-US" baseline="0" dirty="0"/>
              <a:t> inspection of </a:t>
            </a:r>
            <a:r>
              <a:rPr lang="fr-CA" altLang="en-US" baseline="0" dirty="0" err="1"/>
              <a:t>travel</a:t>
            </a:r>
            <a:r>
              <a:rPr lang="fr-CA" altLang="en-US" baseline="0" dirty="0"/>
              <a:t> documents </a:t>
            </a:r>
            <a:r>
              <a:rPr lang="fr-CA" altLang="en-US" baseline="0" dirty="0" err="1"/>
              <a:t>remains</a:t>
            </a:r>
            <a:r>
              <a:rPr lang="fr-CA" altLang="en-US" baseline="0" dirty="0"/>
              <a:t> important, in </a:t>
            </a:r>
            <a:r>
              <a:rPr lang="fr-CA" altLang="en-US" baseline="0" dirty="0" err="1"/>
              <a:t>particular</a:t>
            </a:r>
            <a:r>
              <a:rPr lang="fr-CA" altLang="en-US" baseline="0" dirty="0"/>
              <a:t> at </a:t>
            </a:r>
            <a:r>
              <a:rPr lang="fr-CA" altLang="en-US" baseline="0" dirty="0" err="1"/>
              <a:t>secondary</a:t>
            </a:r>
            <a:r>
              <a:rPr lang="fr-CA" altLang="en-US" baseline="0" dirty="0"/>
              <a:t> </a:t>
            </a:r>
            <a:r>
              <a:rPr lang="fr-CA" altLang="en-US" baseline="0" dirty="0" err="1"/>
              <a:t>examination</a:t>
            </a:r>
            <a:r>
              <a:rPr lang="fr-CA" altLang="en-US" baseline="0" dirty="0"/>
              <a:t>, to </a:t>
            </a:r>
            <a:r>
              <a:rPr lang="fr-CA" altLang="en-US" baseline="0" dirty="0" err="1"/>
              <a:t>contribute</a:t>
            </a:r>
            <a:r>
              <a:rPr lang="fr-CA" altLang="en-US" baseline="0" dirty="0"/>
              <a:t> to the </a:t>
            </a:r>
            <a:r>
              <a:rPr lang="fr-CA" altLang="en-US" baseline="0" dirty="0" err="1"/>
              <a:t>resolution</a:t>
            </a:r>
            <a:r>
              <a:rPr lang="fr-CA" altLang="en-US" baseline="0" dirty="0"/>
              <a:t> of </a:t>
            </a:r>
            <a:r>
              <a:rPr lang="fr-CA" altLang="en-US" baseline="0" dirty="0" err="1"/>
              <a:t>referrals</a:t>
            </a:r>
            <a:r>
              <a:rPr lang="fr-CA" altLang="en-US" baseline="0" dirty="0"/>
              <a:t> </a:t>
            </a:r>
            <a:r>
              <a:rPr lang="fr-CA" altLang="en-US" baseline="0" dirty="0" err="1"/>
              <a:t>from</a:t>
            </a:r>
            <a:r>
              <a:rPr lang="fr-CA" altLang="en-US" baseline="0" dirty="0"/>
              <a:t> </a:t>
            </a:r>
            <a:r>
              <a:rPr lang="fr-CA" altLang="en-US" baseline="0" dirty="0" err="1"/>
              <a:t>primary</a:t>
            </a:r>
            <a:r>
              <a:rPr lang="fr-CA" altLang="en-US" baseline="0" dirty="0"/>
              <a:t> </a:t>
            </a:r>
            <a:r>
              <a:rPr lang="fr-CA" altLang="en-US" baseline="0" dirty="0" err="1"/>
              <a:t>examination</a:t>
            </a:r>
            <a:r>
              <a:rPr lang="fr-CA" altLang="en-US" baseline="0" dirty="0"/>
              <a:t>.</a:t>
            </a:r>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46</a:t>
            </a:fld>
            <a:endParaRPr lang="en-CA" sz="1200"/>
          </a:p>
        </p:txBody>
      </p:sp>
    </p:spTree>
    <p:extLst>
      <p:ext uri="{BB962C8B-B14F-4D97-AF65-F5344CB8AC3E}">
        <p14:creationId xmlns:p14="http://schemas.microsoft.com/office/powerpoint/2010/main" val="4272876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 documented national BCM strategy, aligned with the development objectives of the State, provides the best guarantee that investments in TRIP technology will be able to be properly evaluated for cost and benefits.</a:t>
            </a: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47</a:t>
            </a:fld>
            <a:endParaRPr lang="en-CA" sz="1200"/>
          </a:p>
        </p:txBody>
      </p:sp>
    </p:spTree>
    <p:extLst>
      <p:ext uri="{BB962C8B-B14F-4D97-AF65-F5344CB8AC3E}">
        <p14:creationId xmlns:p14="http://schemas.microsoft.com/office/powerpoint/2010/main" val="1540494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Element vi</a:t>
            </a:r>
            <a:r>
              <a:rPr lang="en-AU" dirty="0" smtClean="0"/>
              <a:t>. Conclusion: 2 </a:t>
            </a:r>
            <a:r>
              <a:rPr lang="en-AU" dirty="0"/>
              <a:t>slides</a:t>
            </a:r>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48</a:t>
            </a:fld>
            <a:endParaRPr lang="en-CA"/>
          </a:p>
        </p:txBody>
      </p:sp>
    </p:spTree>
    <p:extLst>
      <p:ext uri="{BB962C8B-B14F-4D97-AF65-F5344CB8AC3E}">
        <p14:creationId xmlns:p14="http://schemas.microsoft.com/office/powerpoint/2010/main" val="4184870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aseline="0" dirty="0"/>
              <a:t>ICAO and </a:t>
            </a:r>
            <a:r>
              <a:rPr lang="fr-CA" altLang="en-US" baseline="0" dirty="0" err="1"/>
              <a:t>other</a:t>
            </a:r>
            <a:r>
              <a:rPr lang="fr-CA" altLang="en-US" baseline="0" dirty="0"/>
              <a:t> international </a:t>
            </a:r>
            <a:r>
              <a:rPr lang="fr-CA" altLang="en-US" baseline="0" dirty="0" err="1"/>
              <a:t>organizations</a:t>
            </a:r>
            <a:r>
              <a:rPr lang="fr-CA" altLang="en-US" baseline="0" dirty="0"/>
              <a:t> can </a:t>
            </a:r>
            <a:r>
              <a:rPr lang="fr-CA" altLang="en-US" baseline="0" dirty="0" err="1"/>
              <a:t>provide</a:t>
            </a:r>
            <a:r>
              <a:rPr lang="fr-CA" altLang="en-US" baseline="0" dirty="0"/>
              <a:t> assistance to States to </a:t>
            </a:r>
            <a:r>
              <a:rPr lang="fr-CA" altLang="en-US" baseline="0" dirty="0" err="1"/>
              <a:t>achieve</a:t>
            </a:r>
            <a:r>
              <a:rPr lang="fr-CA" altLang="en-US" baseline="0" dirty="0"/>
              <a:t> TRIP </a:t>
            </a:r>
            <a:r>
              <a:rPr lang="fr-CA" altLang="en-US" baseline="0" dirty="0" err="1"/>
              <a:t>Implementation</a:t>
            </a:r>
            <a:r>
              <a:rPr lang="fr-CA" altLang="en-US" baseline="0" dirty="0"/>
              <a:t>.</a:t>
            </a:r>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49</a:t>
            </a:fld>
            <a:endParaRPr lang="en-CA" sz="1200"/>
          </a:p>
        </p:txBody>
      </p:sp>
    </p:spTree>
    <p:extLst>
      <p:ext uri="{BB962C8B-B14F-4D97-AF65-F5344CB8AC3E}">
        <p14:creationId xmlns:p14="http://schemas.microsoft.com/office/powerpoint/2010/main" val="257849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sz="1200" dirty="0">
              <a:solidFill>
                <a:srgbClr val="002060"/>
              </a:solidFill>
              <a:latin typeface="+mn-lt"/>
            </a:endParaRPr>
          </a:p>
          <a:p>
            <a:pPr marL="0" indent="0">
              <a:buFont typeface="Arial" panose="020B0604020202020204" pitchFamily="34" charset="0"/>
              <a:buNone/>
            </a:pPr>
            <a:r>
              <a:rPr lang="en-US" sz="1200" dirty="0">
                <a:solidFill>
                  <a:srgbClr val="002060"/>
                </a:solidFill>
                <a:latin typeface="+mn-lt"/>
              </a:rPr>
              <a:t>Nowadays, multiples actors are involved with border security and related matters,</a:t>
            </a:r>
            <a:r>
              <a:rPr lang="en-US" sz="1200" baseline="0" dirty="0">
                <a:solidFill>
                  <a:srgbClr val="002060"/>
                </a:solidFill>
                <a:latin typeface="+mn-lt"/>
              </a:rPr>
              <a:t> hence the extensive consultation that took place with States, international and regional organization and groups of experts for developing the Guide: </a:t>
            </a:r>
          </a:p>
          <a:p>
            <a:pPr marL="0" indent="0">
              <a:buFont typeface="Arial" panose="020B0604020202020204" pitchFamily="34" charset="0"/>
              <a:buNone/>
            </a:pPr>
            <a:endParaRPr lang="en-US" sz="1200" baseline="0" dirty="0">
              <a:solidFill>
                <a:srgbClr val="002060"/>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u="none" strike="noStrike" kern="1200" baseline="0" noProof="0" dirty="0">
                <a:solidFill>
                  <a:schemeClr val="tx1"/>
                </a:solidFill>
                <a:latin typeface="+mn-lt"/>
                <a:ea typeface="+mn-ea"/>
                <a:cs typeface="+mn-cs"/>
              </a:rPr>
              <a:t>Caribbean Community (CARICOM) Joint-Regional Communication Centre (JRCC) Implementation </a:t>
            </a:r>
            <a:r>
              <a:rPr lang="en-US" sz="1200" b="0" i="0" kern="1200" noProof="0" dirty="0">
                <a:solidFill>
                  <a:schemeClr val="tx1"/>
                </a:solidFill>
                <a:effectLst/>
                <a:latin typeface="+mn-lt"/>
                <a:ea typeface="+mn-ea"/>
                <a:cs typeface="+mn-cs"/>
              </a:rPr>
              <a:t>Agency for Crime and Security</a:t>
            </a:r>
            <a:r>
              <a:rPr lang="en-US" sz="1200" b="0" i="0" u="none" strike="noStrike" kern="1200" baseline="0" noProof="0" dirty="0">
                <a:solidFill>
                  <a:schemeClr val="tx1"/>
                </a:solidFill>
                <a:latin typeface="+mn-lt"/>
                <a:ea typeface="+mn-ea"/>
                <a:cs typeface="+mn-cs"/>
              </a:rPr>
              <a:t> (IMPACS)</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u="none" strike="noStrike" kern="1200" baseline="0" noProof="0" dirty="0">
                <a:solidFill>
                  <a:schemeClr val="tx1"/>
                </a:solidFill>
                <a:latin typeface="+mn-lt"/>
                <a:ea typeface="+mn-ea"/>
                <a:cs typeface="+mn-cs"/>
              </a:rPr>
              <a:t>FRONTEX</a:t>
            </a:r>
          </a:p>
          <a:p>
            <a:pPr marL="171450" indent="-171450">
              <a:buFont typeface="Courier New" panose="02070309020205020404" pitchFamily="49" charset="0"/>
              <a:buChar char="o"/>
            </a:pPr>
            <a:r>
              <a:rPr lang="en-US" altLang="en-US" baseline="0" noProof="0" dirty="0"/>
              <a:t>ICAO Implementation and Capacity Building Working Group (ICBWG)</a:t>
            </a:r>
          </a:p>
          <a:p>
            <a:pPr marL="171450" indent="-171450">
              <a:buFont typeface="Courier New" panose="02070309020205020404" pitchFamily="49" charset="0"/>
              <a:buChar char="o"/>
            </a:pPr>
            <a:r>
              <a:rPr lang="en-US" altLang="en-US" baseline="0" noProof="0" dirty="0"/>
              <a:t>ICAO New Technologies Working Group (NTWG)</a:t>
            </a:r>
          </a:p>
          <a:p>
            <a:pPr marL="171450" indent="-171450">
              <a:buFont typeface="Courier New" panose="02070309020205020404" pitchFamily="49" charset="0"/>
              <a:buChar char="o"/>
            </a:pPr>
            <a:r>
              <a:rPr lang="en-US" sz="1200" b="0" i="0" u="none" strike="noStrike" kern="1200" baseline="0" noProof="0" dirty="0">
                <a:solidFill>
                  <a:schemeClr val="tx1"/>
                </a:solidFill>
                <a:latin typeface="+mn-lt"/>
                <a:ea typeface="+mn-ea"/>
                <a:cs typeface="+mn-cs"/>
              </a:rPr>
              <a:t>INTERPOL</a:t>
            </a:r>
          </a:p>
          <a:p>
            <a:pPr marL="171450" indent="-171450">
              <a:buFont typeface="Courier New" panose="02070309020205020404" pitchFamily="49" charset="0"/>
              <a:buChar char="o"/>
            </a:pPr>
            <a:r>
              <a:rPr lang="en-US" sz="1200" b="0" i="0" u="none" strike="noStrike" kern="1200" baseline="0" noProof="0" dirty="0">
                <a:solidFill>
                  <a:schemeClr val="tx1"/>
                </a:solidFill>
                <a:latin typeface="+mn-lt"/>
                <a:ea typeface="+mn-ea"/>
                <a:cs typeface="+mn-cs"/>
              </a:rPr>
              <a:t>International Organization for Migration (IOM)</a:t>
            </a:r>
          </a:p>
          <a:p>
            <a:pPr marL="171450" indent="-171450">
              <a:buFont typeface="Courier New" panose="02070309020205020404" pitchFamily="49" charset="0"/>
              <a:buChar char="o"/>
            </a:pPr>
            <a:r>
              <a:rPr lang="en-US" sz="1200" b="0" i="0" u="none" strike="noStrike" kern="1200" baseline="0" noProof="0" dirty="0" err="1">
                <a:solidFill>
                  <a:schemeClr val="tx1"/>
                </a:solidFill>
                <a:latin typeface="+mn-lt"/>
                <a:ea typeface="+mn-ea"/>
                <a:cs typeface="+mn-cs"/>
              </a:rPr>
              <a:t>Organisation</a:t>
            </a:r>
            <a:r>
              <a:rPr lang="en-US" sz="1200" b="0" i="0" u="none" strike="noStrike" kern="1200" baseline="0" noProof="0" dirty="0">
                <a:solidFill>
                  <a:schemeClr val="tx1"/>
                </a:solidFill>
                <a:latin typeface="+mn-lt"/>
                <a:ea typeface="+mn-ea"/>
                <a:cs typeface="+mn-cs"/>
              </a:rPr>
              <a:t> of Eastern Caribbean States (OECS)</a:t>
            </a:r>
          </a:p>
          <a:p>
            <a:pPr marL="171450" indent="-171450">
              <a:buFont typeface="Courier New" panose="02070309020205020404" pitchFamily="49" charset="0"/>
              <a:buChar char="o"/>
            </a:pPr>
            <a:r>
              <a:rPr lang="en-US" sz="1200" b="0" i="0" u="none" strike="noStrike" kern="1200" baseline="0" noProof="0" dirty="0">
                <a:solidFill>
                  <a:schemeClr val="tx1"/>
                </a:solidFill>
                <a:latin typeface="+mn-lt"/>
                <a:ea typeface="+mn-ea"/>
                <a:cs typeface="+mn-cs"/>
              </a:rPr>
              <a:t>United Nations High Commissioner for Refugees (UNHCR)</a:t>
            </a:r>
          </a:p>
          <a:p>
            <a:pPr marL="171450" indent="-171450">
              <a:buFont typeface="Courier New" panose="02070309020205020404" pitchFamily="49" charset="0"/>
              <a:buChar char="o"/>
            </a:pPr>
            <a:r>
              <a:rPr lang="en-US" sz="1200" b="0" i="0" u="none" strike="noStrike" kern="1200" baseline="0" noProof="0" dirty="0">
                <a:solidFill>
                  <a:schemeClr val="tx1"/>
                </a:solidFill>
                <a:latin typeface="+mn-lt"/>
                <a:ea typeface="+mn-ea"/>
                <a:cs typeface="+mn-cs"/>
              </a:rPr>
              <a:t>United Nations Office on Drugs and Crime (UNODC) </a:t>
            </a:r>
          </a:p>
          <a:p>
            <a:pPr marL="171450" indent="-171450">
              <a:buFont typeface="Courier New" panose="02070309020205020404" pitchFamily="49" charset="0"/>
              <a:buChar char="o"/>
            </a:pPr>
            <a:r>
              <a:rPr lang="en-US" sz="1200" b="0" i="0" u="none" strike="noStrike" kern="1200" baseline="0" noProof="0" dirty="0">
                <a:solidFill>
                  <a:schemeClr val="tx1"/>
                </a:solidFill>
                <a:latin typeface="+mn-lt"/>
                <a:ea typeface="+mn-ea"/>
                <a:cs typeface="+mn-cs"/>
              </a:rPr>
              <a:t>United Nations Security Council Counter-Terrorism Committee Executive Directorate (CTED</a:t>
            </a:r>
            <a:r>
              <a:rPr lang="en-US" sz="1200" b="0" i="0" u="none" strike="noStrike" kern="1200" baseline="0" noProof="0" dirty="0" smtClean="0">
                <a:solidFill>
                  <a:schemeClr val="tx1"/>
                </a:solidFill>
                <a:latin typeface="+mn-lt"/>
                <a:ea typeface="+mn-ea"/>
                <a:cs typeface="+mn-cs"/>
              </a:rPr>
              <a:t>) </a:t>
            </a:r>
            <a:endParaRPr lang="en-US" sz="1200" b="0" i="0" u="none" strike="noStrike" kern="1200" baseline="0" noProof="0" dirty="0">
              <a:solidFill>
                <a:schemeClr val="tx1"/>
              </a:solidFill>
              <a:latin typeface="+mn-lt"/>
              <a:ea typeface="+mn-ea"/>
              <a:cs typeface="+mn-cs"/>
            </a:endParaRPr>
          </a:p>
          <a:p>
            <a:pPr marL="0" indent="0">
              <a:buFontTx/>
              <a:buNone/>
            </a:pPr>
            <a:endParaRPr lang="en-US" altLang="en-US" sz="1200" b="0" i="0" u="none" strike="noStrike"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noProof="0" dirty="0"/>
              <a:t>The content of the Guide was further refined following consultation</a:t>
            </a:r>
            <a:r>
              <a:rPr lang="en-US" altLang="en-US" baseline="0" noProof="0" dirty="0"/>
              <a:t> with </a:t>
            </a:r>
            <a:r>
              <a:rPr lang="en-US" altLang="en-US" noProof="0" dirty="0"/>
              <a:t>Caribbean States at the ICAO TRIP Workshop in Border Control</a:t>
            </a:r>
            <a:r>
              <a:rPr lang="en-US" altLang="en-US" baseline="0" noProof="0" dirty="0"/>
              <a:t> Management </a:t>
            </a:r>
            <a:r>
              <a:rPr lang="en-US" altLang="en-US" noProof="0" dirty="0"/>
              <a:t>in the Caribbean Region, Jamaica, November-December 2017.</a:t>
            </a:r>
          </a:p>
          <a:p>
            <a:pPr marL="0" indent="0">
              <a:buFontTx/>
              <a:buNone/>
            </a:pPr>
            <a:endParaRPr lang="fr-CA" altLang="en-US" baseline="0" dirty="0"/>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5</a:t>
            </a:fld>
            <a:endParaRPr lang="en-CA" sz="1200"/>
          </a:p>
        </p:txBody>
      </p:sp>
    </p:spTree>
    <p:extLst>
      <p:ext uri="{BB962C8B-B14F-4D97-AF65-F5344CB8AC3E}">
        <p14:creationId xmlns:p14="http://schemas.microsoft.com/office/powerpoint/2010/main" val="3007359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aseline="0" dirty="0" smtClean="0"/>
              <a:t>To </a:t>
            </a:r>
            <a:r>
              <a:rPr lang="fr-CA" altLang="en-US" baseline="0" dirty="0" err="1" smtClean="0"/>
              <a:t>ask</a:t>
            </a:r>
            <a:r>
              <a:rPr lang="fr-CA" altLang="en-US" baseline="0" dirty="0" smtClean="0"/>
              <a:t> questions or </a:t>
            </a:r>
            <a:r>
              <a:rPr lang="fr-CA" altLang="en-US" baseline="0" dirty="0" err="1" smtClean="0"/>
              <a:t>communicate</a:t>
            </a:r>
            <a:r>
              <a:rPr lang="fr-CA" altLang="en-US" baseline="0" dirty="0" smtClean="0"/>
              <a:t> </a:t>
            </a:r>
            <a:r>
              <a:rPr lang="fr-CA" altLang="en-US" baseline="0" dirty="0" err="1" smtClean="0"/>
              <a:t>with</a:t>
            </a:r>
            <a:r>
              <a:rPr lang="fr-CA" altLang="en-US" baseline="0" dirty="0" smtClean="0"/>
              <a:t> the Facilitation Section, States are </a:t>
            </a:r>
            <a:r>
              <a:rPr lang="fr-CA" altLang="en-US" baseline="0" dirty="0" err="1" smtClean="0"/>
              <a:t>invited</a:t>
            </a:r>
            <a:r>
              <a:rPr lang="fr-CA" altLang="en-US" baseline="0" dirty="0" smtClean="0"/>
              <a:t> to </a:t>
            </a:r>
            <a:r>
              <a:rPr lang="fr-CA" altLang="en-US" baseline="0" dirty="0" err="1" smtClean="0"/>
              <a:t>write</a:t>
            </a:r>
            <a:r>
              <a:rPr lang="fr-CA" altLang="en-US" baseline="0" dirty="0" smtClean="0"/>
              <a:t> to</a:t>
            </a:r>
            <a:r>
              <a:rPr lang="fr-CA" altLang="en-US" baseline="0" smtClean="0"/>
              <a:t>: FAL@icao.int </a:t>
            </a:r>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50</a:t>
            </a:fld>
            <a:endParaRPr lang="en-CA" sz="1200"/>
          </a:p>
        </p:txBody>
      </p:sp>
    </p:spTree>
    <p:extLst>
      <p:ext uri="{BB962C8B-B14F-4D97-AF65-F5344CB8AC3E}">
        <p14:creationId xmlns:p14="http://schemas.microsoft.com/office/powerpoint/2010/main" val="347305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 Guide is published in two parts:  </a:t>
            </a:r>
            <a:endParaRPr lang="en-AU" sz="1200" kern="1200" dirty="0">
              <a:solidFill>
                <a:schemeClr val="tx1"/>
              </a:solidFill>
              <a:effectLst/>
              <a:latin typeface="+mn-lt"/>
              <a:ea typeface="+mn-ea"/>
              <a:cs typeface="+mn-cs"/>
            </a:endParaRPr>
          </a:p>
          <a:p>
            <a:pPr lvl="0"/>
            <a:endParaRPr lang="en-AU" sz="1200" b="1" i="1" kern="1200" dirty="0">
              <a:solidFill>
                <a:schemeClr val="tx1"/>
              </a:solidFill>
              <a:effectLst/>
              <a:latin typeface="+mn-lt"/>
              <a:ea typeface="+mn-ea"/>
              <a:cs typeface="+mn-cs"/>
            </a:endParaRPr>
          </a:p>
          <a:p>
            <a:pPr lvl="0"/>
            <a:r>
              <a:rPr lang="en-AU" sz="1200" b="1" i="1" kern="1200" dirty="0">
                <a:solidFill>
                  <a:schemeClr val="tx1"/>
                </a:solidFill>
                <a:effectLst/>
                <a:latin typeface="+mn-lt"/>
                <a:ea typeface="+mn-ea"/>
                <a:cs typeface="+mn-cs"/>
              </a:rPr>
              <a:t>Part 1:</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Guidance</a:t>
            </a:r>
            <a:r>
              <a:rPr lang="en-AU" sz="1200" kern="1200" dirty="0">
                <a:solidFill>
                  <a:schemeClr val="tx1"/>
                </a:solidFill>
                <a:effectLst/>
                <a:latin typeface="+mn-lt"/>
                <a:ea typeface="+mn-ea"/>
                <a:cs typeface="+mn-cs"/>
              </a:rPr>
              <a:t> comprises the detailed, substantive content describing best practice related to </a:t>
            </a:r>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Inspection Systems and Tools </a:t>
            </a:r>
            <a:r>
              <a:rPr lang="en-GB" sz="1200" kern="1200" dirty="0">
                <a:solidFill>
                  <a:schemeClr val="tx1"/>
                </a:solidFill>
                <a:effectLst/>
                <a:latin typeface="+mn-lt"/>
                <a:ea typeface="+mn-ea"/>
                <a:cs typeface="+mn-cs"/>
              </a:rPr>
              <a:t>and </a:t>
            </a:r>
            <a:r>
              <a:rPr lang="en-GB" sz="1200" i="1" kern="1200" dirty="0">
                <a:solidFill>
                  <a:schemeClr val="tx1"/>
                </a:solidFill>
                <a:effectLst/>
                <a:latin typeface="+mn-lt"/>
                <a:ea typeface="+mn-ea"/>
                <a:cs typeface="+mn-cs"/>
              </a:rPr>
              <a:t>Interoperable Applications </a:t>
            </a:r>
            <a:r>
              <a:rPr lang="en-GB" sz="1200" kern="1200" dirty="0">
                <a:solidFill>
                  <a:schemeClr val="tx1"/>
                </a:solidFill>
                <a:effectLst/>
                <a:latin typeface="+mn-lt"/>
                <a:ea typeface="+mn-ea"/>
                <a:cs typeface="+mn-cs"/>
              </a:rPr>
              <a:t>available for national BCM, while acknowledging the specific border control challenges faced in different States. </a:t>
            </a:r>
            <a:r>
              <a:rPr lang="en-AU" sz="1200" kern="1200" dirty="0">
                <a:solidFill>
                  <a:schemeClr val="tx1"/>
                </a:solidFill>
                <a:effectLst/>
                <a:latin typeface="+mn-lt"/>
                <a:ea typeface="+mn-ea"/>
                <a:cs typeface="+mn-cs"/>
              </a:rPr>
              <a:t> ICAO SARPs are referenced throughout the Guide when relevant to a specific topic.</a:t>
            </a:r>
          </a:p>
          <a:p>
            <a:pPr lvl="1"/>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The </a:t>
            </a:r>
            <a:r>
              <a:rPr lang="en-AU" sz="1200" b="1" i="1" kern="1200" dirty="0">
                <a:solidFill>
                  <a:schemeClr val="tx1"/>
                </a:solidFill>
                <a:effectLst/>
                <a:latin typeface="+mn-lt"/>
                <a:ea typeface="+mn-ea"/>
                <a:cs typeface="+mn-cs"/>
              </a:rPr>
              <a:t>Part 1: Guidance</a:t>
            </a:r>
            <a:r>
              <a:rPr lang="en-AU" sz="1200" kern="1200" dirty="0">
                <a:solidFill>
                  <a:schemeClr val="tx1"/>
                </a:solidFill>
                <a:effectLst/>
                <a:latin typeface="+mn-lt"/>
                <a:ea typeface="+mn-ea"/>
                <a:cs typeface="+mn-cs"/>
              </a:rPr>
              <a:t> is intended to help senior, middle and operational level management within national agencies responsible for immigration and border controls, as well as those other national agencies that rely on traveller identification data. This can include helping to inform strategy and policy development, budgetary planning, legislative reform initiatives, ICT systems change, operational planning, the identification of training needs, and the application of best practices</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r>
              <a:rPr lang="en-AU" sz="1200" b="1" i="1" kern="1200" dirty="0">
                <a:solidFill>
                  <a:schemeClr val="tx1"/>
                </a:solidFill>
                <a:effectLst/>
                <a:latin typeface="+mn-lt"/>
                <a:ea typeface="+mn-ea"/>
                <a:cs typeface="+mn-cs"/>
              </a:rPr>
              <a:t>Part 2: Assessment Tool</a:t>
            </a:r>
            <a:r>
              <a:rPr lang="en-AU" sz="1200" kern="1200" dirty="0">
                <a:solidFill>
                  <a:schemeClr val="tx1"/>
                </a:solidFill>
                <a:effectLst/>
                <a:latin typeface="+mn-lt"/>
                <a:ea typeface="+mn-ea"/>
                <a:cs typeface="+mn-cs"/>
              </a:rPr>
              <a:t> provides high level guidance on considerations to be taken into account when a State intends to adopt new technology and processes, optimize existing systems or develop BCM strategies and policies.</a:t>
            </a:r>
          </a:p>
          <a:p>
            <a:pPr lvl="0"/>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The </a:t>
            </a:r>
            <a:r>
              <a:rPr lang="en-AU" sz="1200" b="1" i="1" kern="1200" dirty="0">
                <a:solidFill>
                  <a:schemeClr val="tx1"/>
                </a:solidFill>
                <a:effectLst/>
                <a:latin typeface="+mn-lt"/>
                <a:ea typeface="+mn-ea"/>
                <a:cs typeface="+mn-cs"/>
              </a:rPr>
              <a:t>Part 2: Assessment Tool</a:t>
            </a:r>
            <a:r>
              <a:rPr lang="en-AU" sz="1200" kern="1200" dirty="0">
                <a:solidFill>
                  <a:schemeClr val="tx1"/>
                </a:solidFill>
                <a:effectLst/>
                <a:latin typeface="+mn-lt"/>
                <a:ea typeface="+mn-ea"/>
                <a:cs typeface="+mn-cs"/>
              </a:rPr>
              <a:t> is intended to be used by States to self-assess their BCM systems, processes and capabilities and provides a structured framework for technical experts performing a technical assistance mission. </a:t>
            </a:r>
          </a:p>
          <a:p>
            <a:pPr lvl="1"/>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Both the </a:t>
            </a:r>
            <a:r>
              <a:rPr lang="en-AU" sz="1200" b="1" i="1" kern="1200" dirty="0">
                <a:solidFill>
                  <a:schemeClr val="tx1"/>
                </a:solidFill>
                <a:effectLst/>
                <a:latin typeface="+mn-lt"/>
                <a:ea typeface="+mn-ea"/>
                <a:cs typeface="+mn-cs"/>
              </a:rPr>
              <a:t>Part 1:</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Guidance</a:t>
            </a:r>
            <a:r>
              <a:rPr lang="en-AU" sz="1200" kern="1200" dirty="0">
                <a:solidFill>
                  <a:schemeClr val="tx1"/>
                </a:solidFill>
                <a:effectLst/>
                <a:latin typeface="+mn-lt"/>
                <a:ea typeface="+mn-ea"/>
                <a:cs typeface="+mn-cs"/>
              </a:rPr>
              <a:t> and </a:t>
            </a:r>
            <a:r>
              <a:rPr lang="en-AU" sz="1200" b="1" i="1" kern="1200" dirty="0">
                <a:solidFill>
                  <a:schemeClr val="tx1"/>
                </a:solidFill>
                <a:effectLst/>
                <a:latin typeface="+mn-lt"/>
                <a:ea typeface="+mn-ea"/>
                <a:cs typeface="+mn-cs"/>
              </a:rPr>
              <a:t>Part 2: Assessment Tool</a:t>
            </a:r>
            <a:r>
              <a:rPr lang="en-AU" sz="1200" kern="1200" dirty="0">
                <a:solidFill>
                  <a:schemeClr val="tx1"/>
                </a:solidFill>
                <a:effectLst/>
                <a:latin typeface="+mn-lt"/>
                <a:ea typeface="+mn-ea"/>
                <a:cs typeface="+mn-cs"/>
              </a:rPr>
              <a:t> follow the same structure. The </a:t>
            </a:r>
            <a:r>
              <a:rPr lang="en-AU" sz="1200" b="1" i="1" kern="1200" dirty="0">
                <a:solidFill>
                  <a:schemeClr val="tx1"/>
                </a:solidFill>
                <a:effectLst/>
                <a:latin typeface="+mn-lt"/>
                <a:ea typeface="+mn-ea"/>
                <a:cs typeface="+mn-cs"/>
              </a:rPr>
              <a:t>Part 2: Assessment Tool</a:t>
            </a:r>
            <a:r>
              <a:rPr lang="en-AU" sz="1200" kern="1200" dirty="0">
                <a:solidFill>
                  <a:schemeClr val="tx1"/>
                </a:solidFill>
                <a:effectLst/>
                <a:latin typeface="+mn-lt"/>
                <a:ea typeface="+mn-ea"/>
                <a:cs typeface="+mn-cs"/>
              </a:rPr>
              <a:t> is the companion document of the </a:t>
            </a:r>
            <a:r>
              <a:rPr lang="en-AU" sz="1200" b="1" i="1" kern="1200" dirty="0">
                <a:solidFill>
                  <a:schemeClr val="tx1"/>
                </a:solidFill>
                <a:effectLst/>
                <a:latin typeface="+mn-lt"/>
                <a:ea typeface="+mn-ea"/>
                <a:cs typeface="+mn-cs"/>
              </a:rPr>
              <a:t>Part 1: Guidance</a:t>
            </a:r>
            <a:r>
              <a:rPr lang="en-AU" sz="1200" kern="1200" dirty="0">
                <a:solidFill>
                  <a:schemeClr val="tx1"/>
                </a:solidFill>
                <a:effectLst/>
                <a:latin typeface="+mn-lt"/>
                <a:ea typeface="+mn-ea"/>
                <a:cs typeface="+mn-cs"/>
              </a:rPr>
              <a:t> and should therefore be read and used in conjunction with it. </a:t>
            </a:r>
          </a:p>
          <a:p>
            <a:pPr lvl="0"/>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6</a:t>
            </a:fld>
            <a:endParaRPr lang="en-CA" sz="1200"/>
          </a:p>
        </p:txBody>
      </p:sp>
    </p:spTree>
    <p:extLst>
      <p:ext uri="{BB962C8B-B14F-4D97-AF65-F5344CB8AC3E}">
        <p14:creationId xmlns:p14="http://schemas.microsoft.com/office/powerpoint/2010/main" val="346046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The TRIP Strategy employs an approach consisting of five interlinked elements that help States to establish and confirm the identity of travellers.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five elements are complementary and mutually reinforcing.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National identification arrangements produce </a:t>
            </a:r>
            <a:r>
              <a:rPr lang="en-AU" sz="1200" b="1" kern="1200" dirty="0">
                <a:solidFill>
                  <a:srgbClr val="00B050"/>
                </a:solidFill>
                <a:effectLst/>
                <a:latin typeface="+mn-lt"/>
                <a:ea typeface="+mn-ea"/>
                <a:cs typeface="+mn-cs"/>
              </a:rPr>
              <a:t>Evidence of Identity </a:t>
            </a:r>
            <a:r>
              <a:rPr lang="en-AU" sz="1200" kern="1200" dirty="0">
                <a:solidFill>
                  <a:schemeClr val="tx1"/>
                </a:solidFill>
                <a:effectLst/>
                <a:latin typeface="+mn-lt"/>
                <a:ea typeface="+mn-ea"/>
                <a:cs typeface="+mn-cs"/>
              </a:rPr>
              <a:t>to support the issuance of </a:t>
            </a:r>
            <a:r>
              <a:rPr lang="en-AU" sz="1200" b="1" kern="1200" dirty="0">
                <a:solidFill>
                  <a:schemeClr val="tx1"/>
                </a:solidFill>
                <a:effectLst/>
                <a:latin typeface="+mn-lt"/>
                <a:ea typeface="+mn-ea"/>
                <a:cs typeface="+mn-cs"/>
              </a:rPr>
              <a:t>Machine Readable Travel Documents (MRTDs)</a:t>
            </a:r>
            <a:r>
              <a:rPr lang="en-AU" sz="1200" kern="1200" dirty="0">
                <a:solidFill>
                  <a:schemeClr val="tx1"/>
                </a:solidFill>
                <a:effectLst/>
                <a:latin typeface="+mn-lt"/>
                <a:ea typeface="+mn-ea"/>
                <a:cs typeface="+mn-cs"/>
              </a:rPr>
              <a:t>. Technical specifications contained in ICAO’s Doc 9303, Machine Readable Travel Documents, along with the security of </a:t>
            </a:r>
            <a:r>
              <a:rPr lang="en-AU" sz="1200" b="1" kern="1200" dirty="0">
                <a:solidFill>
                  <a:schemeClr val="tx1"/>
                </a:solidFill>
                <a:effectLst/>
                <a:latin typeface="+mn-lt"/>
                <a:ea typeface="+mn-ea"/>
                <a:cs typeface="+mn-cs"/>
              </a:rPr>
              <a:t>Document Issuance and Control</a:t>
            </a:r>
            <a:r>
              <a:rPr lang="en-AU" sz="1200" kern="1200" dirty="0">
                <a:solidFill>
                  <a:schemeClr val="tx1"/>
                </a:solidFill>
                <a:effectLst/>
                <a:latin typeface="+mn-lt"/>
                <a:ea typeface="+mn-ea"/>
                <a:cs typeface="+mn-cs"/>
              </a:rPr>
              <a:t>, enhance the integrity of the travel document. Travel documents are therefore only as secure and reliable as the systems and protocols for their production and issuance, and the national identification arrangements behind them.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fourth</a:t>
            </a:r>
            <a:r>
              <a:rPr lang="en-AU" sz="1200" kern="1200" baseline="0" dirty="0">
                <a:solidFill>
                  <a:schemeClr val="tx1"/>
                </a:solidFill>
                <a:effectLst/>
                <a:latin typeface="+mn-lt"/>
                <a:ea typeface="+mn-ea"/>
                <a:cs typeface="+mn-cs"/>
              </a:rPr>
              <a:t> and the fifth are the two TRIP elements mainly related to BCM and are the focus of the ICAO TRIP Guide on BCM.</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Inspection Systems and Tools </a:t>
            </a:r>
            <a:r>
              <a:rPr lang="en-AU" sz="1200" kern="1200" dirty="0">
                <a:solidFill>
                  <a:schemeClr val="tx1"/>
                </a:solidFill>
                <a:effectLst/>
                <a:latin typeface="+mn-lt"/>
                <a:ea typeface="+mn-ea"/>
                <a:cs typeface="+mn-cs"/>
              </a:rPr>
              <a:t>enable border authorities to capture, verify and record data contained in the MRTDs and about travellers. Controls on the holders of travel documents can be performed at the different phases of the journey: pre-departure, pre-arrival, arrival, stay and departure (refer to slide 12).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Those controls are enhanced by the global sharing of data about travellers and their travel documents achieved by </a:t>
            </a:r>
            <a:r>
              <a:rPr lang="en-AU" sz="1200" b="1" kern="1200" dirty="0">
                <a:solidFill>
                  <a:schemeClr val="tx1"/>
                </a:solidFill>
                <a:effectLst>
                  <a:outerShdw blurRad="38100" dist="38100" dir="2700000" algn="tl">
                    <a:srgbClr val="000000">
                      <a:alpha val="43137"/>
                    </a:srgbClr>
                  </a:outerShdw>
                </a:effectLst>
                <a:latin typeface="+mn-lt"/>
                <a:ea typeface="+mn-ea"/>
                <a:cs typeface="+mn-cs"/>
              </a:rPr>
              <a:t>Interoperable Applications</a:t>
            </a:r>
            <a:r>
              <a:rPr lang="en-AU" sz="1200" kern="1200" dirty="0">
                <a:solidFill>
                  <a:schemeClr val="tx1"/>
                </a:solidFill>
                <a:effectLst/>
                <a:latin typeface="+mn-lt"/>
                <a:ea typeface="+mn-ea"/>
                <a:cs typeface="+mn-cs"/>
              </a:rPr>
              <a:t>. The collection of traveller information completes the TRIP cycle by contributing additional evidence of identity concerning foreigners entering States.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Together, the elements of the ICAO TRIP Programme enable States to identify travellers and perform targeted traveller risk assessments.</a:t>
            </a:r>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7</a:t>
            </a:fld>
            <a:endParaRPr lang="en-CA" sz="1200"/>
          </a:p>
        </p:txBody>
      </p:sp>
    </p:spTree>
    <p:extLst>
      <p:ext uri="{BB962C8B-B14F-4D97-AF65-F5344CB8AC3E}">
        <p14:creationId xmlns:p14="http://schemas.microsoft.com/office/powerpoint/2010/main" val="182992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Element ii</a:t>
            </a:r>
            <a:r>
              <a:rPr lang="en-AU" dirty="0" smtClean="0"/>
              <a:t>. Guide Concepts:</a:t>
            </a:r>
            <a:r>
              <a:rPr lang="en-AU" baseline="0" dirty="0" smtClean="0"/>
              <a:t> </a:t>
            </a:r>
            <a:r>
              <a:rPr lang="en-AU" dirty="0" smtClean="0"/>
              <a:t>4 </a:t>
            </a:r>
            <a:r>
              <a:rPr lang="en-AU" dirty="0"/>
              <a:t>slides</a:t>
            </a:r>
          </a:p>
          <a:p>
            <a:endParaRPr lang="en-AU" dirty="0"/>
          </a:p>
          <a:p>
            <a:endParaRPr lang="en-AU" dirty="0"/>
          </a:p>
        </p:txBody>
      </p:sp>
      <p:sp>
        <p:nvSpPr>
          <p:cNvPr id="4" name="Slide Number Placeholder 3"/>
          <p:cNvSpPr>
            <a:spLocks noGrp="1"/>
          </p:cNvSpPr>
          <p:nvPr>
            <p:ph type="sldNum" sz="quarter" idx="10"/>
          </p:nvPr>
        </p:nvSpPr>
        <p:spPr/>
        <p:txBody>
          <a:bodyPr/>
          <a:lstStyle/>
          <a:p>
            <a:fld id="{0980CADE-34F9-4AE8-807D-87F080CAD856}" type="slidenum">
              <a:rPr lang="en-CA" smtClean="0"/>
              <a:t>8</a:t>
            </a:fld>
            <a:endParaRPr lang="en-CA"/>
          </a:p>
        </p:txBody>
      </p:sp>
    </p:spTree>
    <p:extLst>
      <p:ext uri="{BB962C8B-B14F-4D97-AF65-F5344CB8AC3E}">
        <p14:creationId xmlns:p14="http://schemas.microsoft.com/office/powerpoint/2010/main" val="2335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substantive content of the Guide is comprised of the 13 technical topics </a:t>
            </a:r>
            <a:r>
              <a:rPr lang="en-AU" sz="1200" kern="1200" dirty="0" smtClean="0">
                <a:solidFill>
                  <a:schemeClr val="tx1"/>
                </a:solidFill>
                <a:effectLst/>
                <a:latin typeface="+mn-lt"/>
                <a:ea typeface="+mn-ea"/>
                <a:cs typeface="+mn-cs"/>
              </a:rPr>
              <a:t>(Sections </a:t>
            </a:r>
            <a:r>
              <a:rPr lang="en-AU" sz="1200" kern="1200" dirty="0">
                <a:solidFill>
                  <a:schemeClr val="tx1"/>
                </a:solidFill>
                <a:effectLst/>
                <a:latin typeface="+mn-lt"/>
                <a:ea typeface="+mn-ea"/>
                <a:cs typeface="+mn-cs"/>
              </a:rPr>
              <a:t>4 and </a:t>
            </a:r>
            <a:r>
              <a:rPr lang="en-AU" sz="1200" kern="1200" dirty="0" smtClean="0">
                <a:solidFill>
                  <a:schemeClr val="tx1"/>
                </a:solidFill>
                <a:effectLst/>
                <a:latin typeface="+mn-lt"/>
                <a:ea typeface="+mn-ea"/>
                <a:cs typeface="+mn-cs"/>
              </a:rPr>
              <a:t>5 of the Guide).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Section 4. </a:t>
            </a:r>
            <a:r>
              <a:rPr lang="en-AU" sz="1200" i="1" kern="1200" dirty="0" smtClean="0">
                <a:solidFill>
                  <a:schemeClr val="tx1"/>
                </a:solidFill>
                <a:effectLst/>
                <a:latin typeface="+mn-lt"/>
                <a:ea typeface="+mn-ea"/>
                <a:cs typeface="+mn-cs"/>
              </a:rPr>
              <a:t>Inspections </a:t>
            </a:r>
            <a:r>
              <a:rPr lang="en-AU" sz="1200" i="1" kern="1200" dirty="0">
                <a:solidFill>
                  <a:schemeClr val="tx1"/>
                </a:solidFill>
                <a:effectLst/>
                <a:latin typeface="+mn-lt"/>
                <a:ea typeface="+mn-ea"/>
                <a:cs typeface="+mn-cs"/>
              </a:rPr>
              <a:t>Systems and Tools </a:t>
            </a:r>
            <a:r>
              <a:rPr lang="en-AU" sz="1200" kern="1200" dirty="0">
                <a:solidFill>
                  <a:schemeClr val="tx1"/>
                </a:solidFill>
                <a:effectLst/>
                <a:latin typeface="+mn-lt"/>
                <a:ea typeface="+mn-ea"/>
                <a:cs typeface="+mn-cs"/>
              </a:rPr>
              <a:t>comprises seven technical topics describing how States can capture, verify, match and record the data contained in MRTDs and about travellers: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Visas and Electronic Travel Systems</a:t>
            </a:r>
          </a:p>
          <a:p>
            <a:r>
              <a:rPr lang="en-AU" sz="1200" kern="1200" dirty="0">
                <a:solidFill>
                  <a:schemeClr val="tx1"/>
                </a:solidFill>
                <a:effectLst/>
                <a:latin typeface="+mn-lt"/>
                <a:ea typeface="+mn-ea"/>
                <a:cs typeface="+mn-cs"/>
              </a:rPr>
              <a:t>B. Document Readers</a:t>
            </a:r>
          </a:p>
          <a:p>
            <a:r>
              <a:rPr lang="en-AU" sz="1200" kern="1200" dirty="0">
                <a:solidFill>
                  <a:schemeClr val="tx1"/>
                </a:solidFill>
                <a:effectLst/>
                <a:latin typeface="+mn-lt"/>
                <a:ea typeface="+mn-ea"/>
                <a:cs typeface="+mn-cs"/>
              </a:rPr>
              <a:t>C. Biographic Identity Verification</a:t>
            </a:r>
          </a:p>
          <a:p>
            <a:r>
              <a:rPr lang="en-AU" sz="1200" kern="1200" dirty="0">
                <a:solidFill>
                  <a:schemeClr val="tx1"/>
                </a:solidFill>
                <a:effectLst/>
                <a:latin typeface="+mn-lt"/>
                <a:ea typeface="+mn-ea"/>
                <a:cs typeface="+mn-cs"/>
              </a:rPr>
              <a:t>D. Biometric Identity Verification</a:t>
            </a:r>
          </a:p>
          <a:p>
            <a:r>
              <a:rPr lang="en-AU" sz="1200" kern="1200" dirty="0">
                <a:solidFill>
                  <a:schemeClr val="tx1"/>
                </a:solidFill>
                <a:effectLst/>
                <a:latin typeface="+mn-lt"/>
                <a:ea typeface="+mn-ea"/>
                <a:cs typeface="+mn-cs"/>
              </a:rPr>
              <a:t>E. National Watchlists</a:t>
            </a:r>
          </a:p>
          <a:p>
            <a:r>
              <a:rPr lang="en-AU" sz="1200" kern="1200" dirty="0">
                <a:solidFill>
                  <a:schemeClr val="tx1"/>
                </a:solidFill>
                <a:effectLst/>
                <a:latin typeface="+mn-lt"/>
                <a:ea typeface="+mn-ea"/>
                <a:cs typeface="+mn-cs"/>
              </a:rPr>
              <a:t>F. Entry and Departure Databases</a:t>
            </a:r>
          </a:p>
          <a:p>
            <a:r>
              <a:rPr lang="en-AU" sz="1200" kern="1200" dirty="0">
                <a:solidFill>
                  <a:schemeClr val="tx1"/>
                </a:solidFill>
                <a:effectLst/>
                <a:latin typeface="+mn-lt"/>
                <a:ea typeface="+mn-ea"/>
                <a:cs typeface="+mn-cs"/>
              </a:rPr>
              <a:t>G. Automated Border Controls</a:t>
            </a:r>
          </a:p>
          <a:p>
            <a:endParaRPr lang="en-AU" sz="1200" kern="1200" dirty="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Section 5. </a:t>
            </a:r>
            <a:r>
              <a:rPr lang="en-AU" sz="1200" i="1" kern="1200" dirty="0" smtClean="0">
                <a:solidFill>
                  <a:schemeClr val="tx1"/>
                </a:solidFill>
                <a:effectLst/>
                <a:latin typeface="+mn-lt"/>
                <a:ea typeface="+mn-ea"/>
                <a:cs typeface="+mn-cs"/>
              </a:rPr>
              <a:t>Interoperable </a:t>
            </a:r>
            <a:r>
              <a:rPr lang="en-AU" sz="1200" i="1" kern="1200" dirty="0">
                <a:solidFill>
                  <a:schemeClr val="tx1"/>
                </a:solidFill>
                <a:effectLst/>
                <a:latin typeface="+mn-lt"/>
                <a:ea typeface="+mn-ea"/>
                <a:cs typeface="+mn-cs"/>
              </a:rPr>
              <a:t>Applications </a:t>
            </a:r>
            <a:r>
              <a:rPr lang="en-AU" sz="1200" kern="1200" dirty="0">
                <a:solidFill>
                  <a:schemeClr val="tx1"/>
                </a:solidFill>
                <a:effectLst/>
                <a:latin typeface="+mn-lt"/>
                <a:ea typeface="+mn-ea"/>
                <a:cs typeface="+mn-cs"/>
              </a:rPr>
              <a:t>comprises six technical topics describing how States can access and share data about travellers and their travel documents: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 Advance Passenger Information and Interactive Advance Passenger Information</a:t>
            </a:r>
          </a:p>
          <a:p>
            <a:r>
              <a:rPr lang="en-AU" sz="1200" kern="1200" dirty="0">
                <a:solidFill>
                  <a:schemeClr val="tx1"/>
                </a:solidFill>
                <a:effectLst/>
                <a:latin typeface="+mn-lt"/>
                <a:ea typeface="+mn-ea"/>
                <a:cs typeface="+mn-cs"/>
              </a:rPr>
              <a:t>I. Passenger Name Record</a:t>
            </a:r>
          </a:p>
          <a:p>
            <a:r>
              <a:rPr lang="en-AU" sz="1200" kern="1200" dirty="0">
                <a:solidFill>
                  <a:schemeClr val="tx1"/>
                </a:solidFill>
                <a:effectLst/>
                <a:latin typeface="+mn-lt"/>
                <a:ea typeface="+mn-ea"/>
                <a:cs typeface="+mn-cs"/>
              </a:rPr>
              <a:t>J. Public Key Infrastructure and the ICAO Public Key Directory</a:t>
            </a:r>
          </a:p>
          <a:p>
            <a:r>
              <a:rPr lang="en-AU" sz="1200" kern="1200" dirty="0">
                <a:solidFill>
                  <a:schemeClr val="tx1"/>
                </a:solidFill>
                <a:effectLst/>
                <a:latin typeface="+mn-lt"/>
                <a:ea typeface="+mn-ea"/>
                <a:cs typeface="+mn-cs"/>
              </a:rPr>
              <a:t>K. eMRTD Biometric Identity Verification</a:t>
            </a:r>
          </a:p>
          <a:p>
            <a:r>
              <a:rPr lang="en-AU" sz="1200" kern="1200" dirty="0">
                <a:solidFill>
                  <a:schemeClr val="tx1"/>
                </a:solidFill>
                <a:effectLst/>
                <a:latin typeface="+mn-lt"/>
                <a:ea typeface="+mn-ea"/>
                <a:cs typeface="+mn-cs"/>
              </a:rPr>
              <a:t>L. INTERPOL’s Stolen and Lost Travel Documents Database</a:t>
            </a:r>
          </a:p>
          <a:p>
            <a:r>
              <a:rPr lang="en-AU" sz="1200" kern="1200" dirty="0">
                <a:solidFill>
                  <a:schemeClr val="tx1"/>
                </a:solidFill>
                <a:effectLst/>
                <a:latin typeface="+mn-lt"/>
                <a:ea typeface="+mn-ea"/>
                <a:cs typeface="+mn-cs"/>
              </a:rPr>
              <a:t>M. International Watchlists</a:t>
            </a:r>
          </a:p>
          <a:p>
            <a:endParaRPr lang="fr-CA"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fr-CA" altLang="en-US" baseline="0" dirty="0"/>
          </a:p>
        </p:txBody>
      </p:sp>
      <p:sp>
        <p:nvSpPr>
          <p:cNvPr id="4" name="Slide Number Placeholder 3"/>
          <p:cNvSpPr txBox="1">
            <a:spLocks noGrp="1"/>
          </p:cNvSpPr>
          <p:nvPr/>
        </p:nvSpPr>
        <p:spPr>
          <a:xfrm>
            <a:off x="3970938" y="8829967"/>
            <a:ext cx="3037840" cy="464820"/>
          </a:xfrm>
          <a:prstGeom prst="rect">
            <a:avLst/>
          </a:prstGeom>
          <a:noFill/>
        </p:spPr>
        <p:txBody>
          <a:bodyPr lIns="93153" tIns="46579" rIns="93153" bIns="46579" anchor="b"/>
          <a:lstStyle/>
          <a:p>
            <a:pPr algn="r">
              <a:defRPr/>
            </a:pPr>
            <a:fld id="{37FF8C34-4712-4A0A-91CB-5403CCE10937}" type="slidenum">
              <a:rPr lang="en-CA" sz="1200"/>
              <a:pPr algn="r">
                <a:defRPr/>
              </a:pPr>
              <a:t>9</a:t>
            </a:fld>
            <a:endParaRPr lang="en-CA" sz="1200"/>
          </a:p>
        </p:txBody>
      </p:sp>
    </p:spTree>
    <p:extLst>
      <p:ext uri="{BB962C8B-B14F-4D97-AF65-F5344CB8AC3E}">
        <p14:creationId xmlns:p14="http://schemas.microsoft.com/office/powerpoint/2010/main" val="14684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F37021"/>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C178983-C87F-4125-B889-DA0502C76B0C}" type="datetime1">
              <a:rPr lang="en-CA" smtClean="0"/>
              <a:t>29/05/2018</a:t>
            </a:fld>
            <a:endParaRPr lang="en-CA"/>
          </a:p>
        </p:txBody>
      </p:sp>
      <p:sp>
        <p:nvSpPr>
          <p:cNvPr id="5" name="Footer Placeholder 4"/>
          <p:cNvSpPr>
            <a:spLocks noGrp="1"/>
          </p:cNvSpPr>
          <p:nvPr>
            <p:ph type="ftr" sz="quarter" idx="11"/>
          </p:nvPr>
        </p:nvSpPr>
        <p:spPr>
          <a:xfrm>
            <a:off x="3124200" y="4948014"/>
            <a:ext cx="2895600" cy="273844"/>
          </a:xfrm>
        </p:spPr>
        <p:txBody>
          <a:bodyPr/>
          <a:lstStyle/>
          <a:p>
            <a:r>
              <a:rPr lang="en-AU"/>
              <a:t>ICAO TRIP Guide on BCM</a:t>
            </a:r>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F04496A-CCE5-467A-A6C0-B974637F3369}" type="datetime1">
              <a:rPr lang="en-CA" smtClean="0"/>
              <a:t>29/05/2018</a:t>
            </a:fld>
            <a:endParaRPr lang="en-CA"/>
          </a:p>
        </p:txBody>
      </p:sp>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C182DB07-607B-4E7B-B864-4AE2F4D8860A}" type="datetime1">
              <a:rPr lang="en-CA" smtClean="0"/>
              <a:t>29/05/2018</a:t>
            </a:fld>
            <a:endParaRPr lang="en-CA"/>
          </a:p>
        </p:txBody>
      </p:sp>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03B7BB-E64C-4F74-A835-24617BFC82E1}" type="datetime1">
              <a:rPr lang="en-CA" smtClean="0"/>
              <a:t>29/05/2018</a:t>
            </a:fld>
            <a:endParaRPr lang="en-CA" dirty="0"/>
          </a:p>
        </p:txBody>
      </p:sp>
      <p:sp>
        <p:nvSpPr>
          <p:cNvPr id="4" name="Footer Placeholder 3"/>
          <p:cNvSpPr>
            <a:spLocks noGrp="1"/>
          </p:cNvSpPr>
          <p:nvPr>
            <p:ph type="ftr" sz="quarter" idx="11"/>
          </p:nvPr>
        </p:nvSpPr>
        <p:spPr/>
        <p:txBody>
          <a:bodyPr/>
          <a:lstStyle/>
          <a:p>
            <a:r>
              <a:rPr lang="en-AU"/>
              <a:t>ICAO TRIP Guide on BCM</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832"/>
            <a:ext cx="9144000" cy="3810000"/>
          </a:xfrm>
          <a:prstGeom prst="rect">
            <a:avLst/>
          </a:prstGeom>
        </p:spPr>
      </p:pic>
    </p:spTree>
    <p:extLst>
      <p:ext uri="{BB962C8B-B14F-4D97-AF65-F5344CB8AC3E}">
        <p14:creationId xmlns:p14="http://schemas.microsoft.com/office/powerpoint/2010/main" val="319431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s-E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DB04A7F-ACD5-4F86-ABB3-085516E422CB}" type="datetime1">
              <a:rPr lang="en-CA" smtClean="0"/>
              <a:t>29/05/2018</a:t>
            </a:fld>
            <a:endParaRPr lang="es-E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s-E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A85F443-2D0A-4A21-94D2-048F041CEC33}" type="slidenum">
              <a:rPr lang="es-ES" smtClean="0"/>
              <a:t>‹#›</a:t>
            </a:fld>
            <a:endParaRPr lang="es-ES"/>
          </a:p>
        </p:txBody>
      </p:sp>
    </p:spTree>
    <p:extLst>
      <p:ext uri="{BB962C8B-B14F-4D97-AF65-F5344CB8AC3E}">
        <p14:creationId xmlns:p14="http://schemas.microsoft.com/office/powerpoint/2010/main" val="171342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
        <p:nvSpPr>
          <p:cNvPr id="2" name="Title 1"/>
          <p:cNvSpPr>
            <a:spLocks noGrp="1"/>
          </p:cNvSpPr>
          <p:nvPr>
            <p:ph type="title"/>
          </p:nvPr>
        </p:nvSpPr>
        <p:spPr>
          <a:xfrm>
            <a:off x="1619672" y="987574"/>
            <a:ext cx="7067128" cy="857250"/>
          </a:xfrm>
          <a:prstGeom prst="rect">
            <a:avLst/>
          </a:prstGeom>
        </p:spPr>
        <p:txBody>
          <a:bodyPr/>
          <a:lstStyle>
            <a:lvl1pPr algn="l">
              <a:defRPr>
                <a:solidFill>
                  <a:srgbClr val="A74233"/>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619672" y="1905677"/>
            <a:ext cx="7067128" cy="288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FFFB6057-D4B9-4D15-8E05-3850B46E5BBF}" type="datetime1">
              <a:rPr lang="en-CA" smtClean="0"/>
              <a:t>29/05/2018</a:t>
            </a:fld>
            <a:endParaRPr lang="en-CA"/>
          </a:p>
        </p:txBody>
      </p:sp>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
        <p:nvSpPr>
          <p:cNvPr id="2" name="Title 1"/>
          <p:cNvSpPr>
            <a:spLocks noGrp="1"/>
          </p:cNvSpPr>
          <p:nvPr>
            <p:ph type="title"/>
          </p:nvPr>
        </p:nvSpPr>
        <p:spPr>
          <a:xfrm>
            <a:off x="611560" y="987574"/>
            <a:ext cx="7067128" cy="857250"/>
          </a:xfrm>
          <a:prstGeom prst="rect">
            <a:avLst/>
          </a:prstGeom>
        </p:spPr>
        <p:txBody>
          <a:bodyPr/>
          <a:lstStyle>
            <a:lvl1pPr algn="l">
              <a:defRPr>
                <a:solidFill>
                  <a:srgbClr val="A74233"/>
                </a:solidFill>
              </a:defRPr>
            </a:lvl1pPr>
          </a:lstStyle>
          <a:p>
            <a:r>
              <a:rPr lang="en-US" dirty="0"/>
              <a:t>Click to edit Master title style</a:t>
            </a:r>
            <a:endParaRPr lang="en-CA" dirty="0"/>
          </a:p>
        </p:txBody>
      </p:sp>
      <p:sp>
        <p:nvSpPr>
          <p:cNvPr id="3" name="Content Placeholder 2"/>
          <p:cNvSpPr>
            <a:spLocks noGrp="1"/>
          </p:cNvSpPr>
          <p:nvPr>
            <p:ph idx="1"/>
          </p:nvPr>
        </p:nvSpPr>
        <p:spPr>
          <a:xfrm>
            <a:off x="611560" y="1905677"/>
            <a:ext cx="7067128" cy="2886968"/>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F8FDFCF0-FD45-49B8-A608-8290B5AEE8C7}" type="datetime1">
              <a:rPr lang="en-CA" smtClean="0"/>
              <a:t>29/05/2018</a:t>
            </a:fld>
            <a:endParaRPr lang="en-CA"/>
          </a:p>
        </p:txBody>
      </p:sp>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37933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F37021"/>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CA8CD35-2FD8-4E27-ADA7-BF5415F85825}" type="datetime1">
              <a:rPr lang="en-CA" smtClean="0"/>
              <a:t>29/05/2018</a:t>
            </a:fld>
            <a:endParaRPr lang="en-CA"/>
          </a:p>
        </p:txBody>
      </p:sp>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A74233"/>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BD3512B-3264-4F16-B2C3-D6205D3AAF1C}" type="datetime1">
              <a:rPr lang="en-CA" smtClean="0"/>
              <a:t>29/05/2018</a:t>
            </a:fld>
            <a:endParaRPr lang="en-CA"/>
          </a:p>
        </p:txBody>
      </p:sp>
      <p:sp>
        <p:nvSpPr>
          <p:cNvPr id="6" name="Footer Placeholder 5"/>
          <p:cNvSpPr>
            <a:spLocks noGrp="1"/>
          </p:cNvSpPr>
          <p:nvPr>
            <p:ph type="ftr" sz="quarter" idx="11"/>
          </p:nvPr>
        </p:nvSpPr>
        <p:spPr/>
        <p:txBody>
          <a:bodyPr/>
          <a:lstStyle/>
          <a:p>
            <a:r>
              <a:rPr lang="en-AU"/>
              <a:t>ICAO TRIP Guide on BCM</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A74233"/>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B20C3AE-718A-40E3-973A-B4E43F64D27C}" type="datetime1">
              <a:rPr lang="en-CA" smtClean="0"/>
              <a:t>29/05/2018</a:t>
            </a:fld>
            <a:endParaRPr lang="en-CA"/>
          </a:p>
        </p:txBody>
      </p:sp>
      <p:sp>
        <p:nvSpPr>
          <p:cNvPr id="8" name="Footer Placeholder 7"/>
          <p:cNvSpPr>
            <a:spLocks noGrp="1"/>
          </p:cNvSpPr>
          <p:nvPr>
            <p:ph type="ftr" sz="quarter" idx="11"/>
          </p:nvPr>
        </p:nvSpPr>
        <p:spPr/>
        <p:txBody>
          <a:bodyPr/>
          <a:lstStyle/>
          <a:p>
            <a:r>
              <a:rPr lang="en-AU"/>
              <a:t>ICAO TRIP Guide on BCM</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848648-F61F-4293-B275-C79A1409C2E6}" type="datetime1">
              <a:rPr lang="en-CA" smtClean="0"/>
              <a:t>29/05/2018</a:t>
            </a:fld>
            <a:endParaRPr lang="en-CA"/>
          </a:p>
        </p:txBody>
      </p:sp>
      <p:sp>
        <p:nvSpPr>
          <p:cNvPr id="4" name="Footer Placeholder 3"/>
          <p:cNvSpPr>
            <a:spLocks noGrp="1"/>
          </p:cNvSpPr>
          <p:nvPr>
            <p:ph type="ftr" sz="quarter" idx="11"/>
          </p:nvPr>
        </p:nvSpPr>
        <p:spPr/>
        <p:txBody>
          <a:bodyPr/>
          <a:lstStyle/>
          <a:p>
            <a:r>
              <a:rPr lang="en-AU"/>
              <a:t>ICAO TRIP Guide on BCM</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A74233"/>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97834FD-2095-4666-8946-522860F55EA8}" type="datetime1">
              <a:rPr lang="en-CA" smtClean="0"/>
              <a:t>29/05/2018</a:t>
            </a:fld>
            <a:endParaRPr lang="en-CA"/>
          </a:p>
        </p:txBody>
      </p:sp>
      <p:sp>
        <p:nvSpPr>
          <p:cNvPr id="6" name="Footer Placeholder 5"/>
          <p:cNvSpPr>
            <a:spLocks noGrp="1"/>
          </p:cNvSpPr>
          <p:nvPr>
            <p:ph type="ftr" sz="quarter" idx="11"/>
          </p:nvPr>
        </p:nvSpPr>
        <p:spPr/>
        <p:txBody>
          <a:bodyPr/>
          <a:lstStyle/>
          <a:p>
            <a:r>
              <a:rPr lang="en-AU"/>
              <a:t>ICAO TRIP Guide on BCM</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A74233"/>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3702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D7B4439-ADDC-4FCE-8D51-51AC3EDED259}" type="datetime1">
              <a:rPr lang="en-CA" smtClean="0"/>
              <a:t>29/05/2018</a:t>
            </a:fld>
            <a:endParaRPr lang="en-CA"/>
          </a:p>
        </p:txBody>
      </p:sp>
      <p:sp>
        <p:nvSpPr>
          <p:cNvPr id="6" name="Footer Placeholder 5"/>
          <p:cNvSpPr>
            <a:spLocks noGrp="1"/>
          </p:cNvSpPr>
          <p:nvPr>
            <p:ph type="ftr" sz="quarter" idx="11"/>
          </p:nvPr>
        </p:nvSpPr>
        <p:spPr/>
        <p:txBody>
          <a:bodyPr/>
          <a:lstStyle/>
          <a:p>
            <a:r>
              <a:rPr lang="en-AU"/>
              <a:t>ICAO TRIP Guide on BCM</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4"/>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F3DDF22-C5D7-4558-94A4-E2B854892C5E}" type="datetime1">
              <a:rPr lang="en-CA" smtClean="0"/>
              <a:t>29/05/2018</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AU"/>
              <a:t>ICAO TRIP Guide on BCM</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4" r:id="rId12"/>
    <p:sldLayoutId id="2147483666"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3702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A74233"/>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tm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tmp"/></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tmp"/></Relationships>
</file>

<file path=ppt/slides/_rels/slide3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4.tmp"/><Relationship Id="rId5" Type="http://schemas.openxmlformats.org/officeDocument/2006/relationships/image" Target="../media/image43.tmp"/><Relationship Id="rId4" Type="http://schemas.openxmlformats.org/officeDocument/2006/relationships/image" Target="../media/image42.tmp"/></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17.sv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54.svg"/><Relationship Id="rId11" Type="http://schemas.openxmlformats.org/officeDocument/2006/relationships/image" Target="../media/image16.png"/><Relationship Id="rId5" Type="http://schemas.openxmlformats.org/officeDocument/2006/relationships/image" Target="../media/image49.png"/><Relationship Id="rId10" Type="http://schemas.openxmlformats.org/officeDocument/2006/relationships/image" Target="../media/image49.svg"/><Relationship Id="rId4" Type="http://schemas.openxmlformats.org/officeDocument/2006/relationships/image" Target="../media/image52.sv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61.svg"/><Relationship Id="rId5" Type="http://schemas.openxmlformats.org/officeDocument/2006/relationships/image" Target="../media/image53.png"/><Relationship Id="rId4" Type="http://schemas.openxmlformats.org/officeDocument/2006/relationships/image" Target="../media/image59.sv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mailto:fal@icao.int"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hyperlink" Target="https://authoring2016.icao.int/Security/FAL/TRI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authoring2016.icao.int/Security/FAL/TRI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AU" dirty="0"/>
              <a:t>ICAO TRIP Guide on BCM</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1</a:t>
            </a:fld>
            <a:endParaRPr lang="en-CA" dirty="0"/>
          </a:p>
        </p:txBody>
      </p:sp>
      <p:pic>
        <p:nvPicPr>
          <p:cNvPr id="6" name="Picture 5">
            <a:extLst>
              <a:ext uri="{FF2B5EF4-FFF2-40B4-BE49-F238E27FC236}">
                <a16:creationId xmlns:a16="http://schemas.microsoft.com/office/drawing/2014/main" xmlns="" id="{32C39B96-90C1-A24E-A745-078940ABC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6693685" y="2954092"/>
            <a:ext cx="2160240" cy="338554"/>
          </a:xfrm>
          <a:prstGeom prst="rect">
            <a:avLst/>
          </a:prstGeom>
          <a:noFill/>
        </p:spPr>
        <p:txBody>
          <a:bodyPr wrap="square" rtlCol="0">
            <a:spAutoFit/>
          </a:bodyPr>
          <a:lstStyle/>
          <a:p>
            <a:pPr algn="r"/>
            <a:r>
              <a:rPr lang="fr-CA" sz="1600" b="1" dirty="0" smtClean="0">
                <a:solidFill>
                  <a:srgbClr val="002060"/>
                </a:solidFill>
              </a:rPr>
              <a:t>MAY 2018</a:t>
            </a:r>
            <a:endParaRPr lang="en-GB" sz="1600" b="1" dirty="0">
              <a:solidFill>
                <a:srgbClr val="002060"/>
              </a:solidFill>
            </a:endParaRPr>
          </a:p>
        </p:txBody>
      </p:sp>
    </p:spTree>
    <p:extLst>
      <p:ext uri="{BB962C8B-B14F-4D97-AF65-F5344CB8AC3E}">
        <p14:creationId xmlns:p14="http://schemas.microsoft.com/office/powerpoint/2010/main" val="54896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DED3C71-98C7-49F8-8F7D-9DF60417331C}"/>
              </a:ext>
            </a:extLst>
          </p:cNvPr>
          <p:cNvSpPr>
            <a:spLocks noGrp="1"/>
          </p:cNvSpPr>
          <p:nvPr>
            <p:ph type="title"/>
          </p:nvPr>
        </p:nvSpPr>
        <p:spPr>
          <a:xfrm>
            <a:off x="1395296" y="987574"/>
            <a:ext cx="7067128" cy="857250"/>
          </a:xfrm>
        </p:spPr>
        <p:txBody>
          <a:bodyPr/>
          <a:lstStyle/>
          <a:p>
            <a:pPr algn="ctr"/>
            <a:r>
              <a:rPr lang="fr-CA" altLang="en-US" b="1" dirty="0">
                <a:solidFill>
                  <a:srgbClr val="002060"/>
                </a:solidFill>
              </a:rPr>
              <a:t>Border Control </a:t>
            </a:r>
            <a:r>
              <a:rPr lang="fr-CA" altLang="en-US" b="1" dirty="0" err="1">
                <a:solidFill>
                  <a:srgbClr val="002060"/>
                </a:solidFill>
              </a:rPr>
              <a:t>Systems</a:t>
            </a:r>
            <a:r>
              <a:rPr lang="fr-CA" altLang="en-US" b="1" dirty="0">
                <a:solidFill>
                  <a:srgbClr val="002060"/>
                </a:solidFill>
              </a:rPr>
              <a:t> (BCS)</a:t>
            </a:r>
            <a:endParaRPr lang="en-AU" dirty="0"/>
          </a:p>
        </p:txBody>
      </p:sp>
      <p:sp>
        <p:nvSpPr>
          <p:cNvPr id="3" name="Footer Placeholder 2">
            <a:extLst>
              <a:ext uri="{FF2B5EF4-FFF2-40B4-BE49-F238E27FC236}">
                <a16:creationId xmlns:a16="http://schemas.microsoft.com/office/drawing/2014/main" xmlns="" id="{62A8924E-A9F9-4ACF-AF5A-37981A8281E0}"/>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48E45266-1119-4B8A-9B77-FFD1DFBB00A0}"/>
              </a:ext>
            </a:extLst>
          </p:cNvPr>
          <p:cNvSpPr>
            <a:spLocks noGrp="1"/>
          </p:cNvSpPr>
          <p:nvPr>
            <p:ph type="sldNum" sz="quarter" idx="12"/>
          </p:nvPr>
        </p:nvSpPr>
        <p:spPr/>
        <p:txBody>
          <a:bodyPr/>
          <a:lstStyle/>
          <a:p>
            <a:fld id="{3FF909EE-2C65-48BC-95E5-26F3591A45A6}" type="slidenum">
              <a:rPr lang="en-CA" smtClean="0"/>
              <a:t>10</a:t>
            </a:fld>
            <a:endParaRPr lang="en-CA"/>
          </a:p>
        </p:txBody>
      </p:sp>
      <p:pic>
        <p:nvPicPr>
          <p:cNvPr id="9" name="Content Placeholder 8" descr="A close up of a logo&#10;&#10;Description generated with very high confidence">
            <a:extLst>
              <a:ext uri="{FF2B5EF4-FFF2-40B4-BE49-F238E27FC236}">
                <a16:creationId xmlns:a16="http://schemas.microsoft.com/office/drawing/2014/main" xmlns="" id="{5B084F76-38E6-4C98-A2FB-F8B41AA6D3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7365" y="1876191"/>
            <a:ext cx="3322990" cy="3017817"/>
          </a:xfrm>
        </p:spPr>
      </p:pic>
    </p:spTree>
    <p:extLst>
      <p:ext uri="{BB962C8B-B14F-4D97-AF65-F5344CB8AC3E}">
        <p14:creationId xmlns:p14="http://schemas.microsoft.com/office/powerpoint/2010/main" val="287657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A3941C3-8329-41BF-84A7-4397FF0151ED}"/>
              </a:ext>
            </a:extLst>
          </p:cNvPr>
          <p:cNvSpPr>
            <a:spLocks noGrp="1"/>
          </p:cNvSpPr>
          <p:nvPr>
            <p:ph type="title"/>
          </p:nvPr>
        </p:nvSpPr>
        <p:spPr>
          <a:xfrm>
            <a:off x="457200" y="699542"/>
            <a:ext cx="8229600" cy="857250"/>
          </a:xfrm>
        </p:spPr>
        <p:txBody>
          <a:bodyPr/>
          <a:lstStyle/>
          <a:p>
            <a:r>
              <a:rPr lang="en-US" b="1" dirty="0">
                <a:solidFill>
                  <a:srgbClr val="002060"/>
                </a:solidFill>
                <a:latin typeface="+mj-lt"/>
              </a:rPr>
              <a:t>Unifying Concept of the Guide</a:t>
            </a:r>
            <a:endParaRPr lang="en-AU" b="1" dirty="0">
              <a:solidFill>
                <a:srgbClr val="002060"/>
              </a:solidFill>
              <a:latin typeface="+mj-lt"/>
            </a:endParaRPr>
          </a:p>
        </p:txBody>
      </p:sp>
      <p:sp>
        <p:nvSpPr>
          <p:cNvPr id="5" name="Content Placeholder 4">
            <a:extLst>
              <a:ext uri="{FF2B5EF4-FFF2-40B4-BE49-F238E27FC236}">
                <a16:creationId xmlns:a16="http://schemas.microsoft.com/office/drawing/2014/main" xmlns="" id="{FE6C688B-F1F2-4978-90EB-1F52ADB740DE}"/>
              </a:ext>
            </a:extLst>
          </p:cNvPr>
          <p:cNvSpPr>
            <a:spLocks noGrp="1"/>
          </p:cNvSpPr>
          <p:nvPr>
            <p:ph sz="half" idx="2"/>
          </p:nvPr>
        </p:nvSpPr>
        <p:spPr>
          <a:xfrm>
            <a:off x="3851920" y="1779662"/>
            <a:ext cx="4834880" cy="2778956"/>
          </a:xfrm>
        </p:spPr>
        <p:txBody>
          <a:bodyPr>
            <a:normAutofit fontScale="85000" lnSpcReduction="20000"/>
          </a:bodyPr>
          <a:lstStyle/>
          <a:p>
            <a:pPr marL="0" indent="0">
              <a:buNone/>
            </a:pPr>
            <a:r>
              <a:rPr lang="en-US" dirty="0">
                <a:solidFill>
                  <a:srgbClr val="002060"/>
                </a:solidFill>
                <a:latin typeface="+mn-lt"/>
              </a:rPr>
              <a:t>The Identification of travellers informs, and is informed by, traveller risk assessment.</a:t>
            </a:r>
          </a:p>
          <a:p>
            <a:pPr marL="0" indent="0">
              <a:buNone/>
            </a:pPr>
            <a:r>
              <a:rPr lang="en-US" dirty="0">
                <a:solidFill>
                  <a:srgbClr val="002060"/>
                </a:solidFill>
                <a:latin typeface="+mn-lt"/>
              </a:rPr>
              <a:t> </a:t>
            </a:r>
          </a:p>
          <a:p>
            <a:pPr lvl="1" indent="-342900"/>
            <a:r>
              <a:rPr lang="en-US" sz="2600" dirty="0">
                <a:solidFill>
                  <a:schemeClr val="accent5">
                    <a:lumMod val="50000"/>
                  </a:schemeClr>
                </a:solidFill>
                <a:latin typeface="+mn-lt"/>
              </a:rPr>
              <a:t>An </a:t>
            </a:r>
            <a:r>
              <a:rPr lang="en-US" sz="2600" u="sng" dirty="0">
                <a:solidFill>
                  <a:schemeClr val="accent5">
                    <a:lumMod val="50000"/>
                  </a:schemeClr>
                </a:solidFill>
                <a:latin typeface="+mn-lt"/>
              </a:rPr>
              <a:t>iterative process </a:t>
            </a:r>
            <a:r>
              <a:rPr lang="en-US" sz="2600" dirty="0">
                <a:solidFill>
                  <a:schemeClr val="accent5">
                    <a:lumMod val="50000"/>
                  </a:schemeClr>
                </a:solidFill>
                <a:latin typeface="+mn-lt"/>
              </a:rPr>
              <a:t>undertaken throughout the phases of the traveller journey as additional and updated information becomes available about travellers.</a:t>
            </a:r>
          </a:p>
        </p:txBody>
      </p:sp>
      <p:pic>
        <p:nvPicPr>
          <p:cNvPr id="6" name="Picture 2">
            <a:extLst>
              <a:ext uri="{FF2B5EF4-FFF2-40B4-BE49-F238E27FC236}">
                <a16:creationId xmlns:a16="http://schemas.microsoft.com/office/drawing/2014/main" xmlns="" id="{1E4C29AD-E614-4CF0-9D65-A371F59FCF02}"/>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35646"/>
            <a:ext cx="2193294" cy="277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xmlns="" id="{A4F9E312-EEBA-473D-A69A-371548AD2848}"/>
              </a:ext>
            </a:extLst>
          </p:cNvPr>
          <p:cNvSpPr>
            <a:spLocks noGrp="1"/>
          </p:cNvSpPr>
          <p:nvPr>
            <p:ph type="ftr" sz="quarter" idx="11"/>
          </p:nvPr>
        </p:nvSpPr>
        <p:spPr/>
        <p:txBody>
          <a:bodyPr/>
          <a:lstStyle/>
          <a:p>
            <a:r>
              <a:rPr lang="en-AU"/>
              <a:t>ICAO TRIP Guide on BCM</a:t>
            </a:r>
            <a:endParaRPr lang="en-CA"/>
          </a:p>
        </p:txBody>
      </p:sp>
      <p:sp>
        <p:nvSpPr>
          <p:cNvPr id="7" name="Slide Number Placeholder 6">
            <a:extLst>
              <a:ext uri="{FF2B5EF4-FFF2-40B4-BE49-F238E27FC236}">
                <a16:creationId xmlns:a16="http://schemas.microsoft.com/office/drawing/2014/main" xmlns="" id="{75D0FF61-F850-4929-8A76-C61AB35B1926}"/>
              </a:ext>
            </a:extLst>
          </p:cNvPr>
          <p:cNvSpPr>
            <a:spLocks noGrp="1"/>
          </p:cNvSpPr>
          <p:nvPr>
            <p:ph type="sldNum" sz="quarter" idx="12"/>
          </p:nvPr>
        </p:nvSpPr>
        <p:spPr/>
        <p:txBody>
          <a:bodyPr/>
          <a:lstStyle/>
          <a:p>
            <a:fld id="{3FF909EE-2C65-48BC-95E5-26F3591A45A6}" type="slidenum">
              <a:rPr lang="en-CA" smtClean="0"/>
              <a:t>11</a:t>
            </a:fld>
            <a:endParaRPr lang="en-CA"/>
          </a:p>
        </p:txBody>
      </p:sp>
    </p:spTree>
    <p:extLst>
      <p:ext uri="{BB962C8B-B14F-4D97-AF65-F5344CB8AC3E}">
        <p14:creationId xmlns:p14="http://schemas.microsoft.com/office/powerpoint/2010/main" val="96786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FF9072-B2AC-4213-9EA6-35175226C883}"/>
              </a:ext>
            </a:extLst>
          </p:cNvPr>
          <p:cNvSpPr>
            <a:spLocks noGrp="1"/>
          </p:cNvSpPr>
          <p:nvPr>
            <p:ph type="title"/>
          </p:nvPr>
        </p:nvSpPr>
        <p:spPr>
          <a:xfrm>
            <a:off x="395536" y="627534"/>
            <a:ext cx="8229600" cy="857250"/>
          </a:xfrm>
        </p:spPr>
        <p:txBody>
          <a:bodyPr/>
          <a:lstStyle/>
          <a:p>
            <a:r>
              <a:rPr lang="fr-CA" b="1" dirty="0">
                <a:solidFill>
                  <a:srgbClr val="002060"/>
                </a:solidFill>
                <a:latin typeface="+mj-lt"/>
              </a:rPr>
              <a:t>Phases of the Traveller Journey</a:t>
            </a:r>
            <a:endParaRPr lang="en-AU" dirty="0">
              <a:latin typeface="+mj-lt"/>
            </a:endParaRPr>
          </a:p>
        </p:txBody>
      </p:sp>
      <p:pic>
        <p:nvPicPr>
          <p:cNvPr id="8" name="Picture 2">
            <a:extLst>
              <a:ext uri="{FF2B5EF4-FFF2-40B4-BE49-F238E27FC236}">
                <a16:creationId xmlns:a16="http://schemas.microsoft.com/office/drawing/2014/main" xmlns="" id="{373A6AB3-D1E6-451D-A587-9B4BFF9464C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1520172"/>
            <a:ext cx="6710214" cy="328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xmlns="" id="{517E18E9-40B3-4E49-AF19-36CD72536CD4}"/>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05014E16-FC89-46A9-8125-CE74957DC177}"/>
              </a:ext>
            </a:extLst>
          </p:cNvPr>
          <p:cNvSpPr>
            <a:spLocks noGrp="1"/>
          </p:cNvSpPr>
          <p:nvPr>
            <p:ph type="sldNum" sz="quarter" idx="12"/>
          </p:nvPr>
        </p:nvSpPr>
        <p:spPr/>
        <p:txBody>
          <a:bodyPr/>
          <a:lstStyle/>
          <a:p>
            <a:fld id="{3FF909EE-2C65-48BC-95E5-26F3591A45A6}" type="slidenum">
              <a:rPr lang="en-CA" smtClean="0"/>
              <a:t>12</a:t>
            </a:fld>
            <a:endParaRPr lang="en-CA"/>
          </a:p>
        </p:txBody>
      </p:sp>
      <p:sp>
        <p:nvSpPr>
          <p:cNvPr id="2" name="TextBox 1">
            <a:extLst>
              <a:ext uri="{FF2B5EF4-FFF2-40B4-BE49-F238E27FC236}">
                <a16:creationId xmlns:a16="http://schemas.microsoft.com/office/drawing/2014/main" xmlns="" id="{5D53827B-A286-425A-95AF-72E4ECE21828}"/>
              </a:ext>
            </a:extLst>
          </p:cNvPr>
          <p:cNvSpPr txBox="1"/>
          <p:nvPr/>
        </p:nvSpPr>
        <p:spPr>
          <a:xfrm>
            <a:off x="7164288" y="2067694"/>
            <a:ext cx="1872208" cy="1323439"/>
          </a:xfrm>
          <a:prstGeom prst="rect">
            <a:avLst/>
          </a:prstGeom>
          <a:solidFill>
            <a:schemeClr val="bg2">
              <a:lumMod val="95000"/>
            </a:schemeClr>
          </a:solidFill>
          <a:ln>
            <a:solidFill>
              <a:schemeClr val="accent1"/>
            </a:solidFill>
          </a:ln>
        </p:spPr>
        <p:txBody>
          <a:bodyPr wrap="square" rtlCol="0">
            <a:spAutoFit/>
          </a:bodyPr>
          <a:lstStyle/>
          <a:p>
            <a:r>
              <a:rPr lang="en-AU" sz="1600" dirty="0">
                <a:solidFill>
                  <a:schemeClr val="accent4">
                    <a:lumMod val="10000"/>
                  </a:schemeClr>
                </a:solidFill>
              </a:rPr>
              <a:t>The traveller journey is illustrated taking the perspective </a:t>
            </a:r>
            <a:r>
              <a:rPr lang="en-AU" sz="1600" dirty="0" smtClean="0">
                <a:solidFill>
                  <a:schemeClr val="accent4">
                    <a:lumMod val="10000"/>
                  </a:schemeClr>
                </a:solidFill>
              </a:rPr>
              <a:t>of </a:t>
            </a:r>
            <a:r>
              <a:rPr lang="en-AU" sz="1600" dirty="0">
                <a:solidFill>
                  <a:schemeClr val="accent4">
                    <a:lumMod val="10000"/>
                  </a:schemeClr>
                </a:solidFill>
              </a:rPr>
              <a:t>the receiving State. </a:t>
            </a:r>
          </a:p>
        </p:txBody>
      </p:sp>
    </p:spTree>
    <p:extLst>
      <p:ext uri="{BB962C8B-B14F-4D97-AF65-F5344CB8AC3E}">
        <p14:creationId xmlns:p14="http://schemas.microsoft.com/office/powerpoint/2010/main" val="348624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a:xfrm>
            <a:off x="683568" y="987574"/>
            <a:ext cx="7772400" cy="1102519"/>
          </a:xfrm>
        </p:spPr>
        <p:txBody>
          <a:bodyPr/>
          <a:lstStyle/>
          <a:p>
            <a:r>
              <a:rPr lang="en-AU" b="1" dirty="0">
                <a:solidFill>
                  <a:srgbClr val="002060"/>
                </a:solidFill>
                <a:latin typeface="+mn-lt"/>
              </a:rPr>
              <a:t>iii. STATEGY AND ENVIRONMENT</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1331640" y="1923678"/>
            <a:ext cx="6400800" cy="2448272"/>
          </a:xfrm>
        </p:spPr>
        <p:txBody>
          <a:bodyPr>
            <a:noAutofit/>
          </a:bodyPr>
          <a:lstStyle/>
          <a:p>
            <a:pPr marL="342900" indent="-342900" algn="l">
              <a:buFont typeface="Arial" panose="020B0604020202020204" pitchFamily="34" charset="0"/>
              <a:buChar char="•"/>
            </a:pPr>
            <a:r>
              <a:rPr lang="en-AU" sz="2500" dirty="0">
                <a:latin typeface="+mn-lt"/>
              </a:rPr>
              <a:t>BCM Environment</a:t>
            </a:r>
          </a:p>
          <a:p>
            <a:pPr marL="342900" indent="-342900" algn="l">
              <a:buFont typeface="Arial" panose="020B0604020202020204" pitchFamily="34" charset="0"/>
              <a:buChar char="•"/>
            </a:pPr>
            <a:r>
              <a:rPr lang="en-AU" sz="2500" dirty="0">
                <a:latin typeface="+mn-lt"/>
              </a:rPr>
              <a:t>Frameworks</a:t>
            </a:r>
          </a:p>
          <a:p>
            <a:pPr marL="342900" indent="-342900" algn="l">
              <a:buFont typeface="Arial" panose="020B0604020202020204" pitchFamily="34" charset="0"/>
              <a:buChar char="•"/>
            </a:pPr>
            <a:r>
              <a:rPr lang="en-AU" sz="2500" dirty="0">
                <a:latin typeface="+mn-lt"/>
              </a:rPr>
              <a:t>National and Regional Collaboration</a:t>
            </a:r>
          </a:p>
          <a:p>
            <a:pPr marL="800100" lvl="1" indent="-342900" algn="l">
              <a:buFont typeface="Arial" panose="020B0604020202020204" pitchFamily="34" charset="0"/>
              <a:buChar char="•"/>
            </a:pPr>
            <a:r>
              <a:rPr lang="en-AU" sz="2100" dirty="0">
                <a:solidFill>
                  <a:srgbClr val="5A6870"/>
                </a:solidFill>
                <a:latin typeface="+mn-lt"/>
              </a:rPr>
              <a:t>Including  National Air Transport Facilitation Programme (NATFP)</a:t>
            </a:r>
          </a:p>
          <a:p>
            <a:pPr marL="342900" indent="-342900" algn="l">
              <a:buFont typeface="Arial" panose="020B0604020202020204" pitchFamily="34" charset="0"/>
              <a:buChar char="•"/>
            </a:pPr>
            <a:r>
              <a:rPr lang="en-AU" sz="2500" dirty="0">
                <a:latin typeface="+mn-lt"/>
              </a:rPr>
              <a:t>International Law</a:t>
            </a:r>
          </a:p>
          <a:p>
            <a:pPr marL="342900" indent="-342900" algn="l">
              <a:buFont typeface="Arial" panose="020B0604020202020204" pitchFamily="34" charset="0"/>
              <a:buChar char="•"/>
            </a:pPr>
            <a:r>
              <a:rPr lang="en-AU" sz="2500" dirty="0">
                <a:latin typeface="+mn-lt"/>
              </a:rPr>
              <a:t>Maturity Map</a:t>
            </a: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13</a:t>
            </a:fld>
            <a:endParaRPr lang="en-CA"/>
          </a:p>
        </p:txBody>
      </p:sp>
    </p:spTree>
    <p:extLst>
      <p:ext uri="{BB962C8B-B14F-4D97-AF65-F5344CB8AC3E}">
        <p14:creationId xmlns:p14="http://schemas.microsoft.com/office/powerpoint/2010/main" val="233297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95686"/>
            <a:ext cx="8413576" cy="2778956"/>
          </a:xfrm>
        </p:spPr>
        <p:txBody>
          <a:bodyPr>
            <a:noAutofit/>
          </a:bodyPr>
          <a:lstStyle/>
          <a:p>
            <a:r>
              <a:rPr lang="en-GB" sz="2400" dirty="0" smtClean="0">
                <a:solidFill>
                  <a:srgbClr val="002060"/>
                </a:solidFill>
                <a:latin typeface="+mn-lt"/>
              </a:rPr>
              <a:t>Travel patterns are influence by environmental factors:</a:t>
            </a:r>
            <a:endParaRPr lang="en-GB" sz="2400" dirty="0">
              <a:solidFill>
                <a:srgbClr val="002060"/>
              </a:solidFill>
              <a:latin typeface="+mn-lt"/>
            </a:endParaRPr>
          </a:p>
          <a:p>
            <a:pPr lvl="1"/>
            <a:r>
              <a:rPr lang="en-GB" sz="2000" dirty="0">
                <a:solidFill>
                  <a:schemeClr val="accent4">
                    <a:lumMod val="10000"/>
                  </a:schemeClr>
                </a:solidFill>
                <a:latin typeface="+mn-lt"/>
              </a:rPr>
              <a:t>e.g. geography, history, economic development, societal factors and conflict.</a:t>
            </a:r>
          </a:p>
          <a:p>
            <a:endParaRPr lang="en-GB" sz="800" dirty="0">
              <a:solidFill>
                <a:schemeClr val="accent4">
                  <a:lumMod val="10000"/>
                </a:schemeClr>
              </a:solidFill>
              <a:latin typeface="+mn-lt"/>
            </a:endParaRPr>
          </a:p>
          <a:p>
            <a:endParaRPr lang="en-GB" sz="800" dirty="0">
              <a:solidFill>
                <a:schemeClr val="accent4">
                  <a:lumMod val="10000"/>
                </a:schemeClr>
              </a:solidFill>
              <a:latin typeface="+mn-lt"/>
            </a:endParaRPr>
          </a:p>
          <a:p>
            <a:endParaRPr lang="en-GB" sz="800" dirty="0">
              <a:solidFill>
                <a:schemeClr val="accent4">
                  <a:lumMod val="10000"/>
                </a:schemeClr>
              </a:solidFill>
              <a:latin typeface="+mn-lt"/>
            </a:endParaRPr>
          </a:p>
          <a:p>
            <a:r>
              <a:rPr lang="en-GB" sz="2400" dirty="0">
                <a:solidFill>
                  <a:srgbClr val="002060"/>
                </a:solidFill>
                <a:latin typeface="+mn-lt"/>
              </a:rPr>
              <a:t>BCM is a national response to </a:t>
            </a:r>
            <a:r>
              <a:rPr lang="en-GB" sz="2400" dirty="0" smtClean="0">
                <a:solidFill>
                  <a:srgbClr val="002060"/>
                </a:solidFill>
                <a:latin typeface="+mn-lt"/>
              </a:rPr>
              <a:t>the each State’s environment</a:t>
            </a:r>
            <a:endParaRPr lang="en-GB" sz="2400" dirty="0">
              <a:solidFill>
                <a:srgbClr val="002060"/>
              </a:solidFill>
              <a:latin typeface="+mn-lt"/>
            </a:endParaRPr>
          </a:p>
          <a:p>
            <a:pPr lvl="1"/>
            <a:r>
              <a:rPr lang="en-GB" sz="2000" dirty="0">
                <a:solidFill>
                  <a:schemeClr val="accent4">
                    <a:lumMod val="10000"/>
                  </a:schemeClr>
                </a:solidFill>
                <a:latin typeface="+mn-lt"/>
              </a:rPr>
              <a:t>to maximise the benefits of travel while mitigating threat and risk.</a:t>
            </a:r>
          </a:p>
        </p:txBody>
      </p:sp>
      <p:pic>
        <p:nvPicPr>
          <p:cNvPr id="8" name="Content Placeholder 7" descr="Thought bubble">
            <a:extLst>
              <a:ext uri="{FF2B5EF4-FFF2-40B4-BE49-F238E27FC236}">
                <a16:creationId xmlns:a16="http://schemas.microsoft.com/office/drawing/2014/main" xmlns="" id="{B8663B9E-2725-4A5D-8A2D-2C21DFFE030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56376" y="853254"/>
            <a:ext cx="914400" cy="914400"/>
          </a:xfrm>
        </p:spPr>
      </p:pic>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14</a:t>
            </a:fld>
            <a:endParaRPr lang="en-CA"/>
          </a:p>
        </p:txBody>
      </p:sp>
      <p:sp>
        <p:nvSpPr>
          <p:cNvPr id="7" name="Title 4">
            <a:extLst>
              <a:ext uri="{FF2B5EF4-FFF2-40B4-BE49-F238E27FC236}">
                <a16:creationId xmlns:a16="http://schemas.microsoft.com/office/drawing/2014/main" xmlns="" id="{ABFF9072-B2AC-4213-9EA6-35175226C883}"/>
              </a:ext>
            </a:extLst>
          </p:cNvPr>
          <p:cNvSpPr txBox="1">
            <a:spLocks/>
          </p:cNvSpPr>
          <p:nvPr/>
        </p:nvSpPr>
        <p:spPr>
          <a:xfrm>
            <a:off x="467544" y="915566"/>
            <a:ext cx="8229600" cy="857250"/>
          </a:xfrm>
          <a:prstGeom prst="rect">
            <a:avLst/>
          </a:prstGeom>
        </p:spPr>
        <p:txBody>
          <a:bodyPr/>
          <a:lstStyle>
            <a:lvl1pPr algn="ctr" defTabSz="914400" rtl="0" eaLnBrk="1" latinLnBrk="0" hangingPunct="1">
              <a:spcBef>
                <a:spcPct val="0"/>
              </a:spcBef>
              <a:buNone/>
              <a:defRPr sz="4400" kern="1200">
                <a:solidFill>
                  <a:srgbClr val="A74233"/>
                </a:solidFill>
                <a:latin typeface="Arial" pitchFamily="34" charset="0"/>
                <a:ea typeface="+mj-ea"/>
                <a:cs typeface="Arial" pitchFamily="34" charset="0"/>
              </a:defRPr>
            </a:lvl1pPr>
          </a:lstStyle>
          <a:p>
            <a:r>
              <a:rPr lang="fr-CA" sz="4000" b="1" dirty="0">
                <a:solidFill>
                  <a:srgbClr val="002060"/>
                </a:solidFill>
                <a:latin typeface="+mj-lt"/>
              </a:rPr>
              <a:t>BCM </a:t>
            </a:r>
            <a:r>
              <a:rPr lang="fr-CA" sz="4000" b="1" dirty="0" err="1">
                <a:solidFill>
                  <a:srgbClr val="002060"/>
                </a:solidFill>
                <a:latin typeface="+mj-lt"/>
              </a:rPr>
              <a:t>Environment</a:t>
            </a:r>
            <a:endParaRPr lang="en-AU" sz="4000" dirty="0">
              <a:latin typeface="+mj-lt"/>
            </a:endParaRPr>
          </a:p>
        </p:txBody>
      </p:sp>
      <p:pic>
        <p:nvPicPr>
          <p:cNvPr id="10" name="Graphic 9" descr="Earth Globe Europe-Africa">
            <a:extLst>
              <a:ext uri="{FF2B5EF4-FFF2-40B4-BE49-F238E27FC236}">
                <a16:creationId xmlns:a16="http://schemas.microsoft.com/office/drawing/2014/main" xmlns="" id="{384C6645-D123-4209-A71D-58A95158EC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7200" y="853254"/>
            <a:ext cx="914400" cy="914400"/>
          </a:xfrm>
          <a:prstGeom prst="rect">
            <a:avLst/>
          </a:prstGeom>
        </p:spPr>
      </p:pic>
    </p:spTree>
    <p:extLst>
      <p:ext uri="{BB962C8B-B14F-4D97-AF65-F5344CB8AC3E}">
        <p14:creationId xmlns:p14="http://schemas.microsoft.com/office/powerpoint/2010/main" val="73483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A5A300C-6997-41A8-BA55-A3C7F1D7BCB9}"/>
              </a:ext>
            </a:extLst>
          </p:cNvPr>
          <p:cNvSpPr>
            <a:spLocks noGrp="1"/>
          </p:cNvSpPr>
          <p:nvPr>
            <p:ph sz="half" idx="1"/>
          </p:nvPr>
        </p:nvSpPr>
        <p:spPr>
          <a:xfrm>
            <a:off x="179512" y="1632553"/>
            <a:ext cx="5040560" cy="3459477"/>
          </a:xfrm>
          <a:noFill/>
          <a:ln>
            <a:noFill/>
          </a:ln>
        </p:spPr>
        <p:txBody>
          <a:bodyPr>
            <a:normAutofit fontScale="32500" lnSpcReduction="20000"/>
          </a:bodyPr>
          <a:lstStyle/>
          <a:p>
            <a:r>
              <a:rPr lang="en-AU" sz="7400" dirty="0">
                <a:solidFill>
                  <a:srgbClr val="002060"/>
                </a:solidFill>
                <a:latin typeface="+mn-lt"/>
              </a:rPr>
              <a:t>BCM is a regulatory function operating within a State’s policy, legislative and procedural </a:t>
            </a:r>
            <a:r>
              <a:rPr lang="en-AU" sz="7400" dirty="0" smtClean="0">
                <a:solidFill>
                  <a:srgbClr val="002060"/>
                </a:solidFill>
                <a:latin typeface="+mn-lt"/>
              </a:rPr>
              <a:t>frameworks</a:t>
            </a:r>
            <a:endParaRPr lang="en-AU" sz="7400" dirty="0">
              <a:solidFill>
                <a:srgbClr val="002060"/>
              </a:solidFill>
              <a:latin typeface="+mn-lt"/>
            </a:endParaRPr>
          </a:p>
          <a:p>
            <a:pPr marL="0" indent="0">
              <a:buNone/>
            </a:pPr>
            <a:endParaRPr lang="en-AU" sz="7400" dirty="0">
              <a:solidFill>
                <a:srgbClr val="002060"/>
              </a:solidFill>
              <a:latin typeface="+mn-lt"/>
            </a:endParaRPr>
          </a:p>
          <a:p>
            <a:r>
              <a:rPr lang="en-AU" sz="7400" dirty="0">
                <a:solidFill>
                  <a:srgbClr val="002060"/>
                </a:solidFill>
                <a:latin typeface="+mn-lt"/>
              </a:rPr>
              <a:t>National </a:t>
            </a:r>
            <a:r>
              <a:rPr lang="en-AU" sz="7400" dirty="0" smtClean="0">
                <a:solidFill>
                  <a:srgbClr val="002060"/>
                </a:solidFill>
                <a:latin typeface="+mn-lt"/>
              </a:rPr>
              <a:t>implementation </a:t>
            </a:r>
            <a:r>
              <a:rPr lang="en-AU" sz="7400" dirty="0">
                <a:solidFill>
                  <a:srgbClr val="002060"/>
                </a:solidFill>
                <a:latin typeface="+mn-lt"/>
              </a:rPr>
              <a:t>of TRIP must </a:t>
            </a:r>
            <a:r>
              <a:rPr lang="en-AU" sz="5500" dirty="0">
                <a:solidFill>
                  <a:srgbClr val="002060"/>
                </a:solidFill>
                <a:latin typeface="+mn-lt"/>
              </a:rPr>
              <a:t>:</a:t>
            </a:r>
          </a:p>
          <a:p>
            <a:pPr lvl="1"/>
            <a:r>
              <a:rPr lang="en-AU" sz="5500" dirty="0">
                <a:solidFill>
                  <a:schemeClr val="accent4">
                    <a:lumMod val="10000"/>
                  </a:schemeClr>
                </a:solidFill>
                <a:latin typeface="+mn-lt"/>
              </a:rPr>
              <a:t>Contribute to achieving policy objectives;</a:t>
            </a:r>
          </a:p>
          <a:p>
            <a:pPr lvl="1"/>
            <a:r>
              <a:rPr lang="en-AU" sz="5500" dirty="0">
                <a:solidFill>
                  <a:schemeClr val="accent4">
                    <a:lumMod val="10000"/>
                  </a:schemeClr>
                </a:solidFill>
                <a:latin typeface="+mn-lt"/>
              </a:rPr>
              <a:t>Be authorised by legislation; and</a:t>
            </a:r>
          </a:p>
          <a:p>
            <a:pPr lvl="1"/>
            <a:r>
              <a:rPr lang="en-AU" sz="5500" dirty="0">
                <a:solidFill>
                  <a:schemeClr val="accent4">
                    <a:lumMod val="10000"/>
                  </a:schemeClr>
                </a:solidFill>
                <a:latin typeface="+mn-lt"/>
              </a:rPr>
              <a:t>Support standard operating procedures.</a:t>
            </a:r>
          </a:p>
        </p:txBody>
      </p:sp>
      <p:sp>
        <p:nvSpPr>
          <p:cNvPr id="2" name="Footer Placeholder 1">
            <a:extLst>
              <a:ext uri="{FF2B5EF4-FFF2-40B4-BE49-F238E27FC236}">
                <a16:creationId xmlns:a16="http://schemas.microsoft.com/office/drawing/2014/main" xmlns="" id="{ADB9F3F8-8459-47E5-8DE7-E28052A27083}"/>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793BDBAD-13FE-4E1D-9EC0-6BC1DE424D96}"/>
              </a:ext>
            </a:extLst>
          </p:cNvPr>
          <p:cNvSpPr>
            <a:spLocks noGrp="1"/>
          </p:cNvSpPr>
          <p:nvPr>
            <p:ph type="sldNum" sz="quarter" idx="12"/>
          </p:nvPr>
        </p:nvSpPr>
        <p:spPr/>
        <p:txBody>
          <a:bodyPr/>
          <a:lstStyle/>
          <a:p>
            <a:fld id="{3FF909EE-2C65-48BC-95E5-26F3591A45A6}" type="slidenum">
              <a:rPr lang="en-CA" smtClean="0"/>
              <a:t>15</a:t>
            </a:fld>
            <a:endParaRPr lang="en-CA"/>
          </a:p>
        </p:txBody>
      </p:sp>
      <p:sp>
        <p:nvSpPr>
          <p:cNvPr id="7" name="Title 4">
            <a:extLst>
              <a:ext uri="{FF2B5EF4-FFF2-40B4-BE49-F238E27FC236}">
                <a16:creationId xmlns:a16="http://schemas.microsoft.com/office/drawing/2014/main" xmlns="" id="{ABFF9072-B2AC-4213-9EA6-35175226C883}"/>
              </a:ext>
            </a:extLst>
          </p:cNvPr>
          <p:cNvSpPr txBox="1">
            <a:spLocks/>
          </p:cNvSpPr>
          <p:nvPr/>
        </p:nvSpPr>
        <p:spPr>
          <a:xfrm>
            <a:off x="478362" y="634380"/>
            <a:ext cx="8229600" cy="857250"/>
          </a:xfrm>
          <a:prstGeom prst="rect">
            <a:avLst/>
          </a:prstGeom>
        </p:spPr>
        <p:txBody>
          <a:bodyPr/>
          <a:lstStyle>
            <a:lvl1pPr algn="ctr" defTabSz="914400" rtl="0" eaLnBrk="1" latinLnBrk="0" hangingPunct="1">
              <a:spcBef>
                <a:spcPct val="0"/>
              </a:spcBef>
              <a:buNone/>
              <a:defRPr sz="4400" kern="1200">
                <a:solidFill>
                  <a:srgbClr val="A74233"/>
                </a:solidFill>
                <a:latin typeface="Arial" pitchFamily="34" charset="0"/>
                <a:ea typeface="+mj-ea"/>
                <a:cs typeface="Arial" pitchFamily="34" charset="0"/>
              </a:defRPr>
            </a:lvl1pPr>
          </a:lstStyle>
          <a:p>
            <a:r>
              <a:rPr lang="fr-CA" b="1" dirty="0" err="1">
                <a:solidFill>
                  <a:srgbClr val="002060"/>
                </a:solidFill>
                <a:latin typeface="+mj-lt"/>
              </a:rPr>
              <a:t>Frameworks</a:t>
            </a:r>
            <a:endParaRPr lang="en-AU" dirty="0">
              <a:latin typeface="+mj-lt"/>
            </a:endParaRPr>
          </a:p>
        </p:txBody>
      </p:sp>
      <p:pic>
        <p:nvPicPr>
          <p:cNvPr id="8" name="Content Placeholder 7" descr="A picture containing text&#10;&#10;Description generated with high confidence">
            <a:extLst>
              <a:ext uri="{FF2B5EF4-FFF2-40B4-BE49-F238E27FC236}">
                <a16:creationId xmlns:a16="http://schemas.microsoft.com/office/drawing/2014/main" xmlns="" id="{F2F6A15F-BE8D-4260-9577-D5C42D8B71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8478" y="1856639"/>
            <a:ext cx="3503106" cy="2779712"/>
          </a:xfrm>
          <a:prstGeom prst="rect">
            <a:avLst/>
          </a:prstGeom>
        </p:spPr>
      </p:pic>
    </p:spTree>
    <p:extLst>
      <p:ext uri="{BB962C8B-B14F-4D97-AF65-F5344CB8AC3E}">
        <p14:creationId xmlns:p14="http://schemas.microsoft.com/office/powerpoint/2010/main" val="259359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C214437B-1535-4B01-9B84-7061363E4F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5012" y="1564625"/>
            <a:ext cx="3034680" cy="1439173"/>
          </a:xfrm>
        </p:spPr>
      </p:pic>
      <p:sp>
        <p:nvSpPr>
          <p:cNvPr id="5" name="Footer Placeholder 4"/>
          <p:cNvSpPr>
            <a:spLocks noGrp="1"/>
          </p:cNvSpPr>
          <p:nvPr>
            <p:ph type="ftr" sz="quarter" idx="11"/>
          </p:nvPr>
        </p:nvSpPr>
        <p:spPr/>
        <p:txBody>
          <a:bodyPr/>
          <a:lstStyle/>
          <a:p>
            <a:r>
              <a:rPr lang="en-AU"/>
              <a:t>ICAO TRIP Guide on BCM</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16</a:t>
            </a:fld>
            <a:endParaRPr lang="en-CA"/>
          </a:p>
        </p:txBody>
      </p:sp>
      <p:sp>
        <p:nvSpPr>
          <p:cNvPr id="7" name="Title 4">
            <a:extLst>
              <a:ext uri="{FF2B5EF4-FFF2-40B4-BE49-F238E27FC236}">
                <a16:creationId xmlns:a16="http://schemas.microsoft.com/office/drawing/2014/main" xmlns="" id="{ABFF9072-B2AC-4213-9EA6-35175226C883}"/>
              </a:ext>
            </a:extLst>
          </p:cNvPr>
          <p:cNvSpPr txBox="1">
            <a:spLocks/>
          </p:cNvSpPr>
          <p:nvPr/>
        </p:nvSpPr>
        <p:spPr>
          <a:xfrm>
            <a:off x="53752" y="823348"/>
            <a:ext cx="9036496" cy="857250"/>
          </a:xfrm>
          <a:prstGeom prst="rect">
            <a:avLst/>
          </a:prstGeom>
        </p:spPr>
        <p:txBody>
          <a:bodyPr/>
          <a:lstStyle>
            <a:lvl1pPr algn="ctr" defTabSz="914400" rtl="0" eaLnBrk="1" latinLnBrk="0" hangingPunct="1">
              <a:spcBef>
                <a:spcPct val="0"/>
              </a:spcBef>
              <a:buNone/>
              <a:defRPr sz="4400" kern="1200">
                <a:solidFill>
                  <a:srgbClr val="A74233"/>
                </a:solidFill>
                <a:latin typeface="Arial" pitchFamily="34" charset="0"/>
                <a:ea typeface="+mj-ea"/>
                <a:cs typeface="Arial" pitchFamily="34" charset="0"/>
              </a:defRPr>
            </a:lvl1pPr>
          </a:lstStyle>
          <a:p>
            <a:r>
              <a:rPr lang="fr-CA" sz="4000" b="1" dirty="0">
                <a:solidFill>
                  <a:srgbClr val="002060"/>
                </a:solidFill>
                <a:latin typeface="+mj-lt"/>
              </a:rPr>
              <a:t>National and Regional Collaboration</a:t>
            </a:r>
            <a:endParaRPr lang="en-AU" sz="4000" dirty="0">
              <a:latin typeface="+mj-lt"/>
            </a:endParaRPr>
          </a:p>
        </p:txBody>
      </p:sp>
      <p:pic>
        <p:nvPicPr>
          <p:cNvPr id="12" name="Content Placeholder 11">
            <a:extLst>
              <a:ext uri="{FF2B5EF4-FFF2-40B4-BE49-F238E27FC236}">
                <a16:creationId xmlns:a16="http://schemas.microsoft.com/office/drawing/2014/main" xmlns="" id="{7F5A1FE9-D5F1-4C61-BF90-36C9CBAAE91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27363" y="2329020"/>
            <a:ext cx="4696158" cy="2249655"/>
          </a:xfrm>
        </p:spPr>
      </p:pic>
      <p:sp>
        <p:nvSpPr>
          <p:cNvPr id="13" name="TextBox 12">
            <a:extLst>
              <a:ext uri="{FF2B5EF4-FFF2-40B4-BE49-F238E27FC236}">
                <a16:creationId xmlns:a16="http://schemas.microsoft.com/office/drawing/2014/main" xmlns="" id="{583791A2-77EB-4325-AA4A-2D33E902373F}"/>
              </a:ext>
            </a:extLst>
          </p:cNvPr>
          <p:cNvSpPr txBox="1"/>
          <p:nvPr/>
        </p:nvSpPr>
        <p:spPr>
          <a:xfrm>
            <a:off x="291916" y="1689651"/>
            <a:ext cx="4424100" cy="892552"/>
          </a:xfrm>
          <a:prstGeom prst="rect">
            <a:avLst/>
          </a:prstGeom>
          <a:noFill/>
        </p:spPr>
        <p:txBody>
          <a:bodyPr wrap="square" rtlCol="0">
            <a:spAutoFit/>
          </a:bodyPr>
          <a:lstStyle/>
          <a:p>
            <a:r>
              <a:rPr lang="en-AU" dirty="0">
                <a:solidFill>
                  <a:srgbClr val="002060"/>
                </a:solidFill>
              </a:rPr>
              <a:t>Success in BCM requires </a:t>
            </a:r>
            <a:r>
              <a:rPr lang="en-AU" dirty="0" smtClean="0">
                <a:solidFill>
                  <a:srgbClr val="002060"/>
                </a:solidFill>
              </a:rPr>
              <a:t>contributions from: </a:t>
            </a:r>
            <a:endParaRPr lang="en-AU" dirty="0">
              <a:solidFill>
                <a:srgbClr val="002060"/>
              </a:solidFill>
            </a:endParaRPr>
          </a:p>
          <a:p>
            <a:endParaRPr lang="en-AU" dirty="0">
              <a:solidFill>
                <a:srgbClr val="002060"/>
              </a:solidFill>
            </a:endParaRPr>
          </a:p>
          <a:p>
            <a:endParaRPr lang="en-AU" sz="1600" dirty="0">
              <a:solidFill>
                <a:schemeClr val="accent4">
                  <a:lumMod val="10000"/>
                </a:schemeClr>
              </a:solidFill>
            </a:endParaRPr>
          </a:p>
        </p:txBody>
      </p:sp>
      <p:sp>
        <p:nvSpPr>
          <p:cNvPr id="2" name="TextBox 1"/>
          <p:cNvSpPr txBox="1"/>
          <p:nvPr/>
        </p:nvSpPr>
        <p:spPr>
          <a:xfrm>
            <a:off x="5616624" y="3193688"/>
            <a:ext cx="3419872" cy="1754326"/>
          </a:xfrm>
          <a:prstGeom prst="rect">
            <a:avLst/>
          </a:prstGeom>
          <a:noFill/>
        </p:spPr>
        <p:txBody>
          <a:bodyPr wrap="square" rtlCol="0">
            <a:spAutoFit/>
          </a:bodyPr>
          <a:lstStyle/>
          <a:p>
            <a:r>
              <a:rPr lang="en-AU" dirty="0">
                <a:solidFill>
                  <a:srgbClr val="002060"/>
                </a:solidFill>
              </a:rPr>
              <a:t>Mutual understanding of roles and processes builds respect and trust as the foundation for effective communication, </a:t>
            </a:r>
          </a:p>
          <a:p>
            <a:r>
              <a:rPr lang="en-AU" dirty="0">
                <a:solidFill>
                  <a:srgbClr val="002060"/>
                </a:solidFill>
              </a:rPr>
              <a:t>co-ordination and collaboration.</a:t>
            </a:r>
          </a:p>
          <a:p>
            <a:endParaRPr lang="en-GB" dirty="0"/>
          </a:p>
        </p:txBody>
      </p:sp>
      <p:cxnSp>
        <p:nvCxnSpPr>
          <p:cNvPr id="4" name="Straight Connector 3"/>
          <p:cNvCxnSpPr/>
          <p:nvPr/>
        </p:nvCxnSpPr>
        <p:spPr>
          <a:xfrm>
            <a:off x="5292080" y="2269086"/>
            <a:ext cx="0" cy="158417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78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9288" y="1428750"/>
            <a:ext cx="6448897" cy="3315311"/>
          </a:xfrm>
          <a:prstGeom prst="rect">
            <a:avLst/>
          </a:prstGeom>
          <a:noFill/>
        </p:spPr>
        <p:txBody>
          <a:bodyPr>
            <a:noAutofit/>
          </a:bodyPr>
          <a:lstStyle/>
          <a:p>
            <a:pPr marL="0" indent="0">
              <a:buNone/>
            </a:pPr>
            <a:r>
              <a:rPr lang="en-US" sz="2200" b="1" dirty="0">
                <a:solidFill>
                  <a:srgbClr val="002060"/>
                </a:solidFill>
                <a:latin typeface="+mn-lt"/>
              </a:rPr>
              <a:t>Purpose:</a:t>
            </a:r>
            <a:r>
              <a:rPr lang="en-US" sz="2200" dirty="0">
                <a:solidFill>
                  <a:srgbClr val="002060"/>
                </a:solidFill>
                <a:latin typeface="+mn-lt"/>
              </a:rPr>
              <a:t> Means of coordinating activities </a:t>
            </a:r>
            <a:r>
              <a:rPr lang="en-US" sz="2200" dirty="0" smtClean="0">
                <a:solidFill>
                  <a:srgbClr val="002060"/>
                </a:solidFill>
                <a:latin typeface="+mn-lt"/>
              </a:rPr>
              <a:t>between national departments </a:t>
            </a:r>
            <a:r>
              <a:rPr lang="en-US" sz="2200" dirty="0">
                <a:solidFill>
                  <a:srgbClr val="002060"/>
                </a:solidFill>
                <a:latin typeface="+mn-lt"/>
              </a:rPr>
              <a:t>or agencies </a:t>
            </a:r>
            <a:r>
              <a:rPr lang="en-US" sz="2200" dirty="0" smtClean="0">
                <a:solidFill>
                  <a:srgbClr val="002060"/>
                </a:solidFill>
                <a:latin typeface="+mn-lt"/>
              </a:rPr>
              <a:t>concerned </a:t>
            </a:r>
            <a:r>
              <a:rPr lang="en-US" sz="2200" dirty="0">
                <a:solidFill>
                  <a:srgbClr val="002060"/>
                </a:solidFill>
                <a:latin typeface="+mn-lt"/>
              </a:rPr>
              <a:t>with or responsible for various aspects of facilitation of national civil </a:t>
            </a:r>
            <a:r>
              <a:rPr lang="en-US" sz="2200" dirty="0" smtClean="0">
                <a:solidFill>
                  <a:srgbClr val="002060"/>
                </a:solidFill>
                <a:latin typeface="+mn-lt"/>
              </a:rPr>
              <a:t>aviation</a:t>
            </a:r>
          </a:p>
          <a:p>
            <a:pPr marL="0" indent="0">
              <a:buNone/>
            </a:pPr>
            <a:endParaRPr lang="en-US" sz="800" dirty="0">
              <a:solidFill>
                <a:srgbClr val="002060"/>
              </a:solidFill>
              <a:latin typeface="+mn-lt"/>
            </a:endParaRPr>
          </a:p>
          <a:p>
            <a:pPr>
              <a:spcBef>
                <a:spcPts val="0"/>
              </a:spcBef>
              <a:buFont typeface="Wingdings" panose="05000000000000000000" pitchFamily="2" charset="2"/>
              <a:buChar char="ü"/>
            </a:pPr>
            <a:r>
              <a:rPr lang="en-US" sz="1800" dirty="0" smtClean="0">
                <a:solidFill>
                  <a:schemeClr val="accent5">
                    <a:lumMod val="50000"/>
                  </a:schemeClr>
                </a:solidFill>
                <a:latin typeface="+mn-lt"/>
              </a:rPr>
              <a:t>Improve </a:t>
            </a:r>
            <a:r>
              <a:rPr lang="en-US" sz="1800" dirty="0">
                <a:solidFill>
                  <a:schemeClr val="accent5">
                    <a:lumMod val="50000"/>
                  </a:schemeClr>
                </a:solidFill>
                <a:latin typeface="+mn-lt"/>
              </a:rPr>
              <a:t>the effectiveness and efficiency of clearance control formalities</a:t>
            </a:r>
          </a:p>
          <a:p>
            <a:pPr>
              <a:spcBef>
                <a:spcPts val="0"/>
              </a:spcBef>
              <a:buFont typeface="Wingdings" panose="05000000000000000000" pitchFamily="2" charset="2"/>
              <a:buChar char="ü"/>
            </a:pPr>
            <a:r>
              <a:rPr lang="en-US" sz="1800" dirty="0" smtClean="0">
                <a:solidFill>
                  <a:schemeClr val="accent5">
                    <a:lumMod val="50000"/>
                  </a:schemeClr>
                </a:solidFill>
                <a:latin typeface="+mn-lt"/>
              </a:rPr>
              <a:t>Operationalization </a:t>
            </a:r>
            <a:r>
              <a:rPr lang="en-US" sz="1800" dirty="0">
                <a:solidFill>
                  <a:schemeClr val="accent5">
                    <a:lumMod val="50000"/>
                  </a:schemeClr>
                </a:solidFill>
                <a:latin typeface="+mn-lt"/>
              </a:rPr>
              <a:t>through national FAL committees</a:t>
            </a:r>
          </a:p>
          <a:p>
            <a:pPr>
              <a:spcBef>
                <a:spcPts val="0"/>
              </a:spcBef>
              <a:buFont typeface="Wingdings" panose="05000000000000000000" pitchFamily="2" charset="2"/>
              <a:buChar char="ü"/>
            </a:pPr>
            <a:r>
              <a:rPr lang="en-US" sz="1800" dirty="0" smtClean="0">
                <a:solidFill>
                  <a:schemeClr val="accent5">
                    <a:lumMod val="50000"/>
                  </a:schemeClr>
                </a:solidFill>
                <a:latin typeface="+mn-lt"/>
              </a:rPr>
              <a:t>NATFP </a:t>
            </a:r>
            <a:r>
              <a:rPr lang="en-US" sz="1800" dirty="0">
                <a:solidFill>
                  <a:schemeClr val="accent5">
                    <a:lumMod val="50000"/>
                  </a:schemeClr>
                </a:solidFill>
                <a:latin typeface="+mn-lt"/>
              </a:rPr>
              <a:t>and National Civil Aviation Security Programme are complementary</a:t>
            </a:r>
          </a:p>
          <a:p>
            <a:pPr marL="0" indent="0">
              <a:buNone/>
            </a:pPr>
            <a:endParaRPr lang="en-US" sz="2400" dirty="0">
              <a:solidFill>
                <a:schemeClr val="accent5">
                  <a:lumMod val="50000"/>
                </a:schemeClr>
              </a:solidFill>
            </a:endParaRPr>
          </a:p>
          <a:p>
            <a:pPr marL="0" indent="0">
              <a:buNone/>
            </a:pPr>
            <a:endParaRPr lang="en-GB" sz="2400" dirty="0">
              <a:solidFill>
                <a:srgbClr val="002060"/>
              </a:solidFill>
            </a:endParaRPr>
          </a:p>
        </p:txBody>
      </p:sp>
      <p:sp>
        <p:nvSpPr>
          <p:cNvPr id="4" name="Title 1"/>
          <p:cNvSpPr txBox="1">
            <a:spLocks/>
          </p:cNvSpPr>
          <p:nvPr/>
        </p:nvSpPr>
        <p:spPr>
          <a:xfrm>
            <a:off x="-38100" y="780678"/>
            <a:ext cx="8928992" cy="648072"/>
          </a:xfrm>
          <a:prstGeom prst="rect">
            <a:avLst/>
          </a:prstGeom>
        </p:spPr>
        <p:txBody>
          <a:bodyPr/>
          <a:lstStyle>
            <a:lvl1pPr algn="l" defTabSz="914400" rtl="0" eaLnBrk="1" latinLnBrk="0" hangingPunct="1">
              <a:spcBef>
                <a:spcPct val="0"/>
              </a:spcBef>
              <a:buNone/>
              <a:defRPr sz="4400" kern="1200">
                <a:solidFill>
                  <a:srgbClr val="A74233"/>
                </a:solidFill>
                <a:latin typeface="+mj-lt"/>
                <a:ea typeface="+mj-ea"/>
                <a:cs typeface="+mj-cs"/>
              </a:defRPr>
            </a:lvl1pPr>
          </a:lstStyle>
          <a:p>
            <a:pPr algn="ctr"/>
            <a:r>
              <a:rPr lang="fr-FR" sz="2800" b="1" dirty="0">
                <a:solidFill>
                  <a:srgbClr val="002060"/>
                </a:solidFill>
              </a:rPr>
              <a:t>National Air Transport Facilitation Programme (NATFP)</a:t>
            </a:r>
            <a:br>
              <a:rPr lang="fr-FR" sz="2800" b="1" dirty="0">
                <a:solidFill>
                  <a:srgbClr val="002060"/>
                </a:solidFill>
              </a:rPr>
            </a:br>
            <a:endParaRPr lang="en-GB" sz="2800" b="1" dirty="0">
              <a:solidFill>
                <a:srgbClr val="002060"/>
              </a:solidFill>
            </a:endParaRPr>
          </a:p>
        </p:txBody>
      </p:sp>
      <p:sp>
        <p:nvSpPr>
          <p:cNvPr id="5" name="Content Placeholder 2"/>
          <p:cNvSpPr txBox="1">
            <a:spLocks/>
          </p:cNvSpPr>
          <p:nvPr/>
        </p:nvSpPr>
        <p:spPr>
          <a:xfrm>
            <a:off x="4974212" y="1428750"/>
            <a:ext cx="3985260" cy="2438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3702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A74233"/>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rgbClr val="002060"/>
                </a:solidFill>
              </a:rPr>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276350"/>
            <a:ext cx="2098456" cy="270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E4571DC2-1524-4337-9AED-6B895EDB8447}"/>
              </a:ext>
            </a:extLst>
          </p:cNvPr>
          <p:cNvSpPr txBox="1"/>
          <p:nvPr/>
        </p:nvSpPr>
        <p:spPr>
          <a:xfrm>
            <a:off x="6876256" y="4039656"/>
            <a:ext cx="2098456" cy="646331"/>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Establishing a NATFP is an ICAO Standard</a:t>
            </a:r>
          </a:p>
        </p:txBody>
      </p:sp>
    </p:spTree>
    <p:extLst>
      <p:ext uri="{BB962C8B-B14F-4D97-AF65-F5344CB8AC3E}">
        <p14:creationId xmlns:p14="http://schemas.microsoft.com/office/powerpoint/2010/main" val="407955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549C0B-B77B-4E7B-916B-2EEC27D318B2}"/>
              </a:ext>
            </a:extLst>
          </p:cNvPr>
          <p:cNvSpPr>
            <a:spLocks noGrp="1"/>
          </p:cNvSpPr>
          <p:nvPr>
            <p:ph type="title"/>
          </p:nvPr>
        </p:nvSpPr>
        <p:spPr>
          <a:xfrm>
            <a:off x="389384" y="771550"/>
            <a:ext cx="8229600" cy="857250"/>
          </a:xfrm>
        </p:spPr>
        <p:txBody>
          <a:bodyPr/>
          <a:lstStyle/>
          <a:p>
            <a:r>
              <a:rPr lang="en-AU" sz="4000" b="1" dirty="0">
                <a:solidFill>
                  <a:srgbClr val="002060"/>
                </a:solidFill>
                <a:latin typeface="+mn-lt"/>
              </a:rPr>
              <a:t>International Law</a:t>
            </a:r>
          </a:p>
        </p:txBody>
      </p:sp>
      <p:sp>
        <p:nvSpPr>
          <p:cNvPr id="5" name="Content Placeholder 4">
            <a:extLst>
              <a:ext uri="{FF2B5EF4-FFF2-40B4-BE49-F238E27FC236}">
                <a16:creationId xmlns:a16="http://schemas.microsoft.com/office/drawing/2014/main" xmlns="" id="{CA162A9B-025F-49A2-9D50-E30D96E02B57}"/>
              </a:ext>
            </a:extLst>
          </p:cNvPr>
          <p:cNvSpPr>
            <a:spLocks noGrp="1"/>
          </p:cNvSpPr>
          <p:nvPr>
            <p:ph sz="half" idx="1"/>
          </p:nvPr>
        </p:nvSpPr>
        <p:spPr>
          <a:xfrm>
            <a:off x="179512" y="1419622"/>
            <a:ext cx="4316288" cy="3355020"/>
          </a:xfrm>
          <a:ln>
            <a:solidFill>
              <a:schemeClr val="accent1">
                <a:lumMod val="75000"/>
              </a:schemeClr>
            </a:solidFill>
          </a:ln>
        </p:spPr>
        <p:txBody>
          <a:bodyPr>
            <a:normAutofit fontScale="25000" lnSpcReduction="20000"/>
          </a:bodyPr>
          <a:lstStyle/>
          <a:p>
            <a:pPr marL="0" indent="0">
              <a:buNone/>
            </a:pPr>
            <a:r>
              <a:rPr lang="en-AU" sz="6400" b="1" dirty="0">
                <a:solidFill>
                  <a:srgbClr val="002060"/>
                </a:solidFill>
                <a:latin typeface="+mn-lt"/>
              </a:rPr>
              <a:t>Major UN treaties with direct relevance to BCM :</a:t>
            </a:r>
          </a:p>
          <a:p>
            <a:endParaRPr lang="en-AU" sz="6400" dirty="0">
              <a:solidFill>
                <a:schemeClr val="accent4">
                  <a:lumMod val="10000"/>
                </a:schemeClr>
              </a:solidFill>
              <a:latin typeface="+mn-lt"/>
            </a:endParaRPr>
          </a:p>
          <a:p>
            <a:r>
              <a:rPr lang="en-AU" sz="6400" dirty="0">
                <a:solidFill>
                  <a:schemeClr val="accent5">
                    <a:lumMod val="50000"/>
                  </a:schemeClr>
                </a:solidFill>
                <a:latin typeface="+mn-lt"/>
              </a:rPr>
              <a:t>1944 Convention on International Civil Aviation (ICAO)</a:t>
            </a:r>
          </a:p>
          <a:p>
            <a:r>
              <a:rPr lang="en-AU" sz="6400" dirty="0">
                <a:solidFill>
                  <a:schemeClr val="accent5">
                    <a:lumMod val="50000"/>
                  </a:schemeClr>
                </a:solidFill>
                <a:latin typeface="+mn-lt"/>
              </a:rPr>
              <a:t>1951 United Nations Convention Relating to the Status of Refugees and its 1967 </a:t>
            </a:r>
            <a:r>
              <a:rPr lang="en-AU" sz="6400" dirty="0" err="1" smtClean="0">
                <a:solidFill>
                  <a:schemeClr val="accent5">
                    <a:lumMod val="50000"/>
                  </a:schemeClr>
                </a:solidFill>
                <a:latin typeface="+mn-lt"/>
              </a:rPr>
              <a:t>Protoco</a:t>
            </a:r>
            <a:r>
              <a:rPr lang="en-AU" sz="6400" dirty="0" smtClean="0">
                <a:solidFill>
                  <a:schemeClr val="accent5">
                    <a:lumMod val="50000"/>
                  </a:schemeClr>
                </a:solidFill>
                <a:latin typeface="+mn-lt"/>
              </a:rPr>
              <a:t> </a:t>
            </a:r>
            <a:r>
              <a:rPr lang="en-AU" sz="6400" dirty="0">
                <a:solidFill>
                  <a:schemeClr val="accent5">
                    <a:lumMod val="50000"/>
                  </a:schemeClr>
                </a:solidFill>
                <a:latin typeface="+mn-lt"/>
              </a:rPr>
              <a:t>(UNHCR)</a:t>
            </a:r>
          </a:p>
          <a:p>
            <a:r>
              <a:rPr lang="en-AU" sz="6400" dirty="0">
                <a:solidFill>
                  <a:schemeClr val="accent5">
                    <a:lumMod val="50000"/>
                  </a:schemeClr>
                </a:solidFill>
                <a:latin typeface="+mn-lt"/>
              </a:rPr>
              <a:t>1954 United Nations Convention relating to the Status of Stateless Persons (UNHCR)</a:t>
            </a:r>
          </a:p>
          <a:p>
            <a:r>
              <a:rPr lang="en-AU" sz="6400" dirty="0">
                <a:solidFill>
                  <a:schemeClr val="accent5">
                    <a:lumMod val="50000"/>
                  </a:schemeClr>
                </a:solidFill>
                <a:latin typeface="+mn-lt"/>
              </a:rPr>
              <a:t>2000 United Nations Convention against Transnational Organized Crime and its 2000 Protocols (UNODC)</a:t>
            </a:r>
          </a:p>
          <a:p>
            <a:r>
              <a:rPr lang="en-AU" sz="6400" dirty="0">
                <a:solidFill>
                  <a:schemeClr val="accent5">
                    <a:lumMod val="50000"/>
                  </a:schemeClr>
                </a:solidFill>
                <a:latin typeface="+mn-lt"/>
              </a:rPr>
              <a:t>1948 Universal Declaration of Human Rights and the core international human rights instruments (OHCHR)</a:t>
            </a:r>
          </a:p>
          <a:p>
            <a:endParaRPr lang="en-AU" dirty="0"/>
          </a:p>
        </p:txBody>
      </p:sp>
      <p:sp>
        <p:nvSpPr>
          <p:cNvPr id="6" name="Content Placeholder 5">
            <a:extLst>
              <a:ext uri="{FF2B5EF4-FFF2-40B4-BE49-F238E27FC236}">
                <a16:creationId xmlns:a16="http://schemas.microsoft.com/office/drawing/2014/main" xmlns="" id="{35ED043A-81C7-49AE-AA6D-32B2608E5A6C}"/>
              </a:ext>
            </a:extLst>
          </p:cNvPr>
          <p:cNvSpPr>
            <a:spLocks noGrp="1"/>
          </p:cNvSpPr>
          <p:nvPr>
            <p:ph sz="half" idx="2"/>
          </p:nvPr>
        </p:nvSpPr>
        <p:spPr>
          <a:xfrm>
            <a:off x="4716016" y="1419622"/>
            <a:ext cx="4038600" cy="3427028"/>
          </a:xfrm>
          <a:ln>
            <a:solidFill>
              <a:srgbClr val="CC0000"/>
            </a:solidFill>
          </a:ln>
        </p:spPr>
        <p:txBody>
          <a:bodyPr>
            <a:normAutofit fontScale="25000" lnSpcReduction="20000"/>
          </a:bodyPr>
          <a:lstStyle/>
          <a:p>
            <a:pPr marL="0" indent="0">
              <a:buNone/>
            </a:pPr>
            <a:r>
              <a:rPr lang="en-AU" sz="6400" b="1" dirty="0">
                <a:solidFill>
                  <a:srgbClr val="002060"/>
                </a:solidFill>
                <a:latin typeface="+mn-lt"/>
              </a:rPr>
              <a:t>UNSCR including BCM related measures :</a:t>
            </a:r>
          </a:p>
          <a:p>
            <a:endParaRPr lang="en-AU" sz="4800" dirty="0">
              <a:solidFill>
                <a:schemeClr val="accent4">
                  <a:lumMod val="10000"/>
                </a:schemeClr>
              </a:solidFill>
              <a:latin typeface="+mn-lt"/>
            </a:endParaRPr>
          </a:p>
          <a:p>
            <a:r>
              <a:rPr lang="en-AU" sz="6400" dirty="0">
                <a:solidFill>
                  <a:schemeClr val="accent5">
                    <a:lumMod val="50000"/>
                  </a:schemeClr>
                </a:solidFill>
                <a:latin typeface="+mn-lt"/>
              </a:rPr>
              <a:t>UNSCR 1373 (2001</a:t>
            </a:r>
            <a:r>
              <a:rPr lang="en-AU" sz="6400" dirty="0" smtClean="0">
                <a:solidFill>
                  <a:schemeClr val="accent5">
                    <a:lumMod val="50000"/>
                  </a:schemeClr>
                </a:solidFill>
                <a:latin typeface="+mn-lt"/>
              </a:rPr>
              <a:t>) on threats to international peace and security caused by terrorist acts</a:t>
            </a:r>
            <a:endParaRPr lang="en-AU" sz="6400" dirty="0">
              <a:solidFill>
                <a:schemeClr val="accent5">
                  <a:lumMod val="50000"/>
                </a:schemeClr>
              </a:solidFill>
              <a:latin typeface="+mn-lt"/>
            </a:endParaRPr>
          </a:p>
          <a:p>
            <a:r>
              <a:rPr lang="en-AU" sz="6400" dirty="0">
                <a:solidFill>
                  <a:schemeClr val="accent5">
                    <a:lumMod val="50000"/>
                  </a:schemeClr>
                </a:solidFill>
                <a:latin typeface="+mn-lt"/>
              </a:rPr>
              <a:t>UNSCRs 1267 (1999), 1989 (2011) and 2253 (2015) </a:t>
            </a:r>
            <a:r>
              <a:rPr lang="en-AU" sz="6000" dirty="0">
                <a:solidFill>
                  <a:schemeClr val="accent5">
                    <a:lumMod val="50000"/>
                  </a:schemeClr>
                </a:solidFill>
                <a:latin typeface="+mn-lt"/>
              </a:rPr>
              <a:t>includes the Consolidated United Nations Security Council Sanctions List (CUNSCSL</a:t>
            </a:r>
            <a:r>
              <a:rPr lang="en-AU" sz="6000" dirty="0" smtClean="0">
                <a:solidFill>
                  <a:schemeClr val="accent5">
                    <a:lumMod val="50000"/>
                  </a:schemeClr>
                </a:solidFill>
                <a:latin typeface="+mn-lt"/>
              </a:rPr>
              <a:t>)</a:t>
            </a:r>
            <a:endParaRPr lang="en-AU" sz="6400" dirty="0">
              <a:solidFill>
                <a:schemeClr val="accent5">
                  <a:lumMod val="50000"/>
                </a:schemeClr>
              </a:solidFill>
              <a:latin typeface="+mn-lt"/>
            </a:endParaRPr>
          </a:p>
          <a:p>
            <a:r>
              <a:rPr lang="en-AU" sz="6400" dirty="0">
                <a:solidFill>
                  <a:schemeClr val="accent5">
                    <a:lumMod val="50000"/>
                  </a:schemeClr>
                </a:solidFill>
                <a:latin typeface="+mn-lt"/>
              </a:rPr>
              <a:t>UNSCR 2178 (2014) </a:t>
            </a:r>
            <a:r>
              <a:rPr lang="en-AU" sz="6000" dirty="0">
                <a:solidFill>
                  <a:schemeClr val="accent5">
                    <a:lumMod val="50000"/>
                  </a:schemeClr>
                </a:solidFill>
                <a:latin typeface="+mn-lt"/>
              </a:rPr>
              <a:t>includes </a:t>
            </a:r>
            <a:r>
              <a:rPr lang="en-AU" sz="6000" dirty="0" smtClean="0">
                <a:solidFill>
                  <a:schemeClr val="accent5">
                    <a:lumMod val="50000"/>
                  </a:schemeClr>
                </a:solidFill>
                <a:latin typeface="+mn-lt"/>
              </a:rPr>
              <a:t>API</a:t>
            </a:r>
            <a:endParaRPr lang="en-AU" sz="6400" dirty="0">
              <a:solidFill>
                <a:schemeClr val="accent5">
                  <a:lumMod val="50000"/>
                </a:schemeClr>
              </a:solidFill>
              <a:latin typeface="+mn-lt"/>
            </a:endParaRPr>
          </a:p>
          <a:p>
            <a:r>
              <a:rPr lang="en-AU" sz="6400" dirty="0">
                <a:solidFill>
                  <a:schemeClr val="accent5">
                    <a:lumMod val="50000"/>
                  </a:schemeClr>
                </a:solidFill>
                <a:latin typeface="+mn-lt"/>
              </a:rPr>
              <a:t>UNSCR 2309 (2016) </a:t>
            </a:r>
            <a:r>
              <a:rPr lang="en-AU" sz="6000" dirty="0">
                <a:solidFill>
                  <a:schemeClr val="accent5">
                    <a:lumMod val="50000"/>
                  </a:schemeClr>
                </a:solidFill>
                <a:latin typeface="+mn-lt"/>
              </a:rPr>
              <a:t>includes implementing ICAO Annex 9 </a:t>
            </a:r>
            <a:r>
              <a:rPr lang="en-AU" sz="6000" dirty="0" smtClean="0">
                <a:solidFill>
                  <a:schemeClr val="accent5">
                    <a:lumMod val="50000"/>
                  </a:schemeClr>
                </a:solidFill>
                <a:latin typeface="+mn-lt"/>
              </a:rPr>
              <a:t>SARPS</a:t>
            </a:r>
            <a:endParaRPr lang="en-AU" sz="6400" dirty="0">
              <a:solidFill>
                <a:schemeClr val="accent5">
                  <a:lumMod val="50000"/>
                </a:schemeClr>
              </a:solidFill>
              <a:latin typeface="+mn-lt"/>
            </a:endParaRPr>
          </a:p>
          <a:p>
            <a:r>
              <a:rPr lang="en-AU" sz="6400" dirty="0" smtClean="0">
                <a:solidFill>
                  <a:schemeClr val="accent5">
                    <a:lumMod val="50000"/>
                  </a:schemeClr>
                </a:solidFill>
                <a:latin typeface="+mn-lt"/>
              </a:rPr>
              <a:t>UNSCRs </a:t>
            </a:r>
            <a:r>
              <a:rPr lang="en-AU" sz="6400" dirty="0">
                <a:solidFill>
                  <a:schemeClr val="accent5">
                    <a:lumMod val="50000"/>
                  </a:schemeClr>
                </a:solidFill>
                <a:latin typeface="+mn-lt"/>
              </a:rPr>
              <a:t>2322 (2016) and </a:t>
            </a:r>
            <a:r>
              <a:rPr lang="en-AU" sz="6400" dirty="0" smtClean="0">
                <a:solidFill>
                  <a:schemeClr val="accent5">
                    <a:lumMod val="50000"/>
                  </a:schemeClr>
                </a:solidFill>
                <a:latin typeface="+mn-lt"/>
              </a:rPr>
              <a:t>2396 </a:t>
            </a:r>
            <a:r>
              <a:rPr lang="en-AU" sz="6400" dirty="0">
                <a:solidFill>
                  <a:schemeClr val="accent5">
                    <a:lumMod val="50000"/>
                  </a:schemeClr>
                </a:solidFill>
                <a:latin typeface="+mn-lt"/>
              </a:rPr>
              <a:t>(2017) </a:t>
            </a:r>
            <a:r>
              <a:rPr lang="en-AU" sz="6000" dirty="0">
                <a:solidFill>
                  <a:schemeClr val="accent5">
                    <a:lumMod val="50000"/>
                  </a:schemeClr>
                </a:solidFill>
                <a:latin typeface="+mn-lt"/>
              </a:rPr>
              <a:t>includes sharing biographic and biometric information about FTFs and other </a:t>
            </a:r>
            <a:r>
              <a:rPr lang="en-AU" sz="6000" dirty="0" smtClean="0">
                <a:solidFill>
                  <a:schemeClr val="accent5">
                    <a:lumMod val="50000"/>
                  </a:schemeClr>
                </a:solidFill>
                <a:latin typeface="+mn-lt"/>
              </a:rPr>
              <a:t>terrorists </a:t>
            </a:r>
            <a:endParaRPr lang="en-AU" sz="6000" dirty="0">
              <a:solidFill>
                <a:schemeClr val="accent5">
                  <a:lumMod val="50000"/>
                </a:schemeClr>
              </a:solidFill>
              <a:latin typeface="+mn-lt"/>
            </a:endParaRPr>
          </a:p>
          <a:p>
            <a:r>
              <a:rPr lang="en-AU" sz="6400" dirty="0">
                <a:solidFill>
                  <a:schemeClr val="accent5">
                    <a:lumMod val="50000"/>
                  </a:schemeClr>
                </a:solidFill>
                <a:latin typeface="+mn-lt"/>
              </a:rPr>
              <a:t>UNSCR 2396 (2017) </a:t>
            </a:r>
            <a:r>
              <a:rPr lang="en-AU" sz="6000" dirty="0">
                <a:solidFill>
                  <a:schemeClr val="accent5">
                    <a:lumMod val="50000"/>
                  </a:schemeClr>
                </a:solidFill>
                <a:latin typeface="+mn-lt"/>
              </a:rPr>
              <a:t>includes API and PNR</a:t>
            </a:r>
            <a:r>
              <a:rPr lang="en-AU" sz="6400" dirty="0">
                <a:solidFill>
                  <a:schemeClr val="accent5">
                    <a:lumMod val="50000"/>
                  </a:schemeClr>
                </a:solidFill>
                <a:latin typeface="+mn-lt"/>
              </a:rPr>
              <a:t>.</a:t>
            </a:r>
          </a:p>
          <a:p>
            <a:endParaRPr lang="en-AU" dirty="0"/>
          </a:p>
        </p:txBody>
      </p:sp>
      <p:sp>
        <p:nvSpPr>
          <p:cNvPr id="2" name="Footer Placeholder 1">
            <a:extLst>
              <a:ext uri="{FF2B5EF4-FFF2-40B4-BE49-F238E27FC236}">
                <a16:creationId xmlns:a16="http://schemas.microsoft.com/office/drawing/2014/main" xmlns="" id="{02BD72EA-FC8B-4570-8F7F-C6CF5EBE7C9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62743B79-0EAC-40C7-8825-09CE6E288916}"/>
              </a:ext>
            </a:extLst>
          </p:cNvPr>
          <p:cNvSpPr>
            <a:spLocks noGrp="1"/>
          </p:cNvSpPr>
          <p:nvPr>
            <p:ph type="sldNum" sz="quarter" idx="12"/>
          </p:nvPr>
        </p:nvSpPr>
        <p:spPr/>
        <p:txBody>
          <a:bodyPr/>
          <a:lstStyle/>
          <a:p>
            <a:fld id="{3FF909EE-2C65-48BC-95E5-26F3591A45A6}" type="slidenum">
              <a:rPr lang="en-CA" smtClean="0"/>
              <a:t>18</a:t>
            </a:fld>
            <a:endParaRPr lang="en-CA" dirty="0"/>
          </a:p>
        </p:txBody>
      </p:sp>
    </p:spTree>
    <p:extLst>
      <p:ext uri="{BB962C8B-B14F-4D97-AF65-F5344CB8AC3E}">
        <p14:creationId xmlns:p14="http://schemas.microsoft.com/office/powerpoint/2010/main" val="309069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DAA2629-D260-432A-98FD-4CE9387EADCA}"/>
              </a:ext>
            </a:extLst>
          </p:cNvPr>
          <p:cNvSpPr>
            <a:spLocks noGrp="1"/>
          </p:cNvSpPr>
          <p:nvPr>
            <p:ph type="ctrTitle"/>
          </p:nvPr>
        </p:nvSpPr>
        <p:spPr>
          <a:xfrm>
            <a:off x="786536" y="817845"/>
            <a:ext cx="7772400" cy="1102519"/>
          </a:xfrm>
        </p:spPr>
        <p:txBody>
          <a:bodyPr/>
          <a:lstStyle/>
          <a:p>
            <a:r>
              <a:rPr lang="en-AU" sz="4000" b="1" dirty="0">
                <a:solidFill>
                  <a:srgbClr val="002060"/>
                </a:solidFill>
                <a:latin typeface="+mj-lt"/>
              </a:rPr>
              <a:t>Maturity Map</a:t>
            </a:r>
          </a:p>
        </p:txBody>
      </p:sp>
      <p:sp>
        <p:nvSpPr>
          <p:cNvPr id="2" name="Footer Placeholder 1">
            <a:extLst>
              <a:ext uri="{FF2B5EF4-FFF2-40B4-BE49-F238E27FC236}">
                <a16:creationId xmlns:a16="http://schemas.microsoft.com/office/drawing/2014/main" xmlns="" id="{D707FDE9-A7D4-4567-805E-7102E69C81F4}"/>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7EBFB344-D9AC-43BA-8F06-46A2AB2997BE}"/>
              </a:ext>
            </a:extLst>
          </p:cNvPr>
          <p:cNvSpPr>
            <a:spLocks noGrp="1"/>
          </p:cNvSpPr>
          <p:nvPr>
            <p:ph type="sldNum" sz="quarter" idx="12"/>
          </p:nvPr>
        </p:nvSpPr>
        <p:spPr/>
        <p:txBody>
          <a:bodyPr/>
          <a:lstStyle/>
          <a:p>
            <a:fld id="{3FF909EE-2C65-48BC-95E5-26F3591A45A6}" type="slidenum">
              <a:rPr lang="en-CA" smtClean="0"/>
              <a:t>19</a:t>
            </a:fld>
            <a:endParaRPr lang="en-CA"/>
          </a:p>
        </p:txBody>
      </p:sp>
      <p:sp>
        <p:nvSpPr>
          <p:cNvPr id="12" name="TextBox 11">
            <a:extLst>
              <a:ext uri="{FF2B5EF4-FFF2-40B4-BE49-F238E27FC236}">
                <a16:creationId xmlns:a16="http://schemas.microsoft.com/office/drawing/2014/main" xmlns="" id="{EAC0DEB7-7CD8-4F67-9060-1DEBD2FAB18F}"/>
              </a:ext>
            </a:extLst>
          </p:cNvPr>
          <p:cNvSpPr txBox="1"/>
          <p:nvPr/>
        </p:nvSpPr>
        <p:spPr>
          <a:xfrm>
            <a:off x="107504" y="1419622"/>
            <a:ext cx="2088232" cy="3477875"/>
          </a:xfrm>
          <a:prstGeom prst="rect">
            <a:avLst/>
          </a:prstGeom>
          <a:noFill/>
          <a:ln>
            <a:noFill/>
          </a:ln>
        </p:spPr>
        <p:txBody>
          <a:bodyPr wrap="square" rtlCol="0">
            <a:spAutoFit/>
          </a:bodyPr>
          <a:lstStyle/>
          <a:p>
            <a:r>
              <a:rPr lang="en-AU" sz="1600" dirty="0">
                <a:solidFill>
                  <a:schemeClr val="accent4">
                    <a:lumMod val="10000"/>
                  </a:schemeClr>
                </a:solidFill>
              </a:rPr>
              <a:t>The essential foundation of a national BCS is a:</a:t>
            </a:r>
          </a:p>
          <a:p>
            <a:pPr marL="285750" indent="-285750">
              <a:buFont typeface="Arial" panose="020B0604020202020204" pitchFamily="34" charset="0"/>
              <a:buChar char="•"/>
            </a:pPr>
            <a:r>
              <a:rPr lang="en-AU" sz="1200" dirty="0">
                <a:solidFill>
                  <a:schemeClr val="accent4">
                    <a:lumMod val="10000"/>
                  </a:schemeClr>
                </a:solidFill>
              </a:rPr>
              <a:t>an inspection system; with </a:t>
            </a:r>
          </a:p>
          <a:p>
            <a:pPr marL="285750" indent="-285750">
              <a:buFont typeface="Arial" panose="020B0604020202020204" pitchFamily="34" charset="0"/>
              <a:buChar char="•"/>
            </a:pPr>
            <a:r>
              <a:rPr lang="en-AU" sz="1200" dirty="0">
                <a:solidFill>
                  <a:schemeClr val="accent4">
                    <a:lumMod val="10000"/>
                  </a:schemeClr>
                </a:solidFill>
              </a:rPr>
              <a:t>integrated MRTD readers</a:t>
            </a:r>
          </a:p>
          <a:p>
            <a:endParaRPr lang="en-AU" sz="800" dirty="0">
              <a:solidFill>
                <a:schemeClr val="accent4">
                  <a:lumMod val="10000"/>
                </a:schemeClr>
              </a:solidFill>
            </a:endParaRPr>
          </a:p>
          <a:p>
            <a:r>
              <a:rPr lang="en-AU" sz="1600" dirty="0">
                <a:solidFill>
                  <a:schemeClr val="accent4">
                    <a:lumMod val="10000"/>
                  </a:schemeClr>
                </a:solidFill>
              </a:rPr>
              <a:t>More complexity should be added only when budget is available </a:t>
            </a:r>
            <a:r>
              <a:rPr lang="en-AU" sz="1600" u="sng" dirty="0">
                <a:solidFill>
                  <a:schemeClr val="accent4">
                    <a:lumMod val="10000"/>
                  </a:schemeClr>
                </a:solidFill>
              </a:rPr>
              <a:t>and</a:t>
            </a:r>
            <a:r>
              <a:rPr lang="en-AU" sz="1600" dirty="0">
                <a:solidFill>
                  <a:schemeClr val="accent4">
                    <a:lumMod val="10000"/>
                  </a:schemeClr>
                </a:solidFill>
              </a:rPr>
              <a:t> border agency capability is developed enough to achieve and sustain change.</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1" y="1419622"/>
            <a:ext cx="6038673" cy="3477875"/>
          </a:xfrm>
          <a:prstGeom prst="rect">
            <a:avLst/>
          </a:prstGeom>
        </p:spPr>
      </p:pic>
    </p:spTree>
    <p:extLst>
      <p:ext uri="{BB962C8B-B14F-4D97-AF65-F5344CB8AC3E}">
        <p14:creationId xmlns:p14="http://schemas.microsoft.com/office/powerpoint/2010/main" val="148041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AU" dirty="0"/>
              <a:t>ICAO TRIP Guide on BCM</a:t>
            </a:r>
            <a:endParaRPr lang="en-CA" dirty="0"/>
          </a:p>
        </p:txBody>
      </p:sp>
      <p:sp>
        <p:nvSpPr>
          <p:cNvPr id="8" name="Slide Number Placeholder 7"/>
          <p:cNvSpPr>
            <a:spLocks noGrp="1"/>
          </p:cNvSpPr>
          <p:nvPr>
            <p:ph type="sldNum" sz="quarter" idx="12"/>
          </p:nvPr>
        </p:nvSpPr>
        <p:spPr/>
        <p:txBody>
          <a:bodyPr/>
          <a:lstStyle/>
          <a:p>
            <a:fld id="{3FF909EE-2C65-48BC-95E5-26F3591A45A6}" type="slidenum">
              <a:rPr lang="en-CA" smtClean="0"/>
              <a:t>2</a:t>
            </a:fld>
            <a:endParaRPr lang="en-CA" dirty="0"/>
          </a:p>
        </p:txBody>
      </p:sp>
      <p:sp>
        <p:nvSpPr>
          <p:cNvPr id="9" name="Title 2">
            <a:extLst>
              <a:ext uri="{FF2B5EF4-FFF2-40B4-BE49-F238E27FC236}">
                <a16:creationId xmlns:a16="http://schemas.microsoft.com/office/drawing/2014/main" xmlns="" id="{73B27044-AF29-4853-A80E-640BF90F6E2F}"/>
              </a:ext>
            </a:extLst>
          </p:cNvPr>
          <p:cNvSpPr>
            <a:spLocks noGrp="1"/>
          </p:cNvSpPr>
          <p:nvPr>
            <p:ph type="title"/>
          </p:nvPr>
        </p:nvSpPr>
        <p:spPr>
          <a:xfrm>
            <a:off x="457200" y="896144"/>
            <a:ext cx="8229600" cy="857250"/>
          </a:xfrm>
        </p:spPr>
        <p:txBody>
          <a:bodyPr/>
          <a:lstStyle/>
          <a:p>
            <a:r>
              <a:rPr lang="en-AU" b="1" dirty="0">
                <a:solidFill>
                  <a:srgbClr val="002060"/>
                </a:solidFill>
                <a:latin typeface="+mn-lt"/>
              </a:rPr>
              <a:t>Structure of the Presentation</a:t>
            </a:r>
            <a:endParaRPr lang="en-AU" b="1" dirty="0">
              <a:solidFill>
                <a:srgbClr val="FF0000"/>
              </a:solidFill>
              <a:latin typeface="+mn-lt"/>
            </a:endParaRPr>
          </a:p>
        </p:txBody>
      </p:sp>
      <p:sp>
        <p:nvSpPr>
          <p:cNvPr id="10" name="Content Placeholder 5"/>
          <p:cNvSpPr>
            <a:spLocks noGrp="1"/>
          </p:cNvSpPr>
          <p:nvPr>
            <p:ph sz="quarter" idx="4"/>
          </p:nvPr>
        </p:nvSpPr>
        <p:spPr>
          <a:xfrm>
            <a:off x="899592" y="1753898"/>
            <a:ext cx="7344816" cy="3413841"/>
          </a:xfrm>
        </p:spPr>
        <p:txBody>
          <a:bodyPr>
            <a:normAutofit fontScale="25000" lnSpcReduction="20000"/>
          </a:bodyPr>
          <a:lstStyle/>
          <a:p>
            <a:pPr marL="0" indent="0">
              <a:buNone/>
            </a:pPr>
            <a:r>
              <a:rPr lang="en-AU" sz="9600" b="1" dirty="0">
                <a:solidFill>
                  <a:srgbClr val="002060"/>
                </a:solidFill>
                <a:latin typeface="Calibri"/>
              </a:rPr>
              <a:t>6 Elements:</a:t>
            </a:r>
          </a:p>
          <a:p>
            <a:pPr marL="0" indent="0">
              <a:buNone/>
            </a:pPr>
            <a:endParaRPr lang="en-AU" sz="6800" b="1" dirty="0">
              <a:solidFill>
                <a:schemeClr val="accent4">
                  <a:lumMod val="1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Introduction</a:t>
            </a:r>
            <a:r>
              <a:rPr lang="en-AU" sz="6800" dirty="0">
                <a:solidFill>
                  <a:schemeClr val="accent5">
                    <a:lumMod val="50000"/>
                  </a:schemeClr>
                </a:solidFill>
                <a:latin typeface="Calibri"/>
              </a:rPr>
              <a:t> (slides 2 to 7)</a:t>
            </a:r>
          </a:p>
          <a:p>
            <a:pPr marL="400050" indent="-400050">
              <a:buFont typeface="+mj-lt"/>
              <a:buAutoNum type="romanLcPeriod"/>
            </a:pPr>
            <a:endParaRPr lang="en-AU" sz="3200" dirty="0">
              <a:solidFill>
                <a:schemeClr val="accent5">
                  <a:lumMod val="5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Guide Concepts </a:t>
            </a:r>
            <a:r>
              <a:rPr lang="en-AU" sz="6800" dirty="0">
                <a:solidFill>
                  <a:schemeClr val="accent5">
                    <a:lumMod val="50000"/>
                  </a:schemeClr>
                </a:solidFill>
                <a:latin typeface="Calibri"/>
              </a:rPr>
              <a:t>(slides 8 to 12)</a:t>
            </a:r>
          </a:p>
          <a:p>
            <a:pPr marL="400050" indent="-400050">
              <a:buFont typeface="+mj-lt"/>
              <a:buAutoNum type="romanLcPeriod"/>
            </a:pPr>
            <a:endParaRPr lang="en-AU" sz="3200" dirty="0">
              <a:solidFill>
                <a:schemeClr val="accent5">
                  <a:lumMod val="5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Strategy and Environment </a:t>
            </a:r>
            <a:r>
              <a:rPr lang="en-AU" sz="6800" dirty="0">
                <a:solidFill>
                  <a:schemeClr val="accent5">
                    <a:lumMod val="50000"/>
                  </a:schemeClr>
                </a:solidFill>
                <a:latin typeface="Calibri"/>
              </a:rPr>
              <a:t>(slides 13 to 19)</a:t>
            </a:r>
          </a:p>
          <a:p>
            <a:pPr marL="400050" indent="-400050">
              <a:buFont typeface="+mj-lt"/>
              <a:buAutoNum type="romanLcPeriod"/>
            </a:pPr>
            <a:endParaRPr lang="en-AU" sz="3200" dirty="0">
              <a:solidFill>
                <a:schemeClr val="accent5">
                  <a:lumMod val="5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TRIP Implementation – Inspection Systems and Tools, Interoperable Applications and Traveller Journey </a:t>
            </a:r>
            <a:r>
              <a:rPr lang="en-AU" sz="6800" dirty="0">
                <a:solidFill>
                  <a:schemeClr val="accent5">
                    <a:lumMod val="50000"/>
                  </a:schemeClr>
                </a:solidFill>
                <a:latin typeface="Calibri"/>
              </a:rPr>
              <a:t>(slides 20 to 40)</a:t>
            </a:r>
          </a:p>
          <a:p>
            <a:pPr marL="400050" indent="-400050">
              <a:buFont typeface="+mj-lt"/>
              <a:buAutoNum type="romanLcPeriod"/>
            </a:pPr>
            <a:endParaRPr lang="en-AU" sz="3200" dirty="0">
              <a:solidFill>
                <a:schemeClr val="accent5">
                  <a:lumMod val="5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TRIP Implementation – Risks and Constraints </a:t>
            </a:r>
            <a:r>
              <a:rPr lang="en-AU" sz="6800" dirty="0">
                <a:solidFill>
                  <a:schemeClr val="accent5">
                    <a:lumMod val="50000"/>
                  </a:schemeClr>
                </a:solidFill>
                <a:latin typeface="Calibri"/>
              </a:rPr>
              <a:t>(slides 41 to 47)</a:t>
            </a:r>
          </a:p>
          <a:p>
            <a:pPr marL="400050" indent="-400050">
              <a:buFont typeface="+mj-lt"/>
              <a:buAutoNum type="romanLcPeriod"/>
            </a:pPr>
            <a:endParaRPr lang="en-AU" sz="3200" dirty="0">
              <a:solidFill>
                <a:schemeClr val="accent5">
                  <a:lumMod val="50000"/>
                </a:schemeClr>
              </a:solidFill>
              <a:latin typeface="Calibri"/>
            </a:endParaRPr>
          </a:p>
          <a:p>
            <a:pPr marL="571500" indent="-571500">
              <a:buFont typeface="+mj-lt"/>
              <a:buAutoNum type="romanLcPeriod"/>
            </a:pPr>
            <a:r>
              <a:rPr lang="en-AU" sz="6800" b="1" dirty="0">
                <a:solidFill>
                  <a:schemeClr val="accent5">
                    <a:lumMod val="50000"/>
                  </a:schemeClr>
                </a:solidFill>
                <a:latin typeface="Calibri"/>
              </a:rPr>
              <a:t>Conclusion – Assistance to States and ICAO Contacts </a:t>
            </a:r>
            <a:r>
              <a:rPr lang="en-AU" sz="6800" dirty="0">
                <a:solidFill>
                  <a:schemeClr val="accent5">
                    <a:lumMod val="50000"/>
                  </a:schemeClr>
                </a:solidFill>
                <a:latin typeface="Calibri"/>
              </a:rPr>
              <a:t>(slides 48 to 50)</a:t>
            </a:r>
          </a:p>
          <a:p>
            <a:pPr>
              <a:buFontTx/>
              <a:buChar char="-"/>
            </a:pPr>
            <a:endParaRPr lang="en-AU" dirty="0">
              <a:solidFill>
                <a:prstClr val="black"/>
              </a:solidFill>
              <a:latin typeface="Calibri"/>
            </a:endParaRPr>
          </a:p>
        </p:txBody>
      </p:sp>
    </p:spTree>
    <p:extLst>
      <p:ext uri="{BB962C8B-B14F-4D97-AF65-F5344CB8AC3E}">
        <p14:creationId xmlns:p14="http://schemas.microsoft.com/office/powerpoint/2010/main" val="140679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a:xfrm>
            <a:off x="611560" y="1275606"/>
            <a:ext cx="7772400" cy="1102519"/>
          </a:xfrm>
        </p:spPr>
        <p:txBody>
          <a:bodyPr/>
          <a:lstStyle/>
          <a:p>
            <a:r>
              <a:rPr lang="en-AU" b="1" dirty="0">
                <a:solidFill>
                  <a:srgbClr val="002060"/>
                </a:solidFill>
                <a:latin typeface="+mn-lt"/>
              </a:rPr>
              <a:t>iv. TRIP IMPLEMENTATION</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1475656" y="2283718"/>
            <a:ext cx="6400800" cy="2016224"/>
          </a:xfrm>
        </p:spPr>
        <p:txBody>
          <a:bodyPr>
            <a:noAutofit/>
          </a:bodyPr>
          <a:lstStyle/>
          <a:p>
            <a:pPr marL="342900" indent="-342900" algn="l">
              <a:buFont typeface="Arial" panose="020B0604020202020204" pitchFamily="34" charset="0"/>
              <a:buChar char="•"/>
            </a:pPr>
            <a:r>
              <a:rPr lang="en-AU" sz="2800" dirty="0">
                <a:latin typeface="+mn-lt"/>
              </a:rPr>
              <a:t>Inspection Systems and Tools; and</a:t>
            </a:r>
          </a:p>
          <a:p>
            <a:pPr marL="342900" indent="-342900" algn="l">
              <a:buFont typeface="Arial" panose="020B0604020202020204" pitchFamily="34" charset="0"/>
              <a:buChar char="•"/>
            </a:pPr>
            <a:r>
              <a:rPr lang="en-AU" sz="2800" dirty="0">
                <a:latin typeface="+mn-lt"/>
              </a:rPr>
              <a:t>Interoperable Applications </a:t>
            </a:r>
          </a:p>
          <a:p>
            <a:pPr algn="l"/>
            <a:endParaRPr lang="en-AU" sz="2800" dirty="0">
              <a:latin typeface="+mn-lt"/>
            </a:endParaRP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20</a:t>
            </a:fld>
            <a:endParaRPr lang="en-CA"/>
          </a:p>
        </p:txBody>
      </p:sp>
    </p:spTree>
    <p:extLst>
      <p:ext uri="{BB962C8B-B14F-4D97-AF65-F5344CB8AC3E}">
        <p14:creationId xmlns:p14="http://schemas.microsoft.com/office/powerpoint/2010/main" val="220342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517E18E9-40B3-4E49-AF19-36CD72536CD4}"/>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05014E16-FC89-46A9-8125-CE74957DC177}"/>
              </a:ext>
            </a:extLst>
          </p:cNvPr>
          <p:cNvSpPr>
            <a:spLocks noGrp="1"/>
          </p:cNvSpPr>
          <p:nvPr>
            <p:ph type="sldNum" sz="quarter" idx="12"/>
          </p:nvPr>
        </p:nvSpPr>
        <p:spPr/>
        <p:txBody>
          <a:bodyPr/>
          <a:lstStyle/>
          <a:p>
            <a:fld id="{3FF909EE-2C65-48BC-95E5-26F3591A45A6}" type="slidenum">
              <a:rPr lang="en-CA" smtClean="0"/>
              <a:t>21</a:t>
            </a:fld>
            <a:endParaRPr lang="en-CA"/>
          </a:p>
        </p:txBody>
      </p:sp>
      <p:sp>
        <p:nvSpPr>
          <p:cNvPr id="9" name="TextBox 10">
            <a:extLst>
              <a:ext uri="{FF2B5EF4-FFF2-40B4-BE49-F238E27FC236}">
                <a16:creationId xmlns:a16="http://schemas.microsoft.com/office/drawing/2014/main" xmlns="" id="{F8E2A1A4-3DF0-4C3E-9468-154A8404571C}"/>
              </a:ext>
            </a:extLst>
          </p:cNvPr>
          <p:cNvSpPr txBox="1"/>
          <p:nvPr/>
        </p:nvSpPr>
        <p:spPr>
          <a:xfrm>
            <a:off x="109648" y="1680359"/>
            <a:ext cx="1812755" cy="1323439"/>
          </a:xfrm>
          <a:prstGeom prst="rect">
            <a:avLst/>
          </a:prstGeom>
          <a:noFill/>
        </p:spPr>
        <p:txBody>
          <a:bodyPr wrap="square" rtlCol="0">
            <a:spAutoFit/>
          </a:bodyPr>
          <a:lstStyle/>
          <a:p>
            <a:r>
              <a:rPr lang="en-AU" sz="1600" dirty="0" smtClean="0">
                <a:solidFill>
                  <a:srgbClr val="002060"/>
                </a:solidFill>
              </a:rPr>
              <a:t>Systems, Tools </a:t>
            </a:r>
            <a:r>
              <a:rPr lang="en-AU" sz="1600" dirty="0">
                <a:solidFill>
                  <a:srgbClr val="002060"/>
                </a:solidFill>
              </a:rPr>
              <a:t>and </a:t>
            </a:r>
            <a:r>
              <a:rPr lang="en-AU" sz="1600" dirty="0" smtClean="0">
                <a:solidFill>
                  <a:srgbClr val="002060"/>
                </a:solidFill>
              </a:rPr>
              <a:t> Applications </a:t>
            </a:r>
            <a:r>
              <a:rPr lang="en-AU" sz="1600" dirty="0">
                <a:solidFill>
                  <a:srgbClr val="002060"/>
                </a:solidFill>
              </a:rPr>
              <a:t>applied at </a:t>
            </a:r>
            <a:r>
              <a:rPr lang="en-AU" sz="1600" b="1" u="sng" dirty="0">
                <a:solidFill>
                  <a:srgbClr val="002060"/>
                </a:solidFill>
              </a:rPr>
              <a:t>specific phases of the traveller journey</a:t>
            </a:r>
          </a:p>
        </p:txBody>
      </p:sp>
      <p:pic>
        <p:nvPicPr>
          <p:cNvPr id="12" name="Image 11">
            <a:extLst>
              <a:ext uri="{FF2B5EF4-FFF2-40B4-BE49-F238E27FC236}">
                <a16:creationId xmlns:a16="http://schemas.microsoft.com/office/drawing/2014/main" xmlns="" id="{E61A486D-906E-4C70-869B-CB0B4438A052}"/>
              </a:ext>
            </a:extLst>
          </p:cNvPr>
          <p:cNvPicPr>
            <a:picLocks noChangeAspect="1"/>
          </p:cNvPicPr>
          <p:nvPr/>
        </p:nvPicPr>
        <p:blipFill>
          <a:blip r:embed="rId3"/>
          <a:stretch>
            <a:fillRect/>
          </a:stretch>
        </p:blipFill>
        <p:spPr>
          <a:xfrm>
            <a:off x="1800200" y="1968282"/>
            <a:ext cx="5580112" cy="2911583"/>
          </a:xfrm>
          <a:prstGeom prst="rect">
            <a:avLst/>
          </a:prstGeom>
        </p:spPr>
      </p:pic>
      <p:sp>
        <p:nvSpPr>
          <p:cNvPr id="17" name="Flèche : droite à entaille 16">
            <a:extLst>
              <a:ext uri="{FF2B5EF4-FFF2-40B4-BE49-F238E27FC236}">
                <a16:creationId xmlns:a16="http://schemas.microsoft.com/office/drawing/2014/main" xmlns="" id="{3D303AAE-32F2-41CA-BAB3-94A11296B2E7}"/>
              </a:ext>
            </a:extLst>
          </p:cNvPr>
          <p:cNvSpPr/>
          <p:nvPr/>
        </p:nvSpPr>
        <p:spPr>
          <a:xfrm>
            <a:off x="596886" y="3075806"/>
            <a:ext cx="1152128"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0">
            <a:extLst>
              <a:ext uri="{FF2B5EF4-FFF2-40B4-BE49-F238E27FC236}">
                <a16:creationId xmlns:a16="http://schemas.microsoft.com/office/drawing/2014/main" xmlns="" id="{07AA3ADB-DBC0-42C1-9F95-14EF43C5D8E3}"/>
              </a:ext>
            </a:extLst>
          </p:cNvPr>
          <p:cNvSpPr txBox="1"/>
          <p:nvPr/>
        </p:nvSpPr>
        <p:spPr>
          <a:xfrm>
            <a:off x="7343800" y="1309168"/>
            <a:ext cx="1812755" cy="1323439"/>
          </a:xfrm>
          <a:prstGeom prst="rect">
            <a:avLst/>
          </a:prstGeom>
          <a:noFill/>
        </p:spPr>
        <p:txBody>
          <a:bodyPr wrap="square" rtlCol="0">
            <a:spAutoFit/>
          </a:bodyPr>
          <a:lstStyle/>
          <a:p>
            <a:r>
              <a:rPr lang="en-AU" sz="1600" dirty="0" smtClean="0">
                <a:solidFill>
                  <a:schemeClr val="accent5">
                    <a:lumMod val="50000"/>
                  </a:schemeClr>
                </a:solidFill>
              </a:rPr>
              <a:t>Systems, Tools </a:t>
            </a:r>
            <a:r>
              <a:rPr lang="en-AU" sz="1600" dirty="0">
                <a:solidFill>
                  <a:schemeClr val="accent5">
                    <a:lumMod val="50000"/>
                  </a:schemeClr>
                </a:solidFill>
              </a:rPr>
              <a:t>and </a:t>
            </a:r>
            <a:r>
              <a:rPr lang="en-AU" sz="1600" dirty="0" smtClean="0">
                <a:solidFill>
                  <a:schemeClr val="accent5">
                    <a:lumMod val="50000"/>
                  </a:schemeClr>
                </a:solidFill>
              </a:rPr>
              <a:t>Applications </a:t>
            </a:r>
            <a:r>
              <a:rPr lang="en-AU" sz="1600" dirty="0">
                <a:solidFill>
                  <a:schemeClr val="accent5">
                    <a:lumMod val="50000"/>
                  </a:schemeClr>
                </a:solidFill>
              </a:rPr>
              <a:t>applied </a:t>
            </a:r>
            <a:r>
              <a:rPr lang="en-AU" sz="1600" b="1" u="sng" dirty="0">
                <a:solidFill>
                  <a:schemeClr val="accent5">
                    <a:lumMod val="50000"/>
                  </a:schemeClr>
                </a:solidFill>
              </a:rPr>
              <a:t>across the phases of the traveller journey</a:t>
            </a:r>
          </a:p>
        </p:txBody>
      </p:sp>
      <p:sp>
        <p:nvSpPr>
          <p:cNvPr id="23" name="Flèche : droite à entaille 22">
            <a:extLst>
              <a:ext uri="{FF2B5EF4-FFF2-40B4-BE49-F238E27FC236}">
                <a16:creationId xmlns:a16="http://schemas.microsoft.com/office/drawing/2014/main" xmlns="" id="{18267640-1490-4097-BAE1-DB2A6BB51D05}"/>
              </a:ext>
            </a:extLst>
          </p:cNvPr>
          <p:cNvSpPr/>
          <p:nvPr/>
        </p:nvSpPr>
        <p:spPr>
          <a:xfrm rot="10800000">
            <a:off x="7412360" y="2599154"/>
            <a:ext cx="1152128" cy="288032"/>
          </a:xfrm>
          <a:prstGeom prst="notchedRightArrow">
            <a:avLst/>
          </a:prstGeom>
          <a:solidFill>
            <a:schemeClr val="accent5">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lèche : droite à entaille 23">
            <a:extLst>
              <a:ext uri="{FF2B5EF4-FFF2-40B4-BE49-F238E27FC236}">
                <a16:creationId xmlns:a16="http://schemas.microsoft.com/office/drawing/2014/main" xmlns="" id="{2C73B598-8D23-4DBD-B985-7CF1F9F59F20}"/>
              </a:ext>
            </a:extLst>
          </p:cNvPr>
          <p:cNvSpPr/>
          <p:nvPr/>
        </p:nvSpPr>
        <p:spPr>
          <a:xfrm rot="10800000">
            <a:off x="7457492" y="3507854"/>
            <a:ext cx="1152128" cy="288032"/>
          </a:xfrm>
          <a:prstGeom prst="notchedRightArrow">
            <a:avLst/>
          </a:prstGeom>
          <a:solidFill>
            <a:schemeClr val="accent5">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extBox 9">
            <a:extLst>
              <a:ext uri="{FF2B5EF4-FFF2-40B4-BE49-F238E27FC236}">
                <a16:creationId xmlns:a16="http://schemas.microsoft.com/office/drawing/2014/main" xmlns="" id="{DB47EC41-1F9E-4E1D-AA54-1B2FF29DEFAB}"/>
              </a:ext>
            </a:extLst>
          </p:cNvPr>
          <p:cNvSpPr txBox="1"/>
          <p:nvPr/>
        </p:nvSpPr>
        <p:spPr>
          <a:xfrm>
            <a:off x="0" y="771550"/>
            <a:ext cx="9144000" cy="400110"/>
          </a:xfrm>
          <a:prstGeom prst="rect">
            <a:avLst/>
          </a:prstGeom>
          <a:noFill/>
        </p:spPr>
        <p:txBody>
          <a:bodyPr wrap="square" rtlCol="0">
            <a:spAutoFit/>
          </a:bodyPr>
          <a:lstStyle/>
          <a:p>
            <a:pPr algn="ctr"/>
            <a:r>
              <a:rPr lang="en-AU" sz="2000" b="1" dirty="0">
                <a:solidFill>
                  <a:srgbClr val="002060"/>
                </a:solidFill>
              </a:rPr>
              <a:t>Inspection Systems and Tools, Interoperable Applications and the traveller journey</a:t>
            </a:r>
          </a:p>
        </p:txBody>
      </p:sp>
    </p:spTree>
    <p:extLst>
      <p:ext uri="{BB962C8B-B14F-4D97-AF65-F5344CB8AC3E}">
        <p14:creationId xmlns:p14="http://schemas.microsoft.com/office/powerpoint/2010/main" val="291763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67015C1-B5D8-4D22-A8D6-099323297C52}"/>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8A400B39-EDDE-41F3-8CBF-63E902CADD94}"/>
              </a:ext>
            </a:extLst>
          </p:cNvPr>
          <p:cNvSpPr>
            <a:spLocks noGrp="1"/>
          </p:cNvSpPr>
          <p:nvPr>
            <p:ph type="sldNum" sz="quarter" idx="12"/>
          </p:nvPr>
        </p:nvSpPr>
        <p:spPr/>
        <p:txBody>
          <a:bodyPr/>
          <a:lstStyle/>
          <a:p>
            <a:fld id="{3FF909EE-2C65-48BC-95E5-26F3591A45A6}" type="slidenum">
              <a:rPr lang="en-CA" smtClean="0"/>
              <a:t>22</a:t>
            </a:fld>
            <a:endParaRPr lang="en-CA"/>
          </a:p>
        </p:txBody>
      </p:sp>
      <p:pic>
        <p:nvPicPr>
          <p:cNvPr id="7" name="Picture 2">
            <a:extLst>
              <a:ext uri="{FF2B5EF4-FFF2-40B4-BE49-F238E27FC236}">
                <a16:creationId xmlns:a16="http://schemas.microsoft.com/office/drawing/2014/main" xmlns="" id="{12F21083-EB9B-40CD-B8FA-C3693B698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48" y="2233065"/>
            <a:ext cx="1600703" cy="202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xmlns="" id="{127ED595-C638-4921-9473-BCED82EE95BE}"/>
              </a:ext>
            </a:extLst>
          </p:cNvPr>
          <p:cNvSpPr txBox="1"/>
          <p:nvPr/>
        </p:nvSpPr>
        <p:spPr>
          <a:xfrm>
            <a:off x="6437036" y="2571750"/>
            <a:ext cx="2592288" cy="2308324"/>
          </a:xfrm>
          <a:prstGeom prst="rect">
            <a:avLst/>
          </a:prstGeom>
          <a:noFill/>
          <a:ln w="38100">
            <a:solidFill>
              <a:schemeClr val="accent6">
                <a:lumMod val="40000"/>
                <a:lumOff val="60000"/>
              </a:schemeClr>
            </a:solidFill>
          </a:ln>
        </p:spPr>
        <p:txBody>
          <a:bodyPr wrap="square" rtlCol="0">
            <a:spAutoFit/>
          </a:bodyPr>
          <a:lstStyle/>
          <a:p>
            <a:r>
              <a:rPr lang="en-AU" dirty="0">
                <a:solidFill>
                  <a:schemeClr val="accent4">
                    <a:lumMod val="10000"/>
                  </a:schemeClr>
                </a:solidFill>
              </a:rPr>
              <a:t>Others contribute primarily to </a:t>
            </a:r>
            <a:r>
              <a:rPr lang="en-AU" b="1" dirty="0">
                <a:solidFill>
                  <a:schemeClr val="accent4">
                    <a:lumMod val="10000"/>
                  </a:schemeClr>
                </a:solidFill>
              </a:rPr>
              <a:t>traveller risk assessment</a:t>
            </a:r>
            <a:r>
              <a:rPr lang="en-AU" dirty="0">
                <a:solidFill>
                  <a:schemeClr val="accent4">
                    <a:lumMod val="10000"/>
                  </a:schemeClr>
                </a:solidFill>
              </a:rPr>
              <a:t>:</a:t>
            </a:r>
          </a:p>
          <a:p>
            <a:pPr marL="285750" indent="-285750">
              <a:buFont typeface="Arial" panose="020B0604020202020204" pitchFamily="34" charset="0"/>
              <a:buChar char="•"/>
            </a:pPr>
            <a:r>
              <a:rPr lang="en-AU" dirty="0">
                <a:solidFill>
                  <a:schemeClr val="accent4">
                    <a:lumMod val="10000"/>
                  </a:schemeClr>
                </a:solidFill>
              </a:rPr>
              <a:t>National Watchlists</a:t>
            </a:r>
          </a:p>
          <a:p>
            <a:pPr marL="285750" indent="-285750">
              <a:buFont typeface="Arial" panose="020B0604020202020204" pitchFamily="34" charset="0"/>
              <a:buChar char="•"/>
            </a:pPr>
            <a:r>
              <a:rPr lang="en-AU" dirty="0">
                <a:solidFill>
                  <a:schemeClr val="accent4">
                    <a:lumMod val="10000"/>
                  </a:schemeClr>
                </a:solidFill>
              </a:rPr>
              <a:t>International Watchlists</a:t>
            </a:r>
          </a:p>
          <a:p>
            <a:pPr marL="285750" indent="-285750">
              <a:buFont typeface="Arial" panose="020B0604020202020204" pitchFamily="34" charset="0"/>
              <a:buChar char="•"/>
            </a:pPr>
            <a:r>
              <a:rPr lang="en-AU" dirty="0">
                <a:solidFill>
                  <a:schemeClr val="accent4">
                    <a:lumMod val="10000"/>
                  </a:schemeClr>
                </a:solidFill>
              </a:rPr>
              <a:t>INTERPOL SLTD Database</a:t>
            </a:r>
          </a:p>
        </p:txBody>
      </p:sp>
      <p:sp>
        <p:nvSpPr>
          <p:cNvPr id="11" name="Arrow: Right 10">
            <a:extLst>
              <a:ext uri="{FF2B5EF4-FFF2-40B4-BE49-F238E27FC236}">
                <a16:creationId xmlns:a16="http://schemas.microsoft.com/office/drawing/2014/main" xmlns="" id="{B560CF67-323C-4E5F-9BDE-D9E65ECAF8BE}"/>
              </a:ext>
            </a:extLst>
          </p:cNvPr>
          <p:cNvSpPr/>
          <p:nvPr/>
        </p:nvSpPr>
        <p:spPr>
          <a:xfrm>
            <a:off x="2911580" y="2412998"/>
            <a:ext cx="1012348" cy="484632"/>
          </a:xfrm>
          <a:prstGeom prst="rightArrow">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xmlns="" id="{8331CB11-3880-47FA-ABF8-9F73F59F7AE6}"/>
              </a:ext>
            </a:extLst>
          </p:cNvPr>
          <p:cNvSpPr txBox="1"/>
          <p:nvPr/>
        </p:nvSpPr>
        <p:spPr>
          <a:xfrm>
            <a:off x="215516" y="1530876"/>
            <a:ext cx="2700300" cy="3139321"/>
          </a:xfrm>
          <a:prstGeom prst="rect">
            <a:avLst/>
          </a:prstGeom>
          <a:noFill/>
          <a:ln w="38100">
            <a:solidFill>
              <a:schemeClr val="accent6">
                <a:lumMod val="40000"/>
                <a:lumOff val="60000"/>
              </a:schemeClr>
            </a:solidFill>
          </a:ln>
        </p:spPr>
        <p:txBody>
          <a:bodyPr wrap="square" rtlCol="0">
            <a:spAutoFit/>
          </a:bodyPr>
          <a:lstStyle/>
          <a:p>
            <a:r>
              <a:rPr lang="en-AU" dirty="0">
                <a:solidFill>
                  <a:schemeClr val="accent4">
                    <a:lumMod val="10000"/>
                  </a:schemeClr>
                </a:solidFill>
              </a:rPr>
              <a:t>Some contribute primarily to </a:t>
            </a:r>
            <a:r>
              <a:rPr lang="en-AU" b="1" dirty="0">
                <a:solidFill>
                  <a:schemeClr val="accent4">
                    <a:lumMod val="10000"/>
                  </a:schemeClr>
                </a:solidFill>
              </a:rPr>
              <a:t>identification of travellers</a:t>
            </a:r>
            <a:r>
              <a:rPr lang="en-AU" dirty="0">
                <a:solidFill>
                  <a:schemeClr val="accent4">
                    <a:lumMod val="10000"/>
                  </a:schemeClr>
                </a:solidFill>
              </a:rPr>
              <a:t>:</a:t>
            </a:r>
          </a:p>
          <a:p>
            <a:pPr marL="285750" indent="-285750">
              <a:buFont typeface="Arial" panose="020B0604020202020204" pitchFamily="34" charset="0"/>
              <a:buChar char="•"/>
            </a:pPr>
            <a:r>
              <a:rPr lang="en-AU" dirty="0">
                <a:solidFill>
                  <a:schemeClr val="accent4">
                    <a:lumMod val="10000"/>
                  </a:schemeClr>
                </a:solidFill>
              </a:rPr>
              <a:t>Document Readers</a:t>
            </a:r>
          </a:p>
          <a:p>
            <a:pPr marL="285750" indent="-285750">
              <a:buFont typeface="Arial" panose="020B0604020202020204" pitchFamily="34" charset="0"/>
              <a:buChar char="•"/>
            </a:pPr>
            <a:r>
              <a:rPr lang="en-AU" dirty="0">
                <a:solidFill>
                  <a:schemeClr val="accent4">
                    <a:lumMod val="10000"/>
                  </a:schemeClr>
                </a:solidFill>
              </a:rPr>
              <a:t>Biographic Identity Verification </a:t>
            </a:r>
          </a:p>
          <a:p>
            <a:pPr marL="285750" indent="-285750">
              <a:buFont typeface="Arial" panose="020B0604020202020204" pitchFamily="34" charset="0"/>
              <a:buChar char="•"/>
            </a:pPr>
            <a:r>
              <a:rPr lang="en-AU" dirty="0">
                <a:solidFill>
                  <a:schemeClr val="accent4">
                    <a:lumMod val="10000"/>
                  </a:schemeClr>
                </a:solidFill>
              </a:rPr>
              <a:t>Biometric Identity Verification</a:t>
            </a:r>
          </a:p>
          <a:p>
            <a:pPr marL="285750" indent="-285750">
              <a:buFont typeface="Arial" panose="020B0604020202020204" pitchFamily="34" charset="0"/>
              <a:buChar char="•"/>
            </a:pPr>
            <a:r>
              <a:rPr lang="en-AU" dirty="0">
                <a:solidFill>
                  <a:schemeClr val="accent4">
                    <a:lumMod val="10000"/>
                  </a:schemeClr>
                </a:solidFill>
              </a:rPr>
              <a:t>PKI and PKD</a:t>
            </a:r>
          </a:p>
          <a:p>
            <a:pPr marL="285750" indent="-285750">
              <a:buFont typeface="Arial" panose="020B0604020202020204" pitchFamily="34" charset="0"/>
              <a:buChar char="•"/>
            </a:pPr>
            <a:r>
              <a:rPr lang="en-AU" dirty="0">
                <a:solidFill>
                  <a:schemeClr val="accent4">
                    <a:lumMod val="10000"/>
                  </a:schemeClr>
                </a:solidFill>
              </a:rPr>
              <a:t>eMRTD Biometric Identity Verification</a:t>
            </a:r>
          </a:p>
        </p:txBody>
      </p:sp>
      <p:sp>
        <p:nvSpPr>
          <p:cNvPr id="13" name="Arrow: Right 12">
            <a:extLst>
              <a:ext uri="{FF2B5EF4-FFF2-40B4-BE49-F238E27FC236}">
                <a16:creationId xmlns:a16="http://schemas.microsoft.com/office/drawing/2014/main" xmlns="" id="{C40CF8F6-8616-451B-A4D0-570907DF1EC9}"/>
              </a:ext>
            </a:extLst>
          </p:cNvPr>
          <p:cNvSpPr/>
          <p:nvPr/>
        </p:nvSpPr>
        <p:spPr>
          <a:xfrm rot="10800000">
            <a:off x="5292081" y="3473175"/>
            <a:ext cx="1123764" cy="484632"/>
          </a:xfrm>
          <a:prstGeom prst="rightArrow">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xmlns="" id="{FBFF955D-6244-405D-9159-DFA6D7DDFF7E}"/>
              </a:ext>
            </a:extLst>
          </p:cNvPr>
          <p:cNvSpPr txBox="1"/>
          <p:nvPr/>
        </p:nvSpPr>
        <p:spPr>
          <a:xfrm>
            <a:off x="215516" y="987574"/>
            <a:ext cx="8851903" cy="592881"/>
          </a:xfrm>
          <a:prstGeom prst="rect">
            <a:avLst/>
          </a:prstGeom>
          <a:noFill/>
        </p:spPr>
        <p:txBody>
          <a:bodyPr wrap="square" rtlCol="0">
            <a:spAutoFit/>
          </a:bodyPr>
          <a:lstStyle/>
          <a:p>
            <a:endParaRPr lang="en-AU" dirty="0"/>
          </a:p>
        </p:txBody>
      </p:sp>
      <p:sp>
        <p:nvSpPr>
          <p:cNvPr id="16" name="TextBox 15">
            <a:extLst>
              <a:ext uri="{FF2B5EF4-FFF2-40B4-BE49-F238E27FC236}">
                <a16:creationId xmlns:a16="http://schemas.microsoft.com/office/drawing/2014/main" xmlns="" id="{DDB9754F-8F4D-4C67-9FDA-C115C689ECBF}"/>
              </a:ext>
            </a:extLst>
          </p:cNvPr>
          <p:cNvSpPr txBox="1"/>
          <p:nvPr/>
        </p:nvSpPr>
        <p:spPr>
          <a:xfrm>
            <a:off x="899592" y="834847"/>
            <a:ext cx="7920880" cy="584775"/>
          </a:xfrm>
          <a:prstGeom prst="rect">
            <a:avLst/>
          </a:prstGeom>
          <a:noFill/>
          <a:ln w="28575">
            <a:solidFill>
              <a:schemeClr val="accent5">
                <a:lumMod val="50000"/>
              </a:schemeClr>
            </a:solidFill>
          </a:ln>
        </p:spPr>
        <p:txBody>
          <a:bodyPr wrap="square" rtlCol="0">
            <a:spAutoFit/>
          </a:bodyPr>
          <a:lstStyle/>
          <a:p>
            <a:pPr algn="ctr"/>
            <a:r>
              <a:rPr lang="en-AU" sz="3200" b="1" dirty="0">
                <a:solidFill>
                  <a:srgbClr val="002060"/>
                </a:solidFill>
              </a:rPr>
              <a:t>Across the phases of the traveller journey</a:t>
            </a:r>
          </a:p>
        </p:txBody>
      </p:sp>
    </p:spTree>
    <p:extLst>
      <p:ext uri="{BB962C8B-B14F-4D97-AF65-F5344CB8AC3E}">
        <p14:creationId xmlns:p14="http://schemas.microsoft.com/office/powerpoint/2010/main" val="32845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857571"/>
            <a:ext cx="8229600" cy="857250"/>
          </a:xfrm>
        </p:spPr>
        <p:txBody>
          <a:bodyPr/>
          <a:lstStyle/>
          <a:p>
            <a:r>
              <a:rPr lang="en-AU" sz="4000" b="1" dirty="0">
                <a:solidFill>
                  <a:srgbClr val="002060"/>
                </a:solidFill>
                <a:latin typeface="+mn-lt"/>
              </a:rPr>
              <a:t>Document Readers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23</a:t>
            </a:fld>
            <a:endParaRPr lang="en-CA"/>
          </a:p>
        </p:txBody>
      </p:sp>
      <p:sp>
        <p:nvSpPr>
          <p:cNvPr id="13" name="TextBox 12">
            <a:extLst>
              <a:ext uri="{FF2B5EF4-FFF2-40B4-BE49-F238E27FC236}">
                <a16:creationId xmlns:a16="http://schemas.microsoft.com/office/drawing/2014/main" xmlns="" id="{928C16E7-5E23-4003-8E9B-35861954B890}"/>
              </a:ext>
            </a:extLst>
          </p:cNvPr>
          <p:cNvSpPr txBox="1"/>
          <p:nvPr/>
        </p:nvSpPr>
        <p:spPr>
          <a:xfrm>
            <a:off x="5325359" y="3147814"/>
            <a:ext cx="3019552" cy="1477328"/>
          </a:xfrm>
          <a:prstGeom prst="rect">
            <a:avLst/>
          </a:prstGeom>
          <a:solidFill>
            <a:schemeClr val="accent3">
              <a:lumMod val="20000"/>
              <a:lumOff val="80000"/>
            </a:schemeClr>
          </a:solidFill>
          <a:ln>
            <a:solidFill>
              <a:srgbClr val="7030A0"/>
            </a:solidFill>
          </a:ln>
        </p:spPr>
        <p:txBody>
          <a:bodyPr wrap="square" rtlCol="0">
            <a:spAutoFit/>
          </a:bodyPr>
          <a:lstStyle/>
          <a:p>
            <a:r>
              <a:rPr lang="en-GB" dirty="0">
                <a:solidFill>
                  <a:schemeClr val="accent4">
                    <a:lumMod val="10000"/>
                  </a:schemeClr>
                </a:solidFill>
              </a:rPr>
              <a:t>The technical specifications of Doc 9303 deal exhaustively with the interoperable features required of document readers.</a:t>
            </a:r>
            <a:endParaRPr lang="en-AU" dirty="0">
              <a:solidFill>
                <a:schemeClr val="accent4">
                  <a:lumMod val="10000"/>
                </a:schemeClr>
              </a:solidFill>
            </a:endParaRPr>
          </a:p>
        </p:txBody>
      </p:sp>
      <p:sp>
        <p:nvSpPr>
          <p:cNvPr id="10" name="Content Placeholder 9">
            <a:extLst>
              <a:ext uri="{FF2B5EF4-FFF2-40B4-BE49-F238E27FC236}">
                <a16:creationId xmlns:a16="http://schemas.microsoft.com/office/drawing/2014/main" xmlns="" id="{2F8E9101-CF6E-4C91-A4EA-476D4C0D20E7}"/>
              </a:ext>
            </a:extLst>
          </p:cNvPr>
          <p:cNvSpPr>
            <a:spLocks noGrp="1"/>
          </p:cNvSpPr>
          <p:nvPr>
            <p:ph sz="half" idx="1"/>
          </p:nvPr>
        </p:nvSpPr>
        <p:spPr/>
        <p:txBody>
          <a:bodyPr>
            <a:normAutofit/>
          </a:bodyPr>
          <a:lstStyle/>
          <a:p>
            <a:pPr marL="0" indent="0">
              <a:buNone/>
            </a:pPr>
            <a:r>
              <a:rPr lang="en-GB" dirty="0">
                <a:solidFill>
                  <a:srgbClr val="002060"/>
                </a:solidFill>
                <a:latin typeface="+mn-lt"/>
              </a:rPr>
              <a:t>MRTD and eMRTD document readers are the fundamental tool for leveraging the interoperability of </a:t>
            </a:r>
            <a:r>
              <a:rPr lang="en-GB" dirty="0" smtClean="0">
                <a:solidFill>
                  <a:srgbClr val="002060"/>
                </a:solidFill>
                <a:latin typeface="+mn-lt"/>
              </a:rPr>
              <a:t>MRTDs </a:t>
            </a:r>
            <a:endParaRPr lang="fr-CA" altLang="en-US" dirty="0">
              <a:solidFill>
                <a:srgbClr val="002060"/>
              </a:solidFill>
              <a:latin typeface="+mn-lt"/>
            </a:endParaRPr>
          </a:p>
          <a:p>
            <a:endParaRPr lang="fr-CA" altLang="en-US" dirty="0">
              <a:highlight>
                <a:srgbClr val="FFFF00"/>
              </a:highlight>
              <a:latin typeface="+mn-lt"/>
            </a:endParaRPr>
          </a:p>
          <a:p>
            <a:endParaRPr lang="fr-CA" altLang="en-US" dirty="0">
              <a:highlight>
                <a:srgbClr val="FFFF00"/>
              </a:highlight>
              <a:latin typeface="+mn-lt"/>
            </a:endParaRPr>
          </a:p>
          <a:p>
            <a:endParaRPr lang="en-AU" dirty="0"/>
          </a:p>
        </p:txBody>
      </p:sp>
      <p:pic>
        <p:nvPicPr>
          <p:cNvPr id="14" name="Content Placeholder 5" descr="A close up of a computer keyboard&#10;&#10;Description generated with very high confidence">
            <a:extLst>
              <a:ext uri="{FF2B5EF4-FFF2-40B4-BE49-F238E27FC236}">
                <a16:creationId xmlns:a16="http://schemas.microsoft.com/office/drawing/2014/main" xmlns="" id="{28B9B6FD-4509-4292-9BA9-87593DA15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359" y="1479885"/>
            <a:ext cx="1990472" cy="1626828"/>
          </a:xfrm>
          <a:prstGeom prst="rect">
            <a:avLst/>
          </a:prstGeom>
        </p:spPr>
      </p:pic>
      <p:pic>
        <p:nvPicPr>
          <p:cNvPr id="6" name="Image 5">
            <a:extLst>
              <a:ext uri="{FF2B5EF4-FFF2-40B4-BE49-F238E27FC236}">
                <a16:creationId xmlns:a16="http://schemas.microsoft.com/office/drawing/2014/main" xmlns="" id="{39433568-8B70-4380-AA89-F625D2CB4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293" y="1783746"/>
            <a:ext cx="1491707" cy="1344437"/>
          </a:xfrm>
          <a:prstGeom prst="rect">
            <a:avLst/>
          </a:prstGeom>
        </p:spPr>
      </p:pic>
    </p:spTree>
    <p:extLst>
      <p:ext uri="{BB962C8B-B14F-4D97-AF65-F5344CB8AC3E}">
        <p14:creationId xmlns:p14="http://schemas.microsoft.com/office/powerpoint/2010/main" val="241226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857571"/>
            <a:ext cx="8229600" cy="857250"/>
          </a:xfrm>
        </p:spPr>
        <p:txBody>
          <a:bodyPr/>
          <a:lstStyle/>
          <a:p>
            <a:r>
              <a:rPr lang="en-AU" sz="4000" b="1" dirty="0">
                <a:solidFill>
                  <a:srgbClr val="002060"/>
                </a:solidFill>
                <a:latin typeface="+mn-lt"/>
              </a:rPr>
              <a:t>Biographic Identity Verification</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24</a:t>
            </a:fld>
            <a:endParaRPr lang="en-CA"/>
          </a:p>
        </p:txBody>
      </p:sp>
      <p:sp>
        <p:nvSpPr>
          <p:cNvPr id="9" name="Content Placeholder 8">
            <a:extLst>
              <a:ext uri="{FF2B5EF4-FFF2-40B4-BE49-F238E27FC236}">
                <a16:creationId xmlns:a16="http://schemas.microsoft.com/office/drawing/2014/main" xmlns="" id="{C8E944E6-0138-4D25-9D83-2F32297FBD14}"/>
              </a:ext>
            </a:extLst>
          </p:cNvPr>
          <p:cNvSpPr>
            <a:spLocks noGrp="1"/>
          </p:cNvSpPr>
          <p:nvPr>
            <p:ph sz="half" idx="1"/>
          </p:nvPr>
        </p:nvSpPr>
        <p:spPr/>
        <p:txBody>
          <a:bodyPr>
            <a:normAutofit fontScale="92500"/>
          </a:bodyPr>
          <a:lstStyle/>
          <a:p>
            <a:pPr marL="0" indent="0">
              <a:buNone/>
            </a:pPr>
            <a:r>
              <a:rPr lang="en-AU" dirty="0">
                <a:solidFill>
                  <a:schemeClr val="accent1">
                    <a:lumMod val="50000"/>
                  </a:schemeClr>
                </a:solidFill>
                <a:latin typeface="+mn-lt"/>
              </a:rPr>
              <a:t>Integration of national passport and other national identity data into a State’s BCS can provide a basis for identity verification of citizens and residents.</a:t>
            </a:r>
            <a:endParaRPr lang="en-AU" sz="1600" dirty="0">
              <a:solidFill>
                <a:schemeClr val="accent1">
                  <a:lumMod val="50000"/>
                </a:schemeClr>
              </a:solidFill>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499742"/>
            <a:ext cx="2781945" cy="180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8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828600" y="851168"/>
            <a:ext cx="8229600" cy="857250"/>
          </a:xfrm>
        </p:spPr>
        <p:txBody>
          <a:bodyPr/>
          <a:lstStyle/>
          <a:p>
            <a:r>
              <a:rPr lang="en-AU" sz="4000" b="1" dirty="0">
                <a:solidFill>
                  <a:srgbClr val="002060"/>
                </a:solidFill>
                <a:latin typeface="+mn-lt"/>
              </a:rPr>
              <a:t>PKI and the ICAO PKD</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25</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714821"/>
            <a:ext cx="4392488" cy="2862322"/>
          </a:xfrm>
          <a:prstGeom prst="rect">
            <a:avLst/>
          </a:prstGeom>
          <a:noFill/>
        </p:spPr>
        <p:txBody>
          <a:bodyPr wrap="square" rtlCol="0">
            <a:spAutoFit/>
          </a:bodyPr>
          <a:lstStyle/>
          <a:p>
            <a:pPr marL="285750" indent="-285750">
              <a:buFont typeface="Arial" panose="020B0604020202020204" pitchFamily="34" charset="0"/>
              <a:buChar char="•"/>
            </a:pPr>
            <a:r>
              <a:rPr lang="en-AU" altLang="en-US" dirty="0">
                <a:solidFill>
                  <a:srgbClr val="002060"/>
                </a:solidFill>
              </a:rPr>
              <a:t>States </a:t>
            </a:r>
            <a:r>
              <a:rPr lang="en-AU" altLang="en-US" b="1" dirty="0">
                <a:solidFill>
                  <a:srgbClr val="002060"/>
                </a:solidFill>
              </a:rPr>
              <a:t>upload</a:t>
            </a:r>
            <a:r>
              <a:rPr lang="en-AU" altLang="en-US" dirty="0">
                <a:solidFill>
                  <a:srgbClr val="002060"/>
                </a:solidFill>
              </a:rPr>
              <a:t> PKI certificates of the eMRTDs they issue to facilitate the travel of their national document holders to other States.</a:t>
            </a:r>
          </a:p>
          <a:p>
            <a:pPr marL="285750" indent="-285750">
              <a:buFont typeface="Arial" panose="020B0604020202020204" pitchFamily="34" charset="0"/>
              <a:buChar char="•"/>
            </a:pPr>
            <a:r>
              <a:rPr lang="en-AU" altLang="en-US" dirty="0">
                <a:solidFill>
                  <a:srgbClr val="002060"/>
                </a:solidFill>
              </a:rPr>
              <a:t>States </a:t>
            </a:r>
            <a:r>
              <a:rPr lang="en-AU" altLang="en-US" b="1" dirty="0">
                <a:solidFill>
                  <a:srgbClr val="002060"/>
                </a:solidFill>
              </a:rPr>
              <a:t>download</a:t>
            </a:r>
            <a:r>
              <a:rPr lang="en-AU" altLang="en-US" dirty="0">
                <a:solidFill>
                  <a:srgbClr val="002060"/>
                </a:solidFill>
              </a:rPr>
              <a:t> the PKI certificates of eMRTDs issued by other States to authenticate the eMRTDs of travellers to their own </a:t>
            </a:r>
            <a:r>
              <a:rPr lang="en-AU" altLang="en-US" dirty="0" smtClean="0">
                <a:solidFill>
                  <a:srgbClr val="002060"/>
                </a:solidFill>
              </a:rPr>
              <a:t>State</a:t>
            </a:r>
            <a:endParaRPr lang="en-AU" altLang="en-US" dirty="0">
              <a:solidFill>
                <a:srgbClr val="002060"/>
              </a:solidFill>
            </a:endParaRPr>
          </a:p>
          <a:p>
            <a:pPr marL="742950" lvl="1" indent="-285750">
              <a:buFont typeface="Arial" panose="020B0604020202020204" pitchFamily="34" charset="0"/>
              <a:buChar char="•"/>
            </a:pPr>
            <a:r>
              <a:rPr lang="en-AU" altLang="en-US" dirty="0">
                <a:solidFill>
                  <a:schemeClr val="accent5">
                    <a:lumMod val="50000"/>
                  </a:schemeClr>
                </a:solidFill>
              </a:rPr>
              <a:t>before they commence their journey at visa issuance, at entry </a:t>
            </a:r>
            <a:r>
              <a:rPr lang="en-AU" altLang="en-US" dirty="0" smtClean="0">
                <a:solidFill>
                  <a:schemeClr val="accent5">
                    <a:lumMod val="50000"/>
                  </a:schemeClr>
                </a:solidFill>
              </a:rPr>
              <a:t>and </a:t>
            </a:r>
            <a:r>
              <a:rPr lang="en-AU" altLang="en-US" dirty="0">
                <a:solidFill>
                  <a:schemeClr val="accent5">
                    <a:lumMod val="50000"/>
                  </a:schemeClr>
                </a:solidFill>
              </a:rPr>
              <a:t>at exit.</a:t>
            </a:r>
          </a:p>
        </p:txBody>
      </p:sp>
      <p:sp>
        <p:nvSpPr>
          <p:cNvPr id="13" name="TextBox 12">
            <a:extLst>
              <a:ext uri="{FF2B5EF4-FFF2-40B4-BE49-F238E27FC236}">
                <a16:creationId xmlns:a16="http://schemas.microsoft.com/office/drawing/2014/main" xmlns="" id="{928C16E7-5E23-4003-8E9B-35861954B890}"/>
              </a:ext>
            </a:extLst>
          </p:cNvPr>
          <p:cNvSpPr txBox="1"/>
          <p:nvPr/>
        </p:nvSpPr>
        <p:spPr>
          <a:xfrm>
            <a:off x="6084168" y="2859782"/>
            <a:ext cx="2686897" cy="1477328"/>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is for States issuing eMRTDs to join the PKD and upload their information to it.</a:t>
            </a:r>
          </a:p>
        </p:txBody>
      </p:sp>
      <p:pic>
        <p:nvPicPr>
          <p:cNvPr id="8" name="Picture 7">
            <a:extLst>
              <a:ext uri="{FF2B5EF4-FFF2-40B4-BE49-F238E27FC236}">
                <a16:creationId xmlns:a16="http://schemas.microsoft.com/office/drawing/2014/main" xmlns="" id="{D02565F6-AB6D-46AC-ADF7-6EAB00FA7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131590"/>
            <a:ext cx="1572575" cy="1572575"/>
          </a:xfrm>
          <a:prstGeom prst="rect">
            <a:avLst/>
          </a:prstGeom>
        </p:spPr>
      </p:pic>
    </p:spTree>
    <p:extLst>
      <p:ext uri="{BB962C8B-B14F-4D97-AF65-F5344CB8AC3E}">
        <p14:creationId xmlns:p14="http://schemas.microsoft.com/office/powerpoint/2010/main" val="283790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899592" y="771550"/>
            <a:ext cx="8869912" cy="857250"/>
          </a:xfrm>
        </p:spPr>
        <p:txBody>
          <a:bodyPr/>
          <a:lstStyle/>
          <a:p>
            <a:pPr algn="l"/>
            <a:r>
              <a:rPr lang="en-AU" sz="3600" b="1" dirty="0">
                <a:solidFill>
                  <a:srgbClr val="002060"/>
                </a:solidFill>
                <a:latin typeface="+mn-lt"/>
              </a:rPr>
              <a:t>eMRTD Biometric Identity Verification</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26</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491630"/>
            <a:ext cx="5544616" cy="3477875"/>
          </a:xfrm>
          <a:prstGeom prst="rect">
            <a:avLst/>
          </a:prstGeom>
          <a:noFill/>
        </p:spPr>
        <p:txBody>
          <a:bodyPr wrap="square" rtlCol="0">
            <a:spAutoFit/>
          </a:bodyPr>
          <a:lstStyle/>
          <a:p>
            <a:r>
              <a:rPr lang="en-AU" altLang="en-US" sz="2200" dirty="0">
                <a:solidFill>
                  <a:srgbClr val="002060"/>
                </a:solidFill>
              </a:rPr>
              <a:t>Subject to PKI authentication of the eMRTD, biometric images read from the eMRTD can be relied to verify identity by comparison of images taken of the same biometric feature of the traveller.</a:t>
            </a:r>
          </a:p>
          <a:p>
            <a:endParaRPr lang="en-AU" altLang="en-US" sz="2200" dirty="0">
              <a:solidFill>
                <a:srgbClr val="002060"/>
              </a:solidFill>
            </a:endParaRPr>
          </a:p>
          <a:p>
            <a:r>
              <a:rPr lang="en-AU" altLang="en-US" sz="2200" dirty="0">
                <a:solidFill>
                  <a:srgbClr val="002060"/>
                </a:solidFill>
              </a:rPr>
              <a:t>eMRTD biometric identity verification can be undertaken at different phases of the traveller journey, whenever the eMRTD is presented by the traveller.</a:t>
            </a:r>
          </a:p>
        </p:txBody>
      </p:sp>
      <p:pic>
        <p:nvPicPr>
          <p:cNvPr id="10" name="Content Placeholder 9" descr="A picture containing clipart&#10;&#10;Description generated with very high confidence">
            <a:extLst>
              <a:ext uri="{FF2B5EF4-FFF2-40B4-BE49-F238E27FC236}">
                <a16:creationId xmlns:a16="http://schemas.microsoft.com/office/drawing/2014/main" xmlns="" id="{EEF86A04-2CEC-458D-A391-464320A859E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76256" y="1563638"/>
            <a:ext cx="1344653" cy="743566"/>
          </a:xfrm>
        </p:spPr>
      </p:pic>
      <p:sp>
        <p:nvSpPr>
          <p:cNvPr id="8" name="TextBox 7">
            <a:extLst>
              <a:ext uri="{FF2B5EF4-FFF2-40B4-BE49-F238E27FC236}">
                <a16:creationId xmlns:a16="http://schemas.microsoft.com/office/drawing/2014/main" xmlns="" id="{C1BB831F-1163-485D-89ED-532026AC343A}"/>
              </a:ext>
            </a:extLst>
          </p:cNvPr>
          <p:cNvSpPr txBox="1"/>
          <p:nvPr/>
        </p:nvSpPr>
        <p:spPr>
          <a:xfrm>
            <a:off x="6444208" y="2545818"/>
            <a:ext cx="2547903" cy="2031325"/>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is for States to join the PKD and use the information available from the PKD to validate eMRTDs at border controls</a:t>
            </a:r>
          </a:p>
        </p:txBody>
      </p:sp>
    </p:spTree>
    <p:extLst>
      <p:ext uri="{BB962C8B-B14F-4D97-AF65-F5344CB8AC3E}">
        <p14:creationId xmlns:p14="http://schemas.microsoft.com/office/powerpoint/2010/main" val="297213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446856" y="699542"/>
            <a:ext cx="8229600" cy="857250"/>
          </a:xfrm>
        </p:spPr>
        <p:txBody>
          <a:bodyPr/>
          <a:lstStyle/>
          <a:p>
            <a:r>
              <a:rPr lang="en-AU" sz="4000" b="1" dirty="0">
                <a:solidFill>
                  <a:srgbClr val="002060"/>
                </a:solidFill>
                <a:latin typeface="+mn-lt"/>
              </a:rPr>
              <a:t>Biometric Identity Verification</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27</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35496" y="1419622"/>
            <a:ext cx="6984776" cy="3416320"/>
          </a:xfrm>
          <a:prstGeom prst="rect">
            <a:avLst/>
          </a:prstGeom>
          <a:noFill/>
        </p:spPr>
        <p:txBody>
          <a:bodyPr wrap="square" rtlCol="0">
            <a:spAutoFit/>
          </a:bodyPr>
          <a:lstStyle/>
          <a:p>
            <a:pPr marL="285750" indent="-285750">
              <a:buFont typeface="Arial" panose="020B0604020202020204" pitchFamily="34" charset="0"/>
              <a:buChar char="•"/>
            </a:pPr>
            <a:r>
              <a:rPr lang="en-AU" altLang="en-US" sz="2000" dirty="0">
                <a:solidFill>
                  <a:srgbClr val="002060"/>
                </a:solidFill>
              </a:rPr>
              <a:t>Biometric identity verification is achieved by comparing an image of the traveller with a reference image.</a:t>
            </a:r>
          </a:p>
          <a:p>
            <a:pPr marL="285750" indent="-285750">
              <a:buFont typeface="Arial" panose="020B0604020202020204" pitchFamily="34" charset="0"/>
              <a:buChar char="•"/>
            </a:pPr>
            <a:endParaRPr lang="en-AU" altLang="en-US" sz="800" dirty="0">
              <a:solidFill>
                <a:srgbClr val="002060"/>
              </a:solidFill>
            </a:endParaRPr>
          </a:p>
          <a:p>
            <a:pPr marL="285750" indent="-285750">
              <a:buFont typeface="Arial" panose="020B0604020202020204" pitchFamily="34" charset="0"/>
              <a:buChar char="•"/>
            </a:pPr>
            <a:r>
              <a:rPr lang="en-AU" altLang="en-US" sz="2000" dirty="0">
                <a:solidFill>
                  <a:srgbClr val="002060"/>
                </a:solidFill>
              </a:rPr>
              <a:t>The reference image can be enrolled prior to the traveller journey, for instance:</a:t>
            </a:r>
          </a:p>
          <a:p>
            <a:pPr marL="742950" lvl="1" indent="-285750">
              <a:buFont typeface="Arial" panose="020B0604020202020204" pitchFamily="34" charset="0"/>
              <a:buChar char="•"/>
            </a:pPr>
            <a:r>
              <a:rPr lang="en-AU" altLang="en-US" sz="2000" dirty="0">
                <a:solidFill>
                  <a:schemeClr val="accent5">
                    <a:lumMod val="50000"/>
                  </a:schemeClr>
                </a:solidFill>
              </a:rPr>
              <a:t>At visa or ETS issuance;</a:t>
            </a:r>
          </a:p>
          <a:p>
            <a:pPr marL="742950" lvl="1" indent="-285750">
              <a:buFont typeface="Arial" panose="020B0604020202020204" pitchFamily="34" charset="0"/>
              <a:buChar char="•"/>
            </a:pPr>
            <a:r>
              <a:rPr lang="en-AU" altLang="en-US" sz="2000" dirty="0">
                <a:solidFill>
                  <a:schemeClr val="accent5">
                    <a:lumMod val="50000"/>
                  </a:schemeClr>
                </a:solidFill>
              </a:rPr>
              <a:t>As part of a registered traveller programme; or</a:t>
            </a:r>
          </a:p>
          <a:p>
            <a:pPr marL="742950" lvl="1" indent="-285750">
              <a:buFont typeface="Arial" panose="020B0604020202020204" pitchFamily="34" charset="0"/>
              <a:buChar char="•"/>
            </a:pPr>
            <a:r>
              <a:rPr lang="en-AU" altLang="en-US" sz="2000" dirty="0">
                <a:solidFill>
                  <a:schemeClr val="accent5">
                    <a:lumMod val="50000"/>
                  </a:schemeClr>
                </a:solidFill>
              </a:rPr>
              <a:t>Obtained from a national database of passport or ID card.</a:t>
            </a:r>
          </a:p>
          <a:p>
            <a:pPr marL="742950" lvl="1" indent="-285750">
              <a:buFont typeface="Arial" panose="020B0604020202020204" pitchFamily="34" charset="0"/>
              <a:buChar char="•"/>
            </a:pPr>
            <a:endParaRPr lang="en-AU" altLang="en-US" sz="800" dirty="0">
              <a:solidFill>
                <a:schemeClr val="accent5">
                  <a:lumMod val="50000"/>
                </a:schemeClr>
              </a:solidFill>
            </a:endParaRPr>
          </a:p>
          <a:p>
            <a:pPr marL="285750" indent="-285750">
              <a:buFont typeface="Arial" panose="020B0604020202020204" pitchFamily="34" charset="0"/>
              <a:buChar char="•"/>
            </a:pPr>
            <a:r>
              <a:rPr lang="en-AU" altLang="en-US" sz="2000" dirty="0">
                <a:solidFill>
                  <a:srgbClr val="002060"/>
                </a:solidFill>
              </a:rPr>
              <a:t>Effective biometric identity verification solutions have security and process efficiency benefits and can be used at every stage of the traveller journey.</a:t>
            </a:r>
          </a:p>
        </p:txBody>
      </p:sp>
      <p:pic>
        <p:nvPicPr>
          <p:cNvPr id="5" name="Content Placeholder 4"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20272" y="2139702"/>
            <a:ext cx="1816193" cy="1524078"/>
          </a:xfrm>
        </p:spPr>
      </p:pic>
    </p:spTree>
    <p:extLst>
      <p:ext uri="{BB962C8B-B14F-4D97-AF65-F5344CB8AC3E}">
        <p14:creationId xmlns:p14="http://schemas.microsoft.com/office/powerpoint/2010/main" val="320632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2483768" y="655019"/>
            <a:ext cx="4611216" cy="857250"/>
          </a:xfrm>
        </p:spPr>
        <p:txBody>
          <a:bodyPr/>
          <a:lstStyle/>
          <a:p>
            <a:pPr algn="l"/>
            <a:r>
              <a:rPr lang="en-AU" sz="4000" b="1" dirty="0">
                <a:solidFill>
                  <a:srgbClr val="002060"/>
                </a:solidFill>
                <a:latin typeface="+mn-lt"/>
              </a:rPr>
              <a:t>National Watchlists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28</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491630"/>
            <a:ext cx="5840288" cy="3477875"/>
          </a:xfrm>
          <a:prstGeom prst="rect">
            <a:avLst/>
          </a:prstGeom>
          <a:noFill/>
        </p:spPr>
        <p:txBody>
          <a:bodyPr wrap="square" rtlCol="0">
            <a:spAutoFit/>
          </a:bodyPr>
          <a:lstStyle/>
          <a:p>
            <a:r>
              <a:rPr lang="en-AU" altLang="en-US" sz="2000" dirty="0">
                <a:solidFill>
                  <a:srgbClr val="002060"/>
                </a:solidFill>
              </a:rPr>
              <a:t>A national watchlist can include as targets the identity attributes of travellers known to represent a risk or threat to a State.</a:t>
            </a:r>
          </a:p>
          <a:p>
            <a:endParaRPr lang="en-AU" altLang="en-US" sz="2000" dirty="0">
              <a:solidFill>
                <a:srgbClr val="002060"/>
              </a:solidFill>
            </a:endParaRPr>
          </a:p>
          <a:p>
            <a:r>
              <a:rPr lang="en-AU" altLang="en-US" sz="2000" dirty="0">
                <a:solidFill>
                  <a:srgbClr val="002060"/>
                </a:solidFill>
              </a:rPr>
              <a:t>Advanced search functionality can improve watchlist matching.</a:t>
            </a:r>
          </a:p>
          <a:p>
            <a:endParaRPr lang="en-AU" altLang="en-US" sz="2000" dirty="0">
              <a:solidFill>
                <a:srgbClr val="002060"/>
              </a:solidFill>
            </a:endParaRPr>
          </a:p>
          <a:p>
            <a:r>
              <a:rPr lang="en-AU" altLang="en-US" sz="2000" dirty="0">
                <a:solidFill>
                  <a:srgbClr val="002060"/>
                </a:solidFill>
              </a:rPr>
              <a:t>Data analysis (e.g. combining travel and visa history, API, PNR and other data sources) can be used to develop temporary risk based interventions targeting specific flights or travellers.</a:t>
            </a:r>
          </a:p>
        </p:txBody>
      </p:sp>
      <p:pic>
        <p:nvPicPr>
          <p:cNvPr id="8" name="Content Placeholder 10" descr="A picture containing person, holding, tennis, man&#10;&#10;Description generated with very high confidence">
            <a:extLst>
              <a:ext uri="{FF2B5EF4-FFF2-40B4-BE49-F238E27FC236}">
                <a16:creationId xmlns:a16="http://schemas.microsoft.com/office/drawing/2014/main" xmlns="" id="{25F337F8-B1FD-4BC2-8B76-FF9BB9C6619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16216" y="1851670"/>
            <a:ext cx="2265420" cy="1512168"/>
          </a:xfrm>
        </p:spPr>
      </p:pic>
    </p:spTree>
    <p:extLst>
      <p:ext uri="{BB962C8B-B14F-4D97-AF65-F5344CB8AC3E}">
        <p14:creationId xmlns:p14="http://schemas.microsoft.com/office/powerpoint/2010/main" val="1973445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763688" y="699542"/>
            <a:ext cx="8229600" cy="857250"/>
          </a:xfrm>
        </p:spPr>
        <p:txBody>
          <a:bodyPr/>
          <a:lstStyle/>
          <a:p>
            <a:pPr algn="l"/>
            <a:r>
              <a:rPr lang="en-AU" sz="4000" b="1" dirty="0">
                <a:solidFill>
                  <a:srgbClr val="002060"/>
                </a:solidFill>
                <a:latin typeface="+mn-lt"/>
              </a:rPr>
              <a:t>INTERPOL SLTD</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29</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491630"/>
            <a:ext cx="5184576" cy="4093428"/>
          </a:xfrm>
          <a:prstGeom prst="rect">
            <a:avLst/>
          </a:prstGeom>
          <a:noFill/>
        </p:spPr>
        <p:txBody>
          <a:bodyPr wrap="square" rtlCol="0">
            <a:spAutoFit/>
          </a:bodyPr>
          <a:lstStyle/>
          <a:p>
            <a:r>
              <a:rPr lang="en-AU" altLang="en-US" sz="2200" dirty="0">
                <a:solidFill>
                  <a:srgbClr val="002060"/>
                </a:solidFill>
              </a:rPr>
              <a:t>Checks against the INTERPOL SLTD provide assurance that travel documents remain in the hands of the traveller to whom they were issued.</a:t>
            </a:r>
          </a:p>
          <a:p>
            <a:endParaRPr lang="en-AU" altLang="en-US" sz="2200" dirty="0">
              <a:solidFill>
                <a:srgbClr val="002060"/>
              </a:solidFill>
            </a:endParaRPr>
          </a:p>
          <a:p>
            <a:pPr marL="285750" indent="-285750">
              <a:buFont typeface="Arial" panose="020B0604020202020204" pitchFamily="34" charset="0"/>
              <a:buChar char="•"/>
            </a:pPr>
            <a:r>
              <a:rPr lang="en-AU" altLang="en-US" sz="2200" dirty="0">
                <a:solidFill>
                  <a:schemeClr val="accent5">
                    <a:lumMod val="50000"/>
                  </a:schemeClr>
                </a:solidFill>
              </a:rPr>
              <a:t>INTERPOL SLTD checks require integration with the Border Control Systems of the State; and</a:t>
            </a:r>
          </a:p>
          <a:p>
            <a:pPr marL="285750" indent="-285750">
              <a:buFont typeface="Arial" panose="020B0604020202020204" pitchFamily="34" charset="0"/>
              <a:buChar char="•"/>
            </a:pPr>
            <a:r>
              <a:rPr lang="en-AU" altLang="en-US" sz="2200" dirty="0">
                <a:solidFill>
                  <a:schemeClr val="accent5">
                    <a:lumMod val="50000"/>
                  </a:schemeClr>
                </a:solidFill>
              </a:rPr>
              <a:t>S</a:t>
            </a:r>
            <a:r>
              <a:rPr lang="en-AU" altLang="en-US" sz="2200" dirty="0" smtClean="0">
                <a:solidFill>
                  <a:schemeClr val="accent5">
                    <a:lumMod val="50000"/>
                  </a:schemeClr>
                </a:solidFill>
              </a:rPr>
              <a:t>upport </a:t>
            </a:r>
            <a:r>
              <a:rPr lang="en-AU" altLang="en-US" sz="2200" dirty="0">
                <a:solidFill>
                  <a:schemeClr val="accent5">
                    <a:lumMod val="50000"/>
                  </a:schemeClr>
                </a:solidFill>
              </a:rPr>
              <a:t>at secondary examination to resolve referrals</a:t>
            </a:r>
          </a:p>
          <a:p>
            <a:endParaRPr lang="en-AU" altLang="en-US" sz="2200" dirty="0">
              <a:solidFill>
                <a:srgbClr val="002060"/>
              </a:solidFill>
            </a:endParaRPr>
          </a:p>
          <a:p>
            <a:endParaRPr lang="en-AU" altLang="en-US" dirty="0">
              <a:solidFill>
                <a:srgbClr val="002060"/>
              </a:solidFill>
            </a:endParaRPr>
          </a:p>
        </p:txBody>
      </p:sp>
      <p:pic>
        <p:nvPicPr>
          <p:cNvPr id="6" name="Content Placeholder 5" descr="A screenshot of a cell phone&#10;&#10;Description generated with very high confidence">
            <a:extLst>
              <a:ext uri="{FF2B5EF4-FFF2-40B4-BE49-F238E27FC236}">
                <a16:creationId xmlns:a16="http://schemas.microsoft.com/office/drawing/2014/main" xmlns="" id="{95B9CE22-CF0E-4CAC-BAF8-8B98931A88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04148" y="1123019"/>
            <a:ext cx="3178576" cy="2383932"/>
          </a:xfrm>
        </p:spPr>
      </p:pic>
      <p:sp>
        <p:nvSpPr>
          <p:cNvPr id="8" name="TextBox 7">
            <a:extLst>
              <a:ext uri="{FF2B5EF4-FFF2-40B4-BE49-F238E27FC236}">
                <a16:creationId xmlns:a16="http://schemas.microsoft.com/office/drawing/2014/main" xmlns="" id="{399B2DD3-1417-46C5-A560-398BA8623542}"/>
              </a:ext>
            </a:extLst>
          </p:cNvPr>
          <p:cNvSpPr txBox="1"/>
          <p:nvPr/>
        </p:nvSpPr>
        <p:spPr>
          <a:xfrm>
            <a:off x="6012160" y="3606194"/>
            <a:ext cx="2962552" cy="1200329"/>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is for States to query the MRTDs of travellers against the INTERPOL SLTD</a:t>
            </a:r>
          </a:p>
        </p:txBody>
      </p:sp>
    </p:spTree>
    <p:extLst>
      <p:ext uri="{BB962C8B-B14F-4D97-AF65-F5344CB8AC3E}">
        <p14:creationId xmlns:p14="http://schemas.microsoft.com/office/powerpoint/2010/main" val="386950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a:xfrm>
            <a:off x="539552" y="1203598"/>
            <a:ext cx="7772400" cy="1102519"/>
          </a:xfrm>
        </p:spPr>
        <p:txBody>
          <a:bodyPr/>
          <a:lstStyle/>
          <a:p>
            <a:r>
              <a:rPr lang="en-AU" b="1" dirty="0" err="1">
                <a:solidFill>
                  <a:srgbClr val="002060"/>
                </a:solidFill>
                <a:latin typeface="+mn-lt"/>
              </a:rPr>
              <a:t>i</a:t>
            </a:r>
            <a:r>
              <a:rPr lang="en-AU" b="1" dirty="0">
                <a:solidFill>
                  <a:srgbClr val="002060"/>
                </a:solidFill>
                <a:latin typeface="+mn-lt"/>
              </a:rPr>
              <a:t>. INTRODUCTION</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2411760" y="2283718"/>
            <a:ext cx="6400800" cy="1314450"/>
          </a:xfrm>
        </p:spPr>
        <p:txBody>
          <a:bodyPr>
            <a:noAutofit/>
          </a:bodyPr>
          <a:lstStyle/>
          <a:p>
            <a:pPr marL="457200" indent="-457200" algn="l">
              <a:buFont typeface="Arial" panose="020B0604020202020204" pitchFamily="34" charset="0"/>
              <a:buChar char="•"/>
            </a:pPr>
            <a:r>
              <a:rPr lang="en-AU" sz="2500" dirty="0">
                <a:latin typeface="+mn-lt"/>
              </a:rPr>
              <a:t>Scope of the Guide</a:t>
            </a:r>
          </a:p>
          <a:p>
            <a:pPr marL="457200" indent="-457200" algn="l">
              <a:buFont typeface="Arial" panose="020B0604020202020204" pitchFamily="34" charset="0"/>
              <a:buChar char="•"/>
            </a:pPr>
            <a:r>
              <a:rPr lang="en-AU" sz="2500" dirty="0">
                <a:latin typeface="+mn-lt"/>
              </a:rPr>
              <a:t>Contributors </a:t>
            </a:r>
          </a:p>
          <a:p>
            <a:pPr marL="457200" indent="-457200" algn="l">
              <a:buFont typeface="Arial" panose="020B0604020202020204" pitchFamily="34" charset="0"/>
              <a:buChar char="•"/>
            </a:pPr>
            <a:r>
              <a:rPr lang="en-AU" sz="2500" dirty="0">
                <a:latin typeface="+mn-lt"/>
              </a:rPr>
              <a:t>How to use the Guide</a:t>
            </a:r>
          </a:p>
          <a:p>
            <a:pPr marL="457200" indent="-457200" algn="l">
              <a:buFont typeface="Arial" panose="020B0604020202020204" pitchFamily="34" charset="0"/>
              <a:buChar char="•"/>
            </a:pPr>
            <a:r>
              <a:rPr lang="en-AU" sz="2500" dirty="0">
                <a:latin typeface="+mn-lt"/>
              </a:rPr>
              <a:t>TRIP and BCM</a:t>
            </a: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3</a:t>
            </a:fld>
            <a:endParaRPr lang="en-CA"/>
          </a:p>
        </p:txBody>
      </p:sp>
    </p:spTree>
    <p:extLst>
      <p:ext uri="{BB962C8B-B14F-4D97-AF65-F5344CB8AC3E}">
        <p14:creationId xmlns:p14="http://schemas.microsoft.com/office/powerpoint/2010/main" val="381251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691680" y="857571"/>
            <a:ext cx="8229600" cy="857250"/>
          </a:xfrm>
        </p:spPr>
        <p:txBody>
          <a:bodyPr/>
          <a:lstStyle/>
          <a:p>
            <a:pPr algn="l"/>
            <a:r>
              <a:rPr lang="en-AU" sz="4000" b="1" dirty="0">
                <a:solidFill>
                  <a:srgbClr val="002060"/>
                </a:solidFill>
                <a:latin typeface="+mn-lt"/>
              </a:rPr>
              <a:t>International Watchlists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30</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714821"/>
            <a:ext cx="4680520" cy="2739211"/>
          </a:xfrm>
          <a:prstGeom prst="rect">
            <a:avLst/>
          </a:prstGeom>
          <a:noFill/>
        </p:spPr>
        <p:txBody>
          <a:bodyPr wrap="square" rtlCol="0">
            <a:spAutoFit/>
          </a:bodyPr>
          <a:lstStyle/>
          <a:p>
            <a:r>
              <a:rPr lang="en-AU" altLang="en-US" sz="2200" dirty="0">
                <a:solidFill>
                  <a:srgbClr val="002060"/>
                </a:solidFill>
              </a:rPr>
              <a:t>To meet their obligations to combat transnational crime, including terrorism, States should integrate checks of INTERPOL nominal data </a:t>
            </a:r>
            <a:r>
              <a:rPr lang="en-AU" altLang="en-US" sz="2200" u="sng" dirty="0">
                <a:solidFill>
                  <a:srgbClr val="002060"/>
                </a:solidFill>
              </a:rPr>
              <a:t>and</a:t>
            </a:r>
            <a:r>
              <a:rPr lang="en-AU" altLang="en-US" sz="2200" dirty="0">
                <a:solidFill>
                  <a:srgbClr val="002060"/>
                </a:solidFill>
              </a:rPr>
              <a:t> checks of the Consolidated United Nations Security Council Sanctions List (CUNSCSL) into their national BCS.</a:t>
            </a:r>
          </a:p>
          <a:p>
            <a:endParaRPr lang="en-AU" altLang="en-US" dirty="0">
              <a:solidFill>
                <a:srgbClr val="002060"/>
              </a:solidFill>
            </a:endParaRPr>
          </a:p>
        </p:txBody>
      </p:sp>
      <p:pic>
        <p:nvPicPr>
          <p:cNvPr id="6" name="Content Placeholder 5" descr="A screenshot of a cell phone&#10;&#10;Description generated with very high confidence">
            <a:extLst>
              <a:ext uri="{FF2B5EF4-FFF2-40B4-BE49-F238E27FC236}">
                <a16:creationId xmlns:a16="http://schemas.microsoft.com/office/drawing/2014/main" xmlns="" id="{DC6A903E-4B51-4652-8EDC-79AE1A15915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67928" y="1714498"/>
            <a:ext cx="1143000" cy="857250"/>
          </a:xfrm>
        </p:spPr>
      </p:pic>
      <p:sp>
        <p:nvSpPr>
          <p:cNvPr id="13" name="TextBox 12">
            <a:extLst>
              <a:ext uri="{FF2B5EF4-FFF2-40B4-BE49-F238E27FC236}">
                <a16:creationId xmlns:a16="http://schemas.microsoft.com/office/drawing/2014/main" xmlns="" id="{928C16E7-5E23-4003-8E9B-35861954B890}"/>
              </a:ext>
            </a:extLst>
          </p:cNvPr>
          <p:cNvSpPr txBox="1"/>
          <p:nvPr/>
        </p:nvSpPr>
        <p:spPr>
          <a:xfrm>
            <a:off x="6869559" y="2743317"/>
            <a:ext cx="2098456" cy="2031325"/>
          </a:xfrm>
          <a:prstGeom prst="rect">
            <a:avLst/>
          </a:prstGeom>
          <a:solidFill>
            <a:srgbClr val="FFCC66"/>
          </a:solidFill>
          <a:ln>
            <a:solidFill>
              <a:srgbClr val="7030A0"/>
            </a:solidFill>
          </a:ln>
        </p:spPr>
        <p:txBody>
          <a:bodyPr wrap="square" rtlCol="0">
            <a:spAutoFit/>
          </a:bodyPr>
          <a:lstStyle/>
          <a:p>
            <a:pPr algn="ctr"/>
            <a:r>
              <a:rPr lang="en-GB" dirty="0">
                <a:solidFill>
                  <a:schemeClr val="accent4">
                    <a:lumMod val="10000"/>
                  </a:schemeClr>
                </a:solidFill>
              </a:rPr>
              <a:t>UNSCR 2396 (2017) calls on States to implement biometric (&amp; biographic) watchlists to identify terrorists</a:t>
            </a:r>
            <a:endParaRPr lang="en-AU" dirty="0">
              <a:solidFill>
                <a:schemeClr val="accent4">
                  <a:lumMod val="10000"/>
                </a:schemeClr>
              </a:solidFill>
            </a:endParaRPr>
          </a:p>
        </p:txBody>
      </p:sp>
      <p:pic>
        <p:nvPicPr>
          <p:cNvPr id="8" name="Picture 7">
            <a:extLst>
              <a:ext uri="{FF2B5EF4-FFF2-40B4-BE49-F238E27FC236}">
                <a16:creationId xmlns:a16="http://schemas.microsoft.com/office/drawing/2014/main" xmlns="" id="{9B8A50E2-656E-4C92-B49D-CDD0FD678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661" y="1714498"/>
            <a:ext cx="571501" cy="857251"/>
          </a:xfrm>
          <a:prstGeom prst="rect">
            <a:avLst/>
          </a:prstGeom>
        </p:spPr>
      </p:pic>
    </p:spTree>
    <p:extLst>
      <p:ext uri="{BB962C8B-B14F-4D97-AF65-F5344CB8AC3E}">
        <p14:creationId xmlns:p14="http://schemas.microsoft.com/office/powerpoint/2010/main" val="159224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4D4DF8D4-889E-4179-91F3-E740AC7C46EB}"/>
              </a:ext>
            </a:extLst>
          </p:cNvPr>
          <p:cNvSpPr>
            <a:spLocks noGrp="1"/>
          </p:cNvSpPr>
          <p:nvPr>
            <p:ph sz="half" idx="1"/>
          </p:nvPr>
        </p:nvSpPr>
        <p:spPr>
          <a:xfrm>
            <a:off x="251520" y="1774617"/>
            <a:ext cx="5562600" cy="2778956"/>
          </a:xfrm>
        </p:spPr>
        <p:txBody>
          <a:bodyPr>
            <a:normAutofit/>
          </a:bodyPr>
          <a:lstStyle/>
          <a:p>
            <a:r>
              <a:rPr lang="en-AU" sz="2200" dirty="0">
                <a:solidFill>
                  <a:srgbClr val="002060"/>
                </a:solidFill>
                <a:latin typeface="+mn-lt"/>
              </a:rPr>
              <a:t>Visa &amp; ETS</a:t>
            </a:r>
          </a:p>
          <a:p>
            <a:r>
              <a:rPr lang="en-AU" sz="2200" dirty="0">
                <a:solidFill>
                  <a:srgbClr val="002060"/>
                </a:solidFill>
                <a:latin typeface="+mn-lt"/>
              </a:rPr>
              <a:t>Biometric Enrolment for Registered Traveller Programme </a:t>
            </a:r>
          </a:p>
          <a:p>
            <a:r>
              <a:rPr lang="en-AU" sz="2200" dirty="0">
                <a:solidFill>
                  <a:srgbClr val="002060"/>
                </a:solidFill>
                <a:latin typeface="+mn-lt"/>
              </a:rPr>
              <a:t>PNR</a:t>
            </a:r>
          </a:p>
        </p:txBody>
      </p:sp>
      <p:sp>
        <p:nvSpPr>
          <p:cNvPr id="2" name="Footer Placeholder 1">
            <a:extLst>
              <a:ext uri="{FF2B5EF4-FFF2-40B4-BE49-F238E27FC236}">
                <a16:creationId xmlns:a16="http://schemas.microsoft.com/office/drawing/2014/main" xmlns="" id="{E14F5EB1-774F-477F-AA0F-FBBF2319FB33}"/>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C1769C0A-D632-4974-BC18-625CB0C5D8DE}"/>
              </a:ext>
            </a:extLst>
          </p:cNvPr>
          <p:cNvSpPr>
            <a:spLocks noGrp="1"/>
          </p:cNvSpPr>
          <p:nvPr>
            <p:ph type="sldNum" sz="quarter" idx="12"/>
          </p:nvPr>
        </p:nvSpPr>
        <p:spPr/>
        <p:txBody>
          <a:bodyPr/>
          <a:lstStyle/>
          <a:p>
            <a:fld id="{3FF909EE-2C65-48BC-95E5-26F3591A45A6}" type="slidenum">
              <a:rPr lang="en-CA" smtClean="0"/>
              <a:t>31</a:t>
            </a:fld>
            <a:endParaRPr lang="en-CA"/>
          </a:p>
        </p:txBody>
      </p:sp>
      <p:pic>
        <p:nvPicPr>
          <p:cNvPr id="5" name="Picture 4" descr="A screenshot of a cell phone&#10;&#10;Description generated with high confidence">
            <a:extLst>
              <a:ext uri="{FF2B5EF4-FFF2-40B4-BE49-F238E27FC236}">
                <a16:creationId xmlns:a16="http://schemas.microsoft.com/office/drawing/2014/main" xmlns="" id="{4FD67244-0726-4C2D-8739-605061725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828399"/>
            <a:ext cx="1763688" cy="3725174"/>
          </a:xfrm>
          <a:prstGeom prst="rect">
            <a:avLst/>
          </a:prstGeom>
        </p:spPr>
      </p:pic>
      <p:sp>
        <p:nvSpPr>
          <p:cNvPr id="8" name="TextBox 7">
            <a:extLst>
              <a:ext uri="{FF2B5EF4-FFF2-40B4-BE49-F238E27FC236}">
                <a16:creationId xmlns:a16="http://schemas.microsoft.com/office/drawing/2014/main" xmlns="" id="{DDB9754F-8F4D-4C67-9FDA-C115C689ECBF}"/>
              </a:ext>
            </a:extLst>
          </p:cNvPr>
          <p:cNvSpPr txBox="1"/>
          <p:nvPr/>
        </p:nvSpPr>
        <p:spPr>
          <a:xfrm>
            <a:off x="827583" y="843054"/>
            <a:ext cx="5976664" cy="707886"/>
          </a:xfrm>
          <a:prstGeom prst="rect">
            <a:avLst/>
          </a:prstGeom>
          <a:noFill/>
          <a:ln w="31750">
            <a:solidFill>
              <a:srgbClr val="00B050"/>
            </a:solidFill>
          </a:ln>
        </p:spPr>
        <p:txBody>
          <a:bodyPr wrap="square" rtlCol="0">
            <a:spAutoFit/>
          </a:bodyPr>
          <a:lstStyle/>
          <a:p>
            <a:pPr algn="ctr"/>
            <a:r>
              <a:rPr lang="en-AU" sz="4000" b="1" dirty="0">
                <a:solidFill>
                  <a:srgbClr val="002060"/>
                </a:solidFill>
              </a:rPr>
              <a:t>Pre-Departure Phase</a:t>
            </a:r>
          </a:p>
        </p:txBody>
      </p:sp>
      <p:pic>
        <p:nvPicPr>
          <p:cNvPr id="7" name="Picture 6">
            <a:extLst>
              <a:ext uri="{FF2B5EF4-FFF2-40B4-BE49-F238E27FC236}">
                <a16:creationId xmlns:a16="http://schemas.microsoft.com/office/drawing/2014/main" xmlns="" id="{7775E168-81C0-4491-B626-C7E18F408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3907290"/>
            <a:ext cx="7416825" cy="745281"/>
          </a:xfrm>
          <a:prstGeom prst="rect">
            <a:avLst/>
          </a:prstGeom>
        </p:spPr>
      </p:pic>
    </p:spTree>
    <p:extLst>
      <p:ext uri="{BB962C8B-B14F-4D97-AF65-F5344CB8AC3E}">
        <p14:creationId xmlns:p14="http://schemas.microsoft.com/office/powerpoint/2010/main" val="386730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336620" y="843558"/>
            <a:ext cx="8229600" cy="857250"/>
          </a:xfrm>
        </p:spPr>
        <p:txBody>
          <a:bodyPr/>
          <a:lstStyle/>
          <a:p>
            <a:r>
              <a:rPr lang="en-AU" sz="4000" b="1" dirty="0">
                <a:solidFill>
                  <a:srgbClr val="002060"/>
                </a:solidFill>
                <a:latin typeface="+mn-lt"/>
              </a:rPr>
              <a:t>Visa &amp; ETS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32</a:t>
            </a:fld>
            <a:endParaRPr lang="en-CA"/>
          </a:p>
        </p:txBody>
      </p:sp>
      <p:sp>
        <p:nvSpPr>
          <p:cNvPr id="9" name="Content Placeholder 8">
            <a:extLst>
              <a:ext uri="{FF2B5EF4-FFF2-40B4-BE49-F238E27FC236}">
                <a16:creationId xmlns:a16="http://schemas.microsoft.com/office/drawing/2014/main" xmlns="" id="{C8E944E6-0138-4D25-9D83-2F32297FBD14}"/>
              </a:ext>
            </a:extLst>
          </p:cNvPr>
          <p:cNvSpPr>
            <a:spLocks noGrp="1"/>
          </p:cNvSpPr>
          <p:nvPr>
            <p:ph sz="half" idx="1"/>
          </p:nvPr>
        </p:nvSpPr>
        <p:spPr>
          <a:xfrm>
            <a:off x="218394" y="1854160"/>
            <a:ext cx="5433726" cy="2778956"/>
          </a:xfrm>
        </p:spPr>
        <p:txBody>
          <a:bodyPr>
            <a:normAutofit/>
          </a:bodyPr>
          <a:lstStyle/>
          <a:p>
            <a:pPr marL="0" indent="0">
              <a:buNone/>
            </a:pPr>
            <a:r>
              <a:rPr lang="en-AU" sz="2200" dirty="0">
                <a:solidFill>
                  <a:srgbClr val="002060"/>
                </a:solidFill>
                <a:latin typeface="+mj-lt"/>
              </a:rPr>
              <a:t>Enables risk assessment of travellers before travel commences.</a:t>
            </a:r>
          </a:p>
          <a:p>
            <a:pPr marL="0" indent="0">
              <a:buNone/>
            </a:pPr>
            <a:endParaRPr lang="en-AU" sz="2200" dirty="0">
              <a:solidFill>
                <a:srgbClr val="002060"/>
              </a:solidFill>
              <a:latin typeface="+mj-lt"/>
            </a:endParaRPr>
          </a:p>
          <a:p>
            <a:pPr marL="0" indent="0">
              <a:buNone/>
            </a:pPr>
            <a:r>
              <a:rPr lang="en-AU" sz="2200" dirty="0">
                <a:solidFill>
                  <a:srgbClr val="002060"/>
                </a:solidFill>
                <a:latin typeface="+mj-lt"/>
              </a:rPr>
              <a:t>ETS have facilitation benefits over traditional visas, because they are typically quickly and conveniently obtained online.</a:t>
            </a:r>
          </a:p>
        </p:txBody>
      </p:sp>
      <p:sp>
        <p:nvSpPr>
          <p:cNvPr id="8" name="TextBox 7">
            <a:extLst>
              <a:ext uri="{FF2B5EF4-FFF2-40B4-BE49-F238E27FC236}">
                <a16:creationId xmlns:a16="http://schemas.microsoft.com/office/drawing/2014/main" xmlns="" id="{4CB41B38-774E-4081-BB45-A836A835EED2}"/>
              </a:ext>
            </a:extLst>
          </p:cNvPr>
          <p:cNvSpPr txBox="1"/>
          <p:nvPr/>
        </p:nvSpPr>
        <p:spPr>
          <a:xfrm>
            <a:off x="6876256" y="3291643"/>
            <a:ext cx="2098456" cy="1477328"/>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includes guidance on ETS design</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14" y="1854160"/>
            <a:ext cx="3070850" cy="1094567"/>
          </a:xfrm>
          <a:prstGeom prst="rect">
            <a:avLst/>
          </a:prstGeom>
          <a:noFill/>
          <a:ln>
            <a:noFill/>
          </a:ln>
        </p:spPr>
      </p:pic>
    </p:spTree>
    <p:extLst>
      <p:ext uri="{BB962C8B-B14F-4D97-AF65-F5344CB8AC3E}">
        <p14:creationId xmlns:p14="http://schemas.microsoft.com/office/powerpoint/2010/main" val="938897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627534"/>
            <a:ext cx="6627440" cy="857250"/>
          </a:xfrm>
        </p:spPr>
        <p:txBody>
          <a:bodyPr/>
          <a:lstStyle/>
          <a:p>
            <a:r>
              <a:rPr lang="en-AU" sz="4000" b="1" dirty="0">
                <a:solidFill>
                  <a:srgbClr val="002060"/>
                </a:solidFill>
                <a:latin typeface="+mn-lt"/>
              </a:rPr>
              <a:t>Passenger Name Record</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33</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07504" y="1347614"/>
            <a:ext cx="6480720" cy="3631763"/>
          </a:xfrm>
          <a:prstGeom prst="rect">
            <a:avLst/>
          </a:prstGeom>
          <a:noFill/>
        </p:spPr>
        <p:txBody>
          <a:bodyPr wrap="square" rtlCol="0">
            <a:spAutoFit/>
          </a:bodyPr>
          <a:lstStyle/>
          <a:p>
            <a:r>
              <a:rPr lang="en-AU" altLang="en-US" sz="2200" dirty="0">
                <a:solidFill>
                  <a:srgbClr val="002060"/>
                </a:solidFill>
              </a:rPr>
              <a:t>Airline PNR is a rich source of additional data about </a:t>
            </a:r>
            <a:r>
              <a:rPr lang="en-AU" altLang="en-US" sz="2200" dirty="0" smtClean="0">
                <a:solidFill>
                  <a:srgbClr val="002060"/>
                </a:solidFill>
              </a:rPr>
              <a:t>traveller</a:t>
            </a:r>
            <a:endParaRPr lang="en-AU" altLang="en-US" sz="2200" dirty="0">
              <a:solidFill>
                <a:srgbClr val="002060"/>
              </a:solidFill>
            </a:endParaRPr>
          </a:p>
          <a:p>
            <a:endParaRPr lang="en-AU" altLang="en-US" sz="800" dirty="0">
              <a:solidFill>
                <a:srgbClr val="002060"/>
              </a:solidFill>
            </a:endParaRPr>
          </a:p>
          <a:p>
            <a:r>
              <a:rPr lang="en-AU" altLang="en-US" sz="2200" u="sng" dirty="0">
                <a:solidFill>
                  <a:srgbClr val="002060"/>
                </a:solidFill>
              </a:rPr>
              <a:t>but</a:t>
            </a:r>
            <a:r>
              <a:rPr lang="en-AU" altLang="en-US" sz="2200" dirty="0">
                <a:solidFill>
                  <a:srgbClr val="002060"/>
                </a:solidFill>
              </a:rPr>
              <a:t>  </a:t>
            </a:r>
          </a:p>
          <a:p>
            <a:endParaRPr lang="en-AU" altLang="en-US" sz="800" dirty="0">
              <a:solidFill>
                <a:srgbClr val="002060"/>
              </a:solidFill>
            </a:endParaRPr>
          </a:p>
          <a:p>
            <a:r>
              <a:rPr lang="en-AU" altLang="en-US" sz="2200" dirty="0">
                <a:solidFill>
                  <a:srgbClr val="002060"/>
                </a:solidFill>
              </a:rPr>
              <a:t>PNR data is sensitive and must be adequately </a:t>
            </a:r>
            <a:r>
              <a:rPr lang="en-AU" altLang="en-US" sz="2200" dirty="0" smtClean="0">
                <a:solidFill>
                  <a:srgbClr val="002060"/>
                </a:solidFill>
              </a:rPr>
              <a:t>protected</a:t>
            </a:r>
            <a:endParaRPr lang="en-AU" altLang="en-US" sz="2200" dirty="0">
              <a:solidFill>
                <a:srgbClr val="002060"/>
              </a:solidFill>
            </a:endParaRPr>
          </a:p>
          <a:p>
            <a:endParaRPr lang="en-AU" altLang="en-US" sz="800" dirty="0">
              <a:solidFill>
                <a:srgbClr val="002060"/>
              </a:solidFill>
            </a:endParaRPr>
          </a:p>
          <a:p>
            <a:r>
              <a:rPr lang="en-AU" altLang="en-US" sz="2200" u="sng" dirty="0">
                <a:solidFill>
                  <a:srgbClr val="002060"/>
                </a:solidFill>
              </a:rPr>
              <a:t>and</a:t>
            </a:r>
          </a:p>
          <a:p>
            <a:endParaRPr lang="en-AU" altLang="en-US" sz="800" dirty="0">
              <a:solidFill>
                <a:srgbClr val="002060"/>
              </a:solidFill>
            </a:endParaRPr>
          </a:p>
          <a:p>
            <a:r>
              <a:rPr lang="en-AU" altLang="en-US" sz="2200" dirty="0">
                <a:solidFill>
                  <a:srgbClr val="002060"/>
                </a:solidFill>
              </a:rPr>
              <a:t>PNR data can only be successfully applied by users with sophisticated investigation and intelligence capability able to use data analysis tools.</a:t>
            </a:r>
          </a:p>
        </p:txBody>
      </p:sp>
      <p:pic>
        <p:nvPicPr>
          <p:cNvPr id="7" name="Content Placeholder 6" descr="A screenshot of a cell phone&#10;&#10;Description generated with very high confidence">
            <a:extLst>
              <a:ext uri="{FF2B5EF4-FFF2-40B4-BE49-F238E27FC236}">
                <a16:creationId xmlns:a16="http://schemas.microsoft.com/office/drawing/2014/main" xmlns="" id="{7C4FEC71-13AD-4895-8359-C6C7C9DA2A1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66032" y="969779"/>
            <a:ext cx="2108680" cy="2735760"/>
          </a:xfrm>
        </p:spPr>
      </p:pic>
      <p:sp>
        <p:nvSpPr>
          <p:cNvPr id="10" name="TextBox 9">
            <a:extLst>
              <a:ext uri="{FF2B5EF4-FFF2-40B4-BE49-F238E27FC236}">
                <a16:creationId xmlns:a16="http://schemas.microsoft.com/office/drawing/2014/main" xmlns="" id="{6AA1EACF-FCAE-46CD-A156-8D88EF9F4196}"/>
              </a:ext>
            </a:extLst>
          </p:cNvPr>
          <p:cNvSpPr txBox="1"/>
          <p:nvPr/>
        </p:nvSpPr>
        <p:spPr>
          <a:xfrm>
            <a:off x="6876256" y="3824264"/>
            <a:ext cx="2098456" cy="923330"/>
          </a:xfrm>
          <a:prstGeom prst="rect">
            <a:avLst/>
          </a:prstGeom>
          <a:solidFill>
            <a:srgbClr val="FFCC66"/>
          </a:solidFill>
          <a:ln>
            <a:solidFill>
              <a:srgbClr val="7030A0"/>
            </a:solidFill>
          </a:ln>
        </p:spPr>
        <p:txBody>
          <a:bodyPr wrap="square" rtlCol="0">
            <a:spAutoFit/>
          </a:bodyPr>
          <a:lstStyle/>
          <a:p>
            <a:pPr algn="ctr"/>
            <a:r>
              <a:rPr lang="en-GB" dirty="0">
                <a:solidFill>
                  <a:schemeClr val="accent4">
                    <a:lumMod val="10000"/>
                  </a:schemeClr>
                </a:solidFill>
              </a:rPr>
              <a:t>UNSCR 2396 (2017) calls on States to implement PNR</a:t>
            </a:r>
            <a:endParaRPr lang="en-AU" dirty="0">
              <a:solidFill>
                <a:schemeClr val="accent4">
                  <a:lumMod val="10000"/>
                </a:schemeClr>
              </a:solidFill>
            </a:endParaRPr>
          </a:p>
        </p:txBody>
      </p:sp>
    </p:spTree>
    <p:extLst>
      <p:ext uri="{BB962C8B-B14F-4D97-AF65-F5344CB8AC3E}">
        <p14:creationId xmlns:p14="http://schemas.microsoft.com/office/powerpoint/2010/main" val="267773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xmlns="" id="{E58109F5-3F63-4ECF-8441-11CAA84D3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620" y="1347614"/>
            <a:ext cx="3078884" cy="3016925"/>
          </a:xfrm>
          <a:prstGeom prst="rect">
            <a:avLst/>
          </a:prstGeom>
        </p:spPr>
      </p:pic>
      <p:sp>
        <p:nvSpPr>
          <p:cNvPr id="2" name="Footer Placeholder 1">
            <a:extLst>
              <a:ext uri="{FF2B5EF4-FFF2-40B4-BE49-F238E27FC236}">
                <a16:creationId xmlns:a16="http://schemas.microsoft.com/office/drawing/2014/main" xmlns="" id="{E14F5EB1-774F-477F-AA0F-FBBF2319FB33}"/>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C1769C0A-D632-4974-BC18-625CB0C5D8DE}"/>
              </a:ext>
            </a:extLst>
          </p:cNvPr>
          <p:cNvSpPr>
            <a:spLocks noGrp="1"/>
          </p:cNvSpPr>
          <p:nvPr>
            <p:ph type="sldNum" sz="quarter" idx="12"/>
          </p:nvPr>
        </p:nvSpPr>
        <p:spPr/>
        <p:txBody>
          <a:bodyPr/>
          <a:lstStyle/>
          <a:p>
            <a:fld id="{3FF909EE-2C65-48BC-95E5-26F3591A45A6}" type="slidenum">
              <a:rPr lang="en-CA" smtClean="0"/>
              <a:t>34</a:t>
            </a:fld>
            <a:endParaRPr lang="en-CA"/>
          </a:p>
        </p:txBody>
      </p:sp>
      <p:pic>
        <p:nvPicPr>
          <p:cNvPr id="8" name="Picture 7">
            <a:extLst>
              <a:ext uri="{FF2B5EF4-FFF2-40B4-BE49-F238E27FC236}">
                <a16:creationId xmlns:a16="http://schemas.microsoft.com/office/drawing/2014/main" xmlns="" id="{B30D7743-A43D-4058-8B7E-1E0E356F5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939902"/>
            <a:ext cx="7092278" cy="712669"/>
          </a:xfrm>
          <a:prstGeom prst="rect">
            <a:avLst/>
          </a:prstGeom>
        </p:spPr>
      </p:pic>
      <p:sp>
        <p:nvSpPr>
          <p:cNvPr id="7" name="Title 3">
            <a:extLst>
              <a:ext uri="{FF2B5EF4-FFF2-40B4-BE49-F238E27FC236}">
                <a16:creationId xmlns:a16="http://schemas.microsoft.com/office/drawing/2014/main" xmlns="" id="{B4A5FA04-4A3D-4373-ACB5-8E3D33201D94}"/>
              </a:ext>
            </a:extLst>
          </p:cNvPr>
          <p:cNvSpPr txBox="1">
            <a:spLocks/>
          </p:cNvSpPr>
          <p:nvPr/>
        </p:nvSpPr>
        <p:spPr>
          <a:xfrm>
            <a:off x="1331640" y="843558"/>
            <a:ext cx="4392488" cy="720080"/>
          </a:xfrm>
          <a:prstGeom prst="rect">
            <a:avLst/>
          </a:prstGeom>
          <a:ln w="28575">
            <a:solidFill>
              <a:schemeClr val="tx2"/>
            </a:solidFill>
          </a:ln>
        </p:spPr>
        <p:txBody>
          <a:bodyPr/>
          <a:lstStyle>
            <a:lvl1pPr algn="ctr" defTabSz="914400" rtl="0" eaLnBrk="1" latinLnBrk="0" hangingPunct="1">
              <a:spcBef>
                <a:spcPct val="0"/>
              </a:spcBef>
              <a:buNone/>
              <a:defRPr sz="4400" kern="1200">
                <a:solidFill>
                  <a:srgbClr val="F37021"/>
                </a:solidFill>
                <a:latin typeface="Arial" pitchFamily="34" charset="0"/>
                <a:ea typeface="+mj-ea"/>
                <a:cs typeface="Arial" pitchFamily="34" charset="0"/>
              </a:defRPr>
            </a:lvl1pPr>
          </a:lstStyle>
          <a:p>
            <a:r>
              <a:rPr lang="en-AU" sz="4000" b="1" dirty="0">
                <a:solidFill>
                  <a:srgbClr val="002060"/>
                </a:solidFill>
                <a:latin typeface="+mn-lt"/>
              </a:rPr>
              <a:t>Pre-Arrival Phase</a:t>
            </a:r>
          </a:p>
        </p:txBody>
      </p:sp>
      <p:sp>
        <p:nvSpPr>
          <p:cNvPr id="9" name="Content Placeholder 5">
            <a:extLst>
              <a:ext uri="{FF2B5EF4-FFF2-40B4-BE49-F238E27FC236}">
                <a16:creationId xmlns:a16="http://schemas.microsoft.com/office/drawing/2014/main" xmlns="" id="{194B2311-40C1-41A3-9E7A-1E8DC97D8E84}"/>
              </a:ext>
            </a:extLst>
          </p:cNvPr>
          <p:cNvSpPr txBox="1">
            <a:spLocks/>
          </p:cNvSpPr>
          <p:nvPr/>
        </p:nvSpPr>
        <p:spPr>
          <a:xfrm>
            <a:off x="457200" y="2211710"/>
            <a:ext cx="5562600" cy="27789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5A6870"/>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AU" sz="2800" dirty="0">
                <a:solidFill>
                  <a:srgbClr val="002060"/>
                </a:solidFill>
                <a:latin typeface="+mn-lt"/>
              </a:rPr>
              <a:t>iAPI &amp; API</a:t>
            </a:r>
          </a:p>
          <a:p>
            <a:pPr marL="457200" indent="-457200" algn="l">
              <a:buFont typeface="Arial" panose="020B0604020202020204" pitchFamily="34" charset="0"/>
              <a:buChar char="•"/>
            </a:pPr>
            <a:r>
              <a:rPr lang="en-AU" sz="2800" dirty="0">
                <a:solidFill>
                  <a:srgbClr val="002060"/>
                </a:solidFill>
                <a:latin typeface="+mn-lt"/>
              </a:rPr>
              <a:t>Liaison Officers</a:t>
            </a:r>
          </a:p>
        </p:txBody>
      </p:sp>
    </p:spTree>
    <p:extLst>
      <p:ext uri="{BB962C8B-B14F-4D97-AF65-F5344CB8AC3E}">
        <p14:creationId xmlns:p14="http://schemas.microsoft.com/office/powerpoint/2010/main" val="2472334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857571"/>
            <a:ext cx="8229600" cy="857250"/>
          </a:xfrm>
        </p:spPr>
        <p:txBody>
          <a:bodyPr/>
          <a:lstStyle/>
          <a:p>
            <a:r>
              <a:rPr lang="en-AU" sz="4000" b="1" dirty="0">
                <a:solidFill>
                  <a:srgbClr val="002060"/>
                </a:solidFill>
                <a:latin typeface="+mn-lt"/>
              </a:rPr>
              <a:t>API and iAPI </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35</a:t>
            </a:fld>
            <a:endParaRPr lang="en-CA"/>
          </a:p>
        </p:txBody>
      </p:sp>
      <p:sp>
        <p:nvSpPr>
          <p:cNvPr id="8" name="TextBox 7">
            <a:extLst>
              <a:ext uri="{FF2B5EF4-FFF2-40B4-BE49-F238E27FC236}">
                <a16:creationId xmlns:a16="http://schemas.microsoft.com/office/drawing/2014/main" xmlns="" id="{6191BC90-E6A2-4A37-B915-E0A0B3296379}"/>
              </a:ext>
            </a:extLst>
          </p:cNvPr>
          <p:cNvSpPr txBox="1"/>
          <p:nvPr/>
        </p:nvSpPr>
        <p:spPr>
          <a:xfrm>
            <a:off x="6732240" y="3011118"/>
            <a:ext cx="2242472" cy="1477328"/>
          </a:xfrm>
          <a:prstGeom prst="rect">
            <a:avLst/>
          </a:prstGeom>
          <a:solidFill>
            <a:srgbClr val="FFCC66"/>
          </a:solidFill>
          <a:ln>
            <a:solidFill>
              <a:srgbClr val="7030A0"/>
            </a:solidFill>
          </a:ln>
        </p:spPr>
        <p:txBody>
          <a:bodyPr wrap="square" rtlCol="0">
            <a:spAutoFit/>
          </a:bodyPr>
          <a:lstStyle/>
          <a:p>
            <a:r>
              <a:rPr lang="en-GB" dirty="0">
                <a:solidFill>
                  <a:srgbClr val="002060"/>
                </a:solidFill>
              </a:rPr>
              <a:t>UNSCR 2178 (2014) and UNSCR 2396 (2017), amongst others, calls on States to implement API.</a:t>
            </a:r>
            <a:endParaRPr lang="en-AU" dirty="0">
              <a:solidFill>
                <a:srgbClr val="00206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694254"/>
            <a:ext cx="2095714" cy="577081"/>
          </a:xfrm>
          <a:prstGeom prst="rect">
            <a:avLst/>
          </a:prstGeom>
        </p:spPr>
      </p:pic>
      <p:sp>
        <p:nvSpPr>
          <p:cNvPr id="9" name="TextBox 8"/>
          <p:cNvSpPr txBox="1"/>
          <p:nvPr/>
        </p:nvSpPr>
        <p:spPr>
          <a:xfrm>
            <a:off x="6876256" y="2305473"/>
            <a:ext cx="2095714" cy="577081"/>
          </a:xfrm>
          <a:prstGeom prst="rect">
            <a:avLst/>
          </a:prstGeom>
          <a:noFill/>
        </p:spPr>
        <p:txBody>
          <a:bodyPr wrap="square" rtlCol="0">
            <a:spAutoFit/>
          </a:bodyPr>
          <a:lstStyle/>
          <a:p>
            <a:pPr algn="ctr"/>
            <a:r>
              <a:rPr lang="fr-CA" sz="1050" b="1" dirty="0">
                <a:solidFill>
                  <a:srgbClr val="000000"/>
                </a:solidFill>
                <a:latin typeface="Arial" panose="020B0604020202020204" pitchFamily="34" charset="0"/>
                <a:cs typeface="Arial" panose="020B0604020202020204" pitchFamily="34" charset="0"/>
              </a:rPr>
              <a:t>GUIDELINES ON ADVANCE PASSENGER INFORMATION (API) 2013</a:t>
            </a:r>
            <a:endParaRPr lang="en-GB" sz="1050" b="1" dirty="0">
              <a:solidFill>
                <a:srgbClr val="000000"/>
              </a:solidFill>
              <a:latin typeface="Arial" panose="020B0604020202020204" pitchFamily="34" charset="0"/>
              <a:cs typeface="Arial" panose="020B0604020202020204" pitchFamily="34" charset="0"/>
            </a:endParaRPr>
          </a:p>
        </p:txBody>
      </p:sp>
      <p:sp>
        <p:nvSpPr>
          <p:cNvPr id="10" name="Content Placeholder 9"/>
          <p:cNvSpPr>
            <a:spLocks noGrp="1"/>
          </p:cNvSpPr>
          <p:nvPr>
            <p:ph sz="half" idx="1"/>
          </p:nvPr>
        </p:nvSpPr>
        <p:spPr>
          <a:xfrm>
            <a:off x="395536" y="1714821"/>
            <a:ext cx="5843150" cy="2778956"/>
          </a:xfrm>
        </p:spPr>
        <p:txBody>
          <a:bodyPr>
            <a:normAutofit fontScale="77500" lnSpcReduction="20000"/>
          </a:bodyPr>
          <a:lstStyle/>
          <a:p>
            <a:pPr marL="0" indent="0">
              <a:buNone/>
            </a:pPr>
            <a:r>
              <a:rPr lang="en-GB" dirty="0">
                <a:solidFill>
                  <a:srgbClr val="002060"/>
                </a:solidFill>
                <a:latin typeface="+mn-lt"/>
              </a:rPr>
              <a:t>Receiving travel document and flight information relating to arriving or departing travellers: </a:t>
            </a:r>
          </a:p>
          <a:p>
            <a:r>
              <a:rPr lang="en-GB" dirty="0">
                <a:solidFill>
                  <a:schemeClr val="accent5">
                    <a:lumMod val="50000"/>
                  </a:schemeClr>
                </a:solidFill>
                <a:latin typeface="+mn-lt"/>
              </a:rPr>
              <a:t>Gives border control agencies additional time to complete traveller identification and risk assessment;</a:t>
            </a:r>
          </a:p>
          <a:p>
            <a:r>
              <a:rPr lang="en-GB" dirty="0" smtClean="0">
                <a:solidFill>
                  <a:schemeClr val="accent5">
                    <a:lumMod val="50000"/>
                  </a:schemeClr>
                </a:solidFill>
                <a:latin typeface="+mn-lt"/>
              </a:rPr>
              <a:t>Facilitates </a:t>
            </a:r>
            <a:r>
              <a:rPr lang="en-GB" dirty="0">
                <a:solidFill>
                  <a:schemeClr val="accent5">
                    <a:lumMod val="50000"/>
                  </a:schemeClr>
                </a:solidFill>
                <a:latin typeface="+mn-lt"/>
              </a:rPr>
              <a:t>pre-clearance; and</a:t>
            </a:r>
          </a:p>
          <a:p>
            <a:r>
              <a:rPr lang="en-GB" dirty="0">
                <a:solidFill>
                  <a:schemeClr val="accent5">
                    <a:lumMod val="50000"/>
                  </a:schemeClr>
                </a:solidFill>
                <a:latin typeface="+mn-lt"/>
              </a:rPr>
              <a:t>In the case of iAPI, can prevent travel commencing by returning a message to airline check-in to refuse boarding. </a:t>
            </a:r>
          </a:p>
        </p:txBody>
      </p:sp>
    </p:spTree>
    <p:extLst>
      <p:ext uri="{BB962C8B-B14F-4D97-AF65-F5344CB8AC3E}">
        <p14:creationId xmlns:p14="http://schemas.microsoft.com/office/powerpoint/2010/main" val="3335081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768121" y="706388"/>
            <a:ext cx="6195392" cy="857250"/>
          </a:xfrm>
        </p:spPr>
        <p:txBody>
          <a:bodyPr/>
          <a:lstStyle/>
          <a:p>
            <a:r>
              <a:rPr lang="en-AU" sz="4000" b="1" dirty="0">
                <a:solidFill>
                  <a:srgbClr val="002060"/>
                </a:solidFill>
                <a:latin typeface="+mn-lt"/>
              </a:rPr>
              <a:t>Liaison Officers </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36</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251520" y="1592669"/>
            <a:ext cx="6120679" cy="3139321"/>
          </a:xfrm>
          <a:prstGeom prst="rect">
            <a:avLst/>
          </a:prstGeom>
          <a:noFill/>
        </p:spPr>
        <p:txBody>
          <a:bodyPr wrap="square" rtlCol="0">
            <a:spAutoFit/>
          </a:bodyPr>
          <a:lstStyle/>
          <a:p>
            <a:r>
              <a:rPr lang="en-AU" altLang="en-US" sz="2200" dirty="0">
                <a:solidFill>
                  <a:srgbClr val="002060"/>
                </a:solidFill>
              </a:rPr>
              <a:t>Liaison Officers are typically deployed:</a:t>
            </a:r>
          </a:p>
          <a:p>
            <a:pPr marL="742950" lvl="1" indent="-285750">
              <a:buFont typeface="Arial" panose="020B0604020202020204" pitchFamily="34" charset="0"/>
              <a:buChar char="•"/>
            </a:pPr>
            <a:r>
              <a:rPr lang="en-AU" altLang="en-US" sz="2200" dirty="0">
                <a:solidFill>
                  <a:schemeClr val="accent5">
                    <a:lumMod val="50000"/>
                  </a:schemeClr>
                </a:solidFill>
              </a:rPr>
              <a:t>By States at risk of receiving large numbers of inadmissible passengers;</a:t>
            </a:r>
          </a:p>
          <a:p>
            <a:pPr marL="742950" lvl="1" indent="-285750">
              <a:buFont typeface="Arial" panose="020B0604020202020204" pitchFamily="34" charset="0"/>
              <a:buChar char="•"/>
            </a:pPr>
            <a:r>
              <a:rPr lang="en-AU" altLang="en-US" sz="2200" dirty="0">
                <a:solidFill>
                  <a:schemeClr val="accent5">
                    <a:lumMod val="50000"/>
                  </a:schemeClr>
                </a:solidFill>
              </a:rPr>
              <a:t>At the major embarkation and transit airports of travel to the deploying/receiving State;</a:t>
            </a:r>
          </a:p>
          <a:p>
            <a:pPr marL="742950" lvl="1" indent="-285750">
              <a:buFont typeface="Arial" panose="020B0604020202020204" pitchFamily="34" charset="0"/>
              <a:buChar char="•"/>
            </a:pPr>
            <a:r>
              <a:rPr lang="en-AU" altLang="en-US" sz="2200" dirty="0">
                <a:solidFill>
                  <a:schemeClr val="accent5">
                    <a:lumMod val="50000"/>
                  </a:schemeClr>
                </a:solidFill>
              </a:rPr>
              <a:t>With the agreement of the border authorities at the airports where they operate;</a:t>
            </a:r>
          </a:p>
          <a:p>
            <a:pPr marL="742950" lvl="1" indent="-285750">
              <a:buFont typeface="Arial" panose="020B0604020202020204" pitchFamily="34" charset="0"/>
              <a:buChar char="•"/>
            </a:pPr>
            <a:r>
              <a:rPr lang="en-AU" altLang="en-US" sz="2200" dirty="0">
                <a:solidFill>
                  <a:schemeClr val="accent5">
                    <a:lumMod val="50000"/>
                  </a:schemeClr>
                </a:solidFill>
              </a:rPr>
              <a:t>To work with airlines to identify and prevent the onward travel of inadmissible passengers</a:t>
            </a:r>
            <a:r>
              <a:rPr lang="en-AU" altLang="en-US" sz="2200" dirty="0">
                <a:solidFill>
                  <a:schemeClr val="accent4">
                    <a:lumMod val="10000"/>
                  </a:schemeClr>
                </a:solidFill>
              </a:rPr>
              <a:t>.</a:t>
            </a:r>
          </a:p>
        </p:txBody>
      </p:sp>
      <p:sp>
        <p:nvSpPr>
          <p:cNvPr id="8" name="TextBox 7">
            <a:extLst>
              <a:ext uri="{FF2B5EF4-FFF2-40B4-BE49-F238E27FC236}">
                <a16:creationId xmlns:a16="http://schemas.microsoft.com/office/drawing/2014/main" xmlns="" id="{97CB76E5-CF0B-4624-9651-36292A3CDB0C}"/>
              </a:ext>
            </a:extLst>
          </p:cNvPr>
          <p:cNvSpPr txBox="1"/>
          <p:nvPr/>
        </p:nvSpPr>
        <p:spPr>
          <a:xfrm>
            <a:off x="6973363" y="2477070"/>
            <a:ext cx="2098456" cy="2308324"/>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is to permit liaison officers at airports to assist airlines in travel document examination</a:t>
            </a:r>
          </a:p>
        </p:txBody>
      </p:sp>
      <p:pic>
        <p:nvPicPr>
          <p:cNvPr id="10" name="Content Placeholder 9" descr="A picture containing person, cellphone, phone, holding&#10;&#10;Description generated with very high confidence">
            <a:extLst>
              <a:ext uri="{FF2B5EF4-FFF2-40B4-BE49-F238E27FC236}">
                <a16:creationId xmlns:a16="http://schemas.microsoft.com/office/drawing/2014/main" xmlns="" id="{2EFEFCAB-2BDC-4F48-AD38-69C9E7E94B5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35634" y="849482"/>
            <a:ext cx="2336185" cy="1557456"/>
          </a:xfrm>
        </p:spPr>
      </p:pic>
    </p:spTree>
    <p:extLst>
      <p:ext uri="{BB962C8B-B14F-4D97-AF65-F5344CB8AC3E}">
        <p14:creationId xmlns:p14="http://schemas.microsoft.com/office/powerpoint/2010/main" val="197136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14F5EB1-774F-477F-AA0F-FBBF2319FB33}"/>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C1769C0A-D632-4974-BC18-625CB0C5D8DE}"/>
              </a:ext>
            </a:extLst>
          </p:cNvPr>
          <p:cNvSpPr>
            <a:spLocks noGrp="1"/>
          </p:cNvSpPr>
          <p:nvPr>
            <p:ph type="sldNum" sz="quarter" idx="12"/>
          </p:nvPr>
        </p:nvSpPr>
        <p:spPr/>
        <p:txBody>
          <a:bodyPr/>
          <a:lstStyle/>
          <a:p>
            <a:fld id="{3FF909EE-2C65-48BC-95E5-26F3591A45A6}" type="slidenum">
              <a:rPr lang="en-CA" smtClean="0"/>
              <a:t>37</a:t>
            </a:fld>
            <a:endParaRPr lang="en-CA"/>
          </a:p>
        </p:txBody>
      </p:sp>
      <p:pic>
        <p:nvPicPr>
          <p:cNvPr id="8" name="Picture 7">
            <a:extLst>
              <a:ext uri="{FF2B5EF4-FFF2-40B4-BE49-F238E27FC236}">
                <a16:creationId xmlns:a16="http://schemas.microsoft.com/office/drawing/2014/main" xmlns="" id="{B30D7743-A43D-4058-8B7E-1E0E356F5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4155926"/>
            <a:ext cx="7160807" cy="719555"/>
          </a:xfrm>
          <a:prstGeom prst="rect">
            <a:avLst/>
          </a:prstGeom>
        </p:spPr>
      </p:pic>
      <p:grpSp>
        <p:nvGrpSpPr>
          <p:cNvPr id="12" name="Group 11"/>
          <p:cNvGrpSpPr/>
          <p:nvPr/>
        </p:nvGrpSpPr>
        <p:grpSpPr>
          <a:xfrm>
            <a:off x="6372200" y="771550"/>
            <a:ext cx="2652147" cy="3295974"/>
            <a:chOff x="6092714" y="29037"/>
            <a:chExt cx="2868171" cy="3621437"/>
          </a:xfrm>
        </p:grpSpPr>
        <p:pic>
          <p:nvPicPr>
            <p:cNvPr id="5" name="Picture 4" descr="A close up of a sign&#10;&#10;Description generated with high confidence">
              <a:extLst>
                <a:ext uri="{FF2B5EF4-FFF2-40B4-BE49-F238E27FC236}">
                  <a16:creationId xmlns:a16="http://schemas.microsoft.com/office/drawing/2014/main" xmlns="" id="{BEF719CC-3613-4984-9B32-DFF60201F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714" y="29037"/>
              <a:ext cx="902573" cy="3621437"/>
            </a:xfrm>
            <a:prstGeom prst="rect">
              <a:avLst/>
            </a:prstGeom>
          </p:spPr>
        </p:pic>
        <p:grpSp>
          <p:nvGrpSpPr>
            <p:cNvPr id="4" name="Group 3"/>
            <p:cNvGrpSpPr/>
            <p:nvPr/>
          </p:nvGrpSpPr>
          <p:grpSpPr>
            <a:xfrm>
              <a:off x="7093798" y="30433"/>
              <a:ext cx="1867087" cy="3537414"/>
              <a:chOff x="7093798" y="30433"/>
              <a:chExt cx="1867087" cy="3537414"/>
            </a:xfrm>
          </p:grpSpPr>
          <p:pic>
            <p:nvPicPr>
              <p:cNvPr id="6" name="Picture 5" descr="A close up of a sign&#10;&#10;Description generated with very high confidence">
                <a:extLst>
                  <a:ext uri="{FF2B5EF4-FFF2-40B4-BE49-F238E27FC236}">
                    <a16:creationId xmlns:a16="http://schemas.microsoft.com/office/drawing/2014/main" xmlns="" id="{6277FC86-5248-4D1B-864F-2829B8AD4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798" y="30433"/>
                <a:ext cx="902573" cy="3537414"/>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xmlns="" id="{63BD4037-226C-49DB-8541-E7D9460F1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1846" y="30904"/>
                <a:ext cx="869039" cy="3531866"/>
              </a:xfrm>
              <a:prstGeom prst="rect">
                <a:avLst/>
              </a:prstGeom>
            </p:spPr>
          </p:pic>
        </p:grpSp>
      </p:grpSp>
      <p:sp>
        <p:nvSpPr>
          <p:cNvPr id="9" name="Title 3">
            <a:extLst>
              <a:ext uri="{FF2B5EF4-FFF2-40B4-BE49-F238E27FC236}">
                <a16:creationId xmlns:a16="http://schemas.microsoft.com/office/drawing/2014/main" xmlns="" id="{E495DA4C-5ADE-4BE1-A748-10FF97F919F4}"/>
              </a:ext>
            </a:extLst>
          </p:cNvPr>
          <p:cNvSpPr txBox="1">
            <a:spLocks/>
          </p:cNvSpPr>
          <p:nvPr/>
        </p:nvSpPr>
        <p:spPr>
          <a:xfrm>
            <a:off x="238708" y="846981"/>
            <a:ext cx="5557428" cy="716657"/>
          </a:xfrm>
          <a:prstGeom prst="rect">
            <a:avLst/>
          </a:prstGeom>
          <a:ln w="28575">
            <a:solidFill>
              <a:srgbClr val="7B0052"/>
            </a:solidFill>
          </a:ln>
        </p:spPr>
        <p:txBody>
          <a:bodyPr/>
          <a:lstStyle>
            <a:lvl1pPr algn="ctr" defTabSz="914400" rtl="0" eaLnBrk="1" latinLnBrk="0" hangingPunct="1">
              <a:spcBef>
                <a:spcPct val="0"/>
              </a:spcBef>
              <a:buNone/>
              <a:defRPr sz="4400" kern="1200">
                <a:solidFill>
                  <a:srgbClr val="F37021"/>
                </a:solidFill>
                <a:latin typeface="Arial" pitchFamily="34" charset="0"/>
                <a:ea typeface="+mj-ea"/>
                <a:cs typeface="Arial" pitchFamily="34" charset="0"/>
              </a:defRPr>
            </a:lvl1pPr>
          </a:lstStyle>
          <a:p>
            <a:r>
              <a:rPr lang="en-AU" sz="4000" b="1" dirty="0">
                <a:solidFill>
                  <a:srgbClr val="002060"/>
                </a:solidFill>
                <a:latin typeface="+mj-lt"/>
              </a:rPr>
              <a:t>Entry, Stay &amp; Exit Phases</a:t>
            </a:r>
          </a:p>
        </p:txBody>
      </p:sp>
      <p:sp>
        <p:nvSpPr>
          <p:cNvPr id="11" name="Content Placeholder 5">
            <a:extLst>
              <a:ext uri="{FF2B5EF4-FFF2-40B4-BE49-F238E27FC236}">
                <a16:creationId xmlns:a16="http://schemas.microsoft.com/office/drawing/2014/main" xmlns="" id="{BF059806-20F6-4F6D-8956-148F584D6AB4}"/>
              </a:ext>
            </a:extLst>
          </p:cNvPr>
          <p:cNvSpPr txBox="1">
            <a:spLocks/>
          </p:cNvSpPr>
          <p:nvPr/>
        </p:nvSpPr>
        <p:spPr>
          <a:xfrm>
            <a:off x="457200" y="1851670"/>
            <a:ext cx="5050904" cy="27789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5A6870"/>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AU" sz="2200" dirty="0">
                <a:solidFill>
                  <a:srgbClr val="002060"/>
                </a:solidFill>
                <a:latin typeface="+mn-lt"/>
              </a:rPr>
              <a:t>Entry &amp; Exit Databases</a:t>
            </a:r>
          </a:p>
          <a:p>
            <a:pPr marL="457200" indent="-457200" algn="l">
              <a:buFont typeface="Arial" panose="020B0604020202020204" pitchFamily="34" charset="0"/>
              <a:buChar char="•"/>
            </a:pPr>
            <a:r>
              <a:rPr lang="en-AU" sz="2200" dirty="0">
                <a:solidFill>
                  <a:srgbClr val="002060"/>
                </a:solidFill>
                <a:latin typeface="+mn-lt"/>
              </a:rPr>
              <a:t>Managing Stay (residence permits &amp; visa extensions)</a:t>
            </a:r>
          </a:p>
          <a:p>
            <a:pPr marL="457200" indent="-457200" algn="l">
              <a:buFont typeface="Arial" panose="020B0604020202020204" pitchFamily="34" charset="0"/>
              <a:buChar char="•"/>
            </a:pPr>
            <a:r>
              <a:rPr lang="en-AU" sz="2200" dirty="0">
                <a:solidFill>
                  <a:srgbClr val="002060"/>
                </a:solidFill>
                <a:latin typeface="+mn-lt"/>
              </a:rPr>
              <a:t>Exit Database</a:t>
            </a:r>
          </a:p>
          <a:p>
            <a:pPr marL="457200" indent="-457200" algn="l">
              <a:buFont typeface="Arial" panose="020B0604020202020204" pitchFamily="34" charset="0"/>
              <a:buChar char="•"/>
            </a:pPr>
            <a:r>
              <a:rPr lang="en-AU" sz="2200" dirty="0">
                <a:solidFill>
                  <a:srgbClr val="002060"/>
                </a:solidFill>
                <a:latin typeface="+mn-lt"/>
              </a:rPr>
              <a:t>Automated Border Controls</a:t>
            </a:r>
          </a:p>
        </p:txBody>
      </p:sp>
    </p:spTree>
    <p:extLst>
      <p:ext uri="{BB962C8B-B14F-4D97-AF65-F5344CB8AC3E}">
        <p14:creationId xmlns:p14="http://schemas.microsoft.com/office/powerpoint/2010/main" val="222138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699542"/>
            <a:ext cx="8229600" cy="857250"/>
          </a:xfrm>
        </p:spPr>
        <p:txBody>
          <a:bodyPr/>
          <a:lstStyle/>
          <a:p>
            <a:r>
              <a:rPr lang="en-AU" sz="4000" b="1" dirty="0">
                <a:solidFill>
                  <a:srgbClr val="002060"/>
                </a:solidFill>
                <a:latin typeface="+mn-lt"/>
              </a:rPr>
              <a:t>Entry and Exit Databases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38</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179512" y="1419622"/>
            <a:ext cx="6984776" cy="3477875"/>
          </a:xfrm>
          <a:prstGeom prst="rect">
            <a:avLst/>
          </a:prstGeom>
          <a:noFill/>
        </p:spPr>
        <p:txBody>
          <a:bodyPr wrap="square" rtlCol="0">
            <a:spAutoFit/>
          </a:bodyPr>
          <a:lstStyle/>
          <a:p>
            <a:pPr marL="285750" indent="-285750">
              <a:buFont typeface="Arial" panose="020B0604020202020204" pitchFamily="34" charset="0"/>
              <a:buChar char="•"/>
            </a:pPr>
            <a:r>
              <a:rPr lang="en-AU" altLang="en-US" sz="2200" dirty="0">
                <a:solidFill>
                  <a:srgbClr val="002060"/>
                </a:solidFill>
              </a:rPr>
              <a:t>A database of the “entry” of all travellers is a foundation for longitudinal analysis</a:t>
            </a:r>
          </a:p>
          <a:p>
            <a:pPr marL="285750" indent="-285750">
              <a:buFont typeface="Arial" panose="020B0604020202020204" pitchFamily="34" charset="0"/>
              <a:buChar char="•"/>
            </a:pPr>
            <a:r>
              <a:rPr lang="en-AU" altLang="en-US" sz="2200" dirty="0">
                <a:solidFill>
                  <a:srgbClr val="002060"/>
                </a:solidFill>
              </a:rPr>
              <a:t>The addition of an “exit” database provides a basis for reconciliation to determine patterns of “stay</a:t>
            </a:r>
            <a:r>
              <a:rPr lang="en-AU" altLang="en-US" sz="2200" dirty="0" smtClean="0">
                <a:solidFill>
                  <a:srgbClr val="002060"/>
                </a:solidFill>
              </a:rPr>
              <a:t>”</a:t>
            </a:r>
            <a:endParaRPr lang="en-AU" altLang="en-US" sz="2200" dirty="0">
              <a:solidFill>
                <a:srgbClr val="002060"/>
              </a:solidFill>
            </a:endParaRPr>
          </a:p>
          <a:p>
            <a:pPr marL="285750" indent="-285750">
              <a:buFont typeface="Arial" panose="020B0604020202020204" pitchFamily="34" charset="0"/>
              <a:buChar char="•"/>
            </a:pPr>
            <a:endParaRPr lang="en-AU" altLang="en-US" sz="2200" dirty="0">
              <a:solidFill>
                <a:srgbClr val="002060"/>
              </a:solidFill>
            </a:endParaRPr>
          </a:p>
          <a:p>
            <a:r>
              <a:rPr lang="en-AU" altLang="en-US" sz="2200" dirty="0">
                <a:solidFill>
                  <a:srgbClr val="002060"/>
                </a:solidFill>
              </a:rPr>
              <a:t>For both “entry” and “exit” databases:</a:t>
            </a:r>
          </a:p>
          <a:p>
            <a:pPr marL="742950" lvl="1" indent="-285750">
              <a:buFont typeface="Arial" panose="020B0604020202020204" pitchFamily="34" charset="0"/>
              <a:buChar char="•"/>
            </a:pPr>
            <a:r>
              <a:rPr lang="en-AU" altLang="en-US" sz="2200" dirty="0">
                <a:solidFill>
                  <a:schemeClr val="accent5">
                    <a:lumMod val="50000"/>
                  </a:schemeClr>
                </a:solidFill>
              </a:rPr>
              <a:t>Reporting of aggregated data reveals patterns and growth e.g. for Tourism policy planning</a:t>
            </a:r>
          </a:p>
          <a:p>
            <a:pPr marL="742950" lvl="1" indent="-285750">
              <a:buFont typeface="Arial" panose="020B0604020202020204" pitchFamily="34" charset="0"/>
              <a:buChar char="•"/>
            </a:pPr>
            <a:r>
              <a:rPr lang="en-AU" altLang="en-US" sz="2200" dirty="0">
                <a:solidFill>
                  <a:schemeClr val="accent5">
                    <a:lumMod val="50000"/>
                  </a:schemeClr>
                </a:solidFill>
              </a:rPr>
              <a:t>Data on individual travellers informs risk identification and </a:t>
            </a:r>
            <a:r>
              <a:rPr lang="en-AU" altLang="en-US" sz="2200" dirty="0" smtClean="0">
                <a:solidFill>
                  <a:schemeClr val="accent5">
                    <a:lumMod val="50000"/>
                  </a:schemeClr>
                </a:solidFill>
              </a:rPr>
              <a:t>analysis</a:t>
            </a:r>
            <a:endParaRPr lang="en-AU" altLang="en-US" sz="2200" dirty="0">
              <a:solidFill>
                <a:schemeClr val="accent5">
                  <a:lumMod val="50000"/>
                </a:schemeClr>
              </a:solidFill>
            </a:endParaRPr>
          </a:p>
        </p:txBody>
      </p:sp>
      <p:pic>
        <p:nvPicPr>
          <p:cNvPr id="6" name="Content Placeholder 5" descr="A circuit board&#10;&#10;Description generated with high confidence">
            <a:extLst>
              <a:ext uri="{FF2B5EF4-FFF2-40B4-BE49-F238E27FC236}">
                <a16:creationId xmlns:a16="http://schemas.microsoft.com/office/drawing/2014/main" xmlns="" id="{1249EF35-0D5E-4329-AD64-522B0974CFE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76452" y="2283718"/>
            <a:ext cx="2133600" cy="1600201"/>
          </a:xfrm>
        </p:spPr>
      </p:pic>
    </p:spTree>
    <p:extLst>
      <p:ext uri="{BB962C8B-B14F-4D97-AF65-F5344CB8AC3E}">
        <p14:creationId xmlns:p14="http://schemas.microsoft.com/office/powerpoint/2010/main" val="80273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0D0C2-C2B0-42B5-8E50-6AE224C838BD}"/>
              </a:ext>
            </a:extLst>
          </p:cNvPr>
          <p:cNvSpPr>
            <a:spLocks noGrp="1"/>
          </p:cNvSpPr>
          <p:nvPr>
            <p:ph type="title"/>
          </p:nvPr>
        </p:nvSpPr>
        <p:spPr>
          <a:xfrm>
            <a:off x="104800" y="699542"/>
            <a:ext cx="8229600" cy="857250"/>
          </a:xfrm>
        </p:spPr>
        <p:txBody>
          <a:bodyPr/>
          <a:lstStyle/>
          <a:p>
            <a:r>
              <a:rPr lang="en-AU" sz="4000" b="1" dirty="0">
                <a:solidFill>
                  <a:srgbClr val="002060"/>
                </a:solidFill>
                <a:latin typeface="+mn-lt"/>
              </a:rPr>
              <a:t>Automated Border Controls</a:t>
            </a:r>
          </a:p>
        </p:txBody>
      </p:sp>
      <p:sp>
        <p:nvSpPr>
          <p:cNvPr id="2" name="Footer Placeholder 1">
            <a:extLst>
              <a:ext uri="{FF2B5EF4-FFF2-40B4-BE49-F238E27FC236}">
                <a16:creationId xmlns:a16="http://schemas.microsoft.com/office/drawing/2014/main" xmlns="" id="{93F0AE1B-A385-4DC2-A039-74A8B56AAB35}"/>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05453EC9-1717-4C2E-BA6D-98F710EBA2A0}"/>
              </a:ext>
            </a:extLst>
          </p:cNvPr>
          <p:cNvSpPr>
            <a:spLocks noGrp="1"/>
          </p:cNvSpPr>
          <p:nvPr>
            <p:ph type="sldNum" sz="quarter" idx="12"/>
          </p:nvPr>
        </p:nvSpPr>
        <p:spPr/>
        <p:txBody>
          <a:bodyPr/>
          <a:lstStyle/>
          <a:p>
            <a:fld id="{3FF909EE-2C65-48BC-95E5-26F3591A45A6}" type="slidenum">
              <a:rPr lang="en-CA" smtClean="0"/>
              <a:t>39</a:t>
            </a:fld>
            <a:endParaRPr lang="en-CA"/>
          </a:p>
        </p:txBody>
      </p:sp>
      <p:sp>
        <p:nvSpPr>
          <p:cNvPr id="12" name="TextBox 11">
            <a:extLst>
              <a:ext uri="{FF2B5EF4-FFF2-40B4-BE49-F238E27FC236}">
                <a16:creationId xmlns:a16="http://schemas.microsoft.com/office/drawing/2014/main" xmlns="" id="{2E26BA47-9486-4219-85EC-103BB23EDFFA}"/>
              </a:ext>
            </a:extLst>
          </p:cNvPr>
          <p:cNvSpPr txBox="1"/>
          <p:nvPr/>
        </p:nvSpPr>
        <p:spPr>
          <a:xfrm>
            <a:off x="35002" y="2067694"/>
            <a:ext cx="4680520" cy="2123658"/>
          </a:xfrm>
          <a:prstGeom prst="rect">
            <a:avLst/>
          </a:prstGeom>
          <a:noFill/>
        </p:spPr>
        <p:txBody>
          <a:bodyPr wrap="square" rtlCol="0">
            <a:spAutoFit/>
          </a:bodyPr>
          <a:lstStyle/>
          <a:p>
            <a:pPr lvl="0"/>
            <a:r>
              <a:rPr lang="en-GB" sz="2200" dirty="0">
                <a:solidFill>
                  <a:srgbClr val="002060"/>
                </a:solidFill>
              </a:rPr>
              <a:t>Enhances efficiency in traveller processing and identity verification, and enables redeployment of border personnel for targeted interventions to achieve facilitation and security objectives. </a:t>
            </a:r>
          </a:p>
        </p:txBody>
      </p:sp>
      <p:pic>
        <p:nvPicPr>
          <p:cNvPr id="6" name="Content Placeholder 5" descr="A picture containing indoor, building, row&#10;&#10;Description generated with high confidence">
            <a:extLst>
              <a:ext uri="{FF2B5EF4-FFF2-40B4-BE49-F238E27FC236}">
                <a16:creationId xmlns:a16="http://schemas.microsoft.com/office/drawing/2014/main" xmlns="" id="{BD5D82E0-6998-4778-896D-1916FA1363E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97896" y="2067694"/>
            <a:ext cx="4038600" cy="631031"/>
          </a:xfrm>
        </p:spPr>
      </p:pic>
      <p:sp>
        <p:nvSpPr>
          <p:cNvPr id="8" name="TextBox 7">
            <a:extLst>
              <a:ext uri="{FF2B5EF4-FFF2-40B4-BE49-F238E27FC236}">
                <a16:creationId xmlns:a16="http://schemas.microsoft.com/office/drawing/2014/main" xmlns="" id="{512EF1BE-206D-47D5-9B9E-A72398C13464}"/>
              </a:ext>
            </a:extLst>
          </p:cNvPr>
          <p:cNvSpPr txBox="1"/>
          <p:nvPr/>
        </p:nvSpPr>
        <p:spPr>
          <a:xfrm>
            <a:off x="5580112" y="3003798"/>
            <a:ext cx="3456384" cy="1477328"/>
          </a:xfrm>
          <a:prstGeom prst="rect">
            <a:avLst/>
          </a:prstGeom>
          <a:solidFill>
            <a:schemeClr val="accent2">
              <a:lumMod val="20000"/>
              <a:lumOff val="80000"/>
            </a:schemeClr>
          </a:solidFill>
          <a:ln>
            <a:solidFill>
              <a:srgbClr val="7030A0"/>
            </a:solidFill>
          </a:ln>
        </p:spPr>
        <p:txBody>
          <a:bodyPr wrap="square" rtlCol="0">
            <a:spAutoFit/>
          </a:bodyPr>
          <a:lstStyle/>
          <a:p>
            <a:pPr algn="ctr"/>
            <a:r>
              <a:rPr lang="en-AU" dirty="0">
                <a:solidFill>
                  <a:schemeClr val="accent4">
                    <a:lumMod val="10000"/>
                  </a:schemeClr>
                </a:solidFill>
              </a:rPr>
              <a:t>ICAO Recommended Practice is for States to consider the introduction of ABC, integrated with integral PKD and INTERPOL SLTD checks, to facilitate air travel</a:t>
            </a:r>
          </a:p>
        </p:txBody>
      </p:sp>
    </p:spTree>
    <p:extLst>
      <p:ext uri="{BB962C8B-B14F-4D97-AF65-F5344CB8AC3E}">
        <p14:creationId xmlns:p14="http://schemas.microsoft.com/office/powerpoint/2010/main" val="200454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titled-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3635896" y="2726640"/>
            <a:ext cx="1188659" cy="101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xmlns="" id="{5FE22705-3457-42E8-B8E0-50C652B86C97}"/>
              </a:ext>
            </a:extLst>
          </p:cNvPr>
          <p:cNvSpPr>
            <a:spLocks noGrp="1"/>
          </p:cNvSpPr>
          <p:nvPr>
            <p:ph type="title"/>
          </p:nvPr>
        </p:nvSpPr>
        <p:spPr>
          <a:xfrm>
            <a:off x="467544" y="555526"/>
            <a:ext cx="8229600" cy="857250"/>
          </a:xfrm>
        </p:spPr>
        <p:txBody>
          <a:bodyPr/>
          <a:lstStyle/>
          <a:p>
            <a:r>
              <a:rPr lang="fr-CA" altLang="en-US" b="1" dirty="0">
                <a:solidFill>
                  <a:srgbClr val="002060"/>
                </a:solidFill>
                <a:latin typeface="+mj-lt"/>
              </a:rPr>
              <a:t>Scope of the Guide</a:t>
            </a:r>
            <a:endParaRPr lang="en-AU" dirty="0">
              <a:latin typeface="+mj-lt"/>
            </a:endParaRPr>
          </a:p>
        </p:txBody>
      </p:sp>
      <p:sp>
        <p:nvSpPr>
          <p:cNvPr id="4" name="Content Placeholder 3">
            <a:extLst>
              <a:ext uri="{FF2B5EF4-FFF2-40B4-BE49-F238E27FC236}">
                <a16:creationId xmlns:a16="http://schemas.microsoft.com/office/drawing/2014/main" xmlns="" id="{6C2B5F79-0099-4EEC-8326-60A4E51F9655}"/>
              </a:ext>
            </a:extLst>
          </p:cNvPr>
          <p:cNvSpPr>
            <a:spLocks noGrp="1"/>
          </p:cNvSpPr>
          <p:nvPr>
            <p:ph sz="half" idx="1"/>
          </p:nvPr>
        </p:nvSpPr>
        <p:spPr>
          <a:xfrm>
            <a:off x="251520" y="1419622"/>
            <a:ext cx="8507288" cy="3591074"/>
          </a:xfrm>
        </p:spPr>
        <p:txBody>
          <a:bodyPr>
            <a:normAutofit fontScale="62500" lnSpcReduction="20000"/>
          </a:bodyPr>
          <a:lstStyle/>
          <a:p>
            <a:r>
              <a:rPr lang="en-US" sz="4000" b="1" dirty="0">
                <a:solidFill>
                  <a:srgbClr val="002060"/>
                </a:solidFill>
                <a:latin typeface="+mn-lt"/>
              </a:rPr>
              <a:t>Why? </a:t>
            </a:r>
            <a:r>
              <a:rPr lang="en-US" sz="4000" dirty="0">
                <a:solidFill>
                  <a:schemeClr val="accent5">
                    <a:lumMod val="50000"/>
                  </a:schemeClr>
                </a:solidFill>
                <a:latin typeface="+mn-lt"/>
              </a:rPr>
              <a:t>Challenging global environment</a:t>
            </a:r>
          </a:p>
          <a:p>
            <a:pPr lvl="1"/>
            <a:r>
              <a:rPr lang="en-US" sz="3200" dirty="0">
                <a:solidFill>
                  <a:schemeClr val="accent5">
                    <a:lumMod val="50000"/>
                  </a:schemeClr>
                </a:solidFill>
                <a:latin typeface="+mn-lt"/>
              </a:rPr>
              <a:t>Increase in international air travel </a:t>
            </a:r>
          </a:p>
          <a:p>
            <a:pPr lvl="1"/>
            <a:r>
              <a:rPr lang="en-US" sz="3200" dirty="0">
                <a:solidFill>
                  <a:schemeClr val="accent5">
                    <a:lumMod val="50000"/>
                  </a:schemeClr>
                </a:solidFill>
                <a:latin typeface="+mn-lt"/>
              </a:rPr>
              <a:t>Constrained airport infrastructure</a:t>
            </a:r>
          </a:p>
          <a:p>
            <a:pPr lvl="1"/>
            <a:r>
              <a:rPr lang="en-US" sz="3200" dirty="0">
                <a:solidFill>
                  <a:schemeClr val="accent5">
                    <a:lumMod val="50000"/>
                  </a:schemeClr>
                </a:solidFill>
                <a:latin typeface="+mn-lt"/>
              </a:rPr>
              <a:t>Evolving security threats</a:t>
            </a:r>
          </a:p>
          <a:p>
            <a:pPr marL="457200" lvl="1" indent="0">
              <a:buNone/>
            </a:pPr>
            <a:endParaRPr lang="en-US" sz="1300" dirty="0">
              <a:solidFill>
                <a:schemeClr val="accent5">
                  <a:lumMod val="50000"/>
                </a:schemeClr>
              </a:solidFill>
              <a:latin typeface="+mn-lt"/>
            </a:endParaRPr>
          </a:p>
          <a:p>
            <a:r>
              <a:rPr lang="en-US" sz="4000" b="1" dirty="0">
                <a:solidFill>
                  <a:srgbClr val="002060"/>
                </a:solidFill>
                <a:latin typeface="+mn-lt"/>
              </a:rPr>
              <a:t>Framework: </a:t>
            </a:r>
            <a:r>
              <a:rPr lang="en-US" sz="4000" dirty="0">
                <a:solidFill>
                  <a:schemeClr val="accent5">
                    <a:lumMod val="50000"/>
                  </a:schemeClr>
                </a:solidFill>
                <a:latin typeface="+mn-lt"/>
              </a:rPr>
              <a:t>Annex 9 – </a:t>
            </a:r>
            <a:r>
              <a:rPr lang="en-US" sz="4000" i="1" dirty="0">
                <a:solidFill>
                  <a:schemeClr val="accent5">
                    <a:lumMod val="50000"/>
                  </a:schemeClr>
                </a:solidFill>
                <a:latin typeface="+mn-lt"/>
              </a:rPr>
              <a:t>Facilitation</a:t>
            </a:r>
            <a:r>
              <a:rPr lang="en-US" sz="4000" dirty="0">
                <a:solidFill>
                  <a:schemeClr val="accent5">
                    <a:lumMod val="50000"/>
                  </a:schemeClr>
                </a:solidFill>
                <a:latin typeface="+mn-lt"/>
              </a:rPr>
              <a:t>, ICAO TRIP Strategy, Doc 9303, UN treaties and UN Security Council Resolutions</a:t>
            </a:r>
          </a:p>
          <a:p>
            <a:pPr marL="0" indent="0">
              <a:buNone/>
            </a:pPr>
            <a:endParaRPr lang="en-US" sz="1300" dirty="0">
              <a:solidFill>
                <a:schemeClr val="accent5">
                  <a:lumMod val="50000"/>
                </a:schemeClr>
              </a:solidFill>
              <a:latin typeface="+mn-lt"/>
            </a:endParaRPr>
          </a:p>
          <a:p>
            <a:r>
              <a:rPr lang="en-US" sz="4000" b="1" dirty="0">
                <a:solidFill>
                  <a:srgbClr val="002060"/>
                </a:solidFill>
                <a:latin typeface="+mn-lt"/>
              </a:rPr>
              <a:t>Area:</a:t>
            </a:r>
            <a:r>
              <a:rPr lang="fr-CA" sz="4000" dirty="0">
                <a:solidFill>
                  <a:srgbClr val="002060"/>
                </a:solidFill>
                <a:latin typeface="+mn-lt"/>
              </a:rPr>
              <a:t> </a:t>
            </a:r>
            <a:r>
              <a:rPr lang="fr-CA" sz="4000" dirty="0">
                <a:solidFill>
                  <a:schemeClr val="accent5">
                    <a:lumMod val="50000"/>
                  </a:schemeClr>
                </a:solidFill>
                <a:latin typeface="+mn-lt"/>
              </a:rPr>
              <a:t>Air </a:t>
            </a:r>
            <a:r>
              <a:rPr lang="en-US" sz="4000" dirty="0">
                <a:solidFill>
                  <a:schemeClr val="accent5">
                    <a:lumMod val="50000"/>
                  </a:schemeClr>
                </a:solidFill>
                <a:latin typeface="+mn-lt"/>
              </a:rPr>
              <a:t>travel</a:t>
            </a:r>
            <a:r>
              <a:rPr lang="fr-CA" sz="4000" dirty="0">
                <a:solidFill>
                  <a:schemeClr val="accent5">
                    <a:lumMod val="50000"/>
                  </a:schemeClr>
                </a:solidFill>
                <a:latin typeface="+mn-lt"/>
              </a:rPr>
              <a:t> </a:t>
            </a:r>
            <a:r>
              <a:rPr lang="en-US" sz="4000" dirty="0">
                <a:solidFill>
                  <a:schemeClr val="accent5">
                    <a:lumMod val="50000"/>
                  </a:schemeClr>
                </a:solidFill>
                <a:latin typeface="+mn-lt"/>
              </a:rPr>
              <a:t>environment</a:t>
            </a:r>
            <a:r>
              <a:rPr lang="fr-CA" sz="4000" dirty="0">
                <a:solidFill>
                  <a:schemeClr val="accent5">
                    <a:lumMod val="50000"/>
                  </a:schemeClr>
                </a:solidFill>
                <a:latin typeface="+mn-lt"/>
              </a:rPr>
              <a:t>, border </a:t>
            </a:r>
            <a:r>
              <a:rPr lang="en-US" sz="4000" dirty="0">
                <a:solidFill>
                  <a:schemeClr val="accent5">
                    <a:lumMod val="50000"/>
                  </a:schemeClr>
                </a:solidFill>
                <a:latin typeface="+mn-lt"/>
              </a:rPr>
              <a:t>controls</a:t>
            </a:r>
            <a:r>
              <a:rPr lang="fr-CA" sz="4000" dirty="0">
                <a:solidFill>
                  <a:schemeClr val="accent5">
                    <a:lumMod val="50000"/>
                  </a:schemeClr>
                </a:solidFill>
                <a:latin typeface="+mn-lt"/>
              </a:rPr>
              <a:t> </a:t>
            </a:r>
            <a:r>
              <a:rPr lang="en-US" sz="4000" dirty="0">
                <a:solidFill>
                  <a:schemeClr val="accent5">
                    <a:lumMod val="50000"/>
                  </a:schemeClr>
                </a:solidFill>
                <a:latin typeface="+mn-lt"/>
              </a:rPr>
              <a:t>applied</a:t>
            </a:r>
            <a:r>
              <a:rPr lang="fr-CA" sz="4000" dirty="0">
                <a:solidFill>
                  <a:schemeClr val="accent5">
                    <a:lumMod val="50000"/>
                  </a:schemeClr>
                </a:solidFill>
                <a:latin typeface="+mn-lt"/>
              </a:rPr>
              <a:t> to travellers </a:t>
            </a:r>
          </a:p>
          <a:p>
            <a:pPr marL="0" indent="0">
              <a:buNone/>
            </a:pPr>
            <a:endParaRPr lang="fr-CA" sz="1500" dirty="0">
              <a:solidFill>
                <a:schemeClr val="accent5">
                  <a:lumMod val="50000"/>
                </a:schemeClr>
              </a:solidFill>
              <a:latin typeface="+mn-lt"/>
            </a:endParaRPr>
          </a:p>
          <a:p>
            <a:r>
              <a:rPr lang="fr-CA" sz="4000" b="1" dirty="0">
                <a:solidFill>
                  <a:srgbClr val="002060"/>
                </a:solidFill>
                <a:latin typeface="+mn-lt"/>
              </a:rPr>
              <a:t>Application: </a:t>
            </a:r>
            <a:r>
              <a:rPr lang="fr-CA" sz="4000" dirty="0">
                <a:solidFill>
                  <a:schemeClr val="accent5">
                    <a:lumMod val="50000"/>
                  </a:schemeClr>
                </a:solidFill>
                <a:latin typeface="+mn-lt"/>
              </a:rPr>
              <a:t>Best practice for use of </a:t>
            </a:r>
            <a:r>
              <a:rPr lang="fr-CA" sz="4000" dirty="0" err="1">
                <a:solidFill>
                  <a:schemeClr val="accent5">
                    <a:lumMod val="50000"/>
                  </a:schemeClr>
                </a:solidFill>
                <a:latin typeface="+mn-lt"/>
              </a:rPr>
              <a:t>technology</a:t>
            </a:r>
            <a:r>
              <a:rPr lang="fr-CA" sz="4000" dirty="0">
                <a:solidFill>
                  <a:schemeClr val="accent5">
                    <a:lumMod val="50000"/>
                  </a:schemeClr>
                </a:solidFill>
                <a:latin typeface="+mn-lt"/>
              </a:rPr>
              <a:t> and </a:t>
            </a:r>
            <a:r>
              <a:rPr lang="fr-CA" sz="4000" dirty="0" err="1">
                <a:solidFill>
                  <a:schemeClr val="accent5">
                    <a:lumMod val="50000"/>
                  </a:schemeClr>
                </a:solidFill>
                <a:latin typeface="+mn-lt"/>
              </a:rPr>
              <a:t>beyond</a:t>
            </a:r>
            <a:endParaRPr lang="en-US" sz="4000" dirty="0">
              <a:solidFill>
                <a:schemeClr val="accent5">
                  <a:lumMod val="50000"/>
                </a:schemeClr>
              </a:solidFill>
              <a:latin typeface="+mn-lt"/>
            </a:endParaRPr>
          </a:p>
          <a:p>
            <a:pPr marL="400050" lvl="1" indent="0">
              <a:buNone/>
            </a:pPr>
            <a:endParaRPr lang="en-US" sz="3600" dirty="0">
              <a:solidFill>
                <a:srgbClr val="002060"/>
              </a:solidFill>
              <a:latin typeface="+mn-lt"/>
            </a:endParaRPr>
          </a:p>
          <a:p>
            <a:pPr marL="685800" lvl="1"/>
            <a:endParaRPr lang="en-US" sz="3600" dirty="0">
              <a:solidFill>
                <a:schemeClr val="accent5">
                  <a:lumMod val="50000"/>
                </a:schemeClr>
              </a:solidFill>
            </a:endParaRPr>
          </a:p>
          <a:p>
            <a:pPr marL="685800" lvl="1"/>
            <a:endParaRPr lang="en-US" sz="2500" dirty="0">
              <a:solidFill>
                <a:schemeClr val="accent5">
                  <a:lumMod val="50000"/>
                </a:schemeClr>
              </a:solidFill>
              <a:latin typeface="+mn-lt"/>
            </a:endParaRPr>
          </a:p>
          <a:p>
            <a:endParaRPr lang="en-AU" dirty="0"/>
          </a:p>
        </p:txBody>
      </p:sp>
      <p:sp>
        <p:nvSpPr>
          <p:cNvPr id="5" name="Footer Placeholder 4">
            <a:extLst>
              <a:ext uri="{FF2B5EF4-FFF2-40B4-BE49-F238E27FC236}">
                <a16:creationId xmlns:a16="http://schemas.microsoft.com/office/drawing/2014/main" xmlns="" id="{831FC5FA-AEF3-4047-9DAB-5C851DE5AD6B}"/>
              </a:ext>
            </a:extLst>
          </p:cNvPr>
          <p:cNvSpPr>
            <a:spLocks noGrp="1"/>
          </p:cNvSpPr>
          <p:nvPr>
            <p:ph type="ftr" sz="quarter" idx="11"/>
          </p:nvPr>
        </p:nvSpPr>
        <p:spPr/>
        <p:txBody>
          <a:bodyPr/>
          <a:lstStyle/>
          <a:p>
            <a:r>
              <a:rPr lang="en-AU"/>
              <a:t>ICAO TRIP Guide on BCM</a:t>
            </a:r>
            <a:endParaRPr lang="en-CA"/>
          </a:p>
        </p:txBody>
      </p:sp>
      <p:sp>
        <p:nvSpPr>
          <p:cNvPr id="6" name="Slide Number Placeholder 5">
            <a:extLst>
              <a:ext uri="{FF2B5EF4-FFF2-40B4-BE49-F238E27FC236}">
                <a16:creationId xmlns:a16="http://schemas.microsoft.com/office/drawing/2014/main" xmlns="" id="{FB759492-EEA7-4241-880F-8B01EAE873FF}"/>
              </a:ext>
            </a:extLst>
          </p:cNvPr>
          <p:cNvSpPr>
            <a:spLocks noGrp="1"/>
          </p:cNvSpPr>
          <p:nvPr>
            <p:ph type="sldNum" sz="quarter" idx="12"/>
          </p:nvPr>
        </p:nvSpPr>
        <p:spPr/>
        <p:txBody>
          <a:bodyPr/>
          <a:lstStyle/>
          <a:p>
            <a:fld id="{3FF909EE-2C65-48BC-95E5-26F3591A45A6}" type="slidenum">
              <a:rPr lang="en-CA" smtClean="0"/>
              <a:t>4</a:t>
            </a:fld>
            <a:endParaRPr lang="en-CA"/>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419622"/>
            <a:ext cx="2207642" cy="108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017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A82BCFE-357D-493E-862E-015C352D04D1}"/>
              </a:ext>
            </a:extLst>
          </p:cNvPr>
          <p:cNvSpPr>
            <a:spLocks noGrp="1"/>
          </p:cNvSpPr>
          <p:nvPr>
            <p:ph type="title"/>
          </p:nvPr>
        </p:nvSpPr>
        <p:spPr>
          <a:xfrm>
            <a:off x="179512" y="627534"/>
            <a:ext cx="8229600" cy="857250"/>
          </a:xfrm>
        </p:spPr>
        <p:txBody>
          <a:bodyPr/>
          <a:lstStyle/>
          <a:p>
            <a:r>
              <a:rPr lang="en-AU" b="1" dirty="0">
                <a:solidFill>
                  <a:srgbClr val="002060"/>
                </a:solidFill>
                <a:latin typeface="+mn-lt"/>
              </a:rPr>
              <a:t>Managing Stay</a:t>
            </a:r>
          </a:p>
        </p:txBody>
      </p:sp>
      <p:sp>
        <p:nvSpPr>
          <p:cNvPr id="6" name="Content Placeholder 5">
            <a:extLst>
              <a:ext uri="{FF2B5EF4-FFF2-40B4-BE49-F238E27FC236}">
                <a16:creationId xmlns:a16="http://schemas.microsoft.com/office/drawing/2014/main" xmlns="" id="{0E879933-61F8-4DA5-A8CD-5E1EA1A99C54}"/>
              </a:ext>
            </a:extLst>
          </p:cNvPr>
          <p:cNvSpPr>
            <a:spLocks noGrp="1"/>
          </p:cNvSpPr>
          <p:nvPr>
            <p:ph sz="half" idx="1"/>
          </p:nvPr>
        </p:nvSpPr>
        <p:spPr>
          <a:xfrm>
            <a:off x="533400" y="1857164"/>
            <a:ext cx="4470648" cy="2778956"/>
          </a:xfrm>
        </p:spPr>
        <p:txBody>
          <a:bodyPr>
            <a:normAutofit/>
          </a:bodyPr>
          <a:lstStyle/>
          <a:p>
            <a:pPr marL="0" indent="0">
              <a:buNone/>
            </a:pPr>
            <a:r>
              <a:rPr lang="en-AU" dirty="0" smtClean="0">
                <a:solidFill>
                  <a:srgbClr val="002060"/>
                </a:solidFill>
                <a:latin typeface="+mn-lt"/>
              </a:rPr>
              <a:t>For </a:t>
            </a:r>
            <a:r>
              <a:rPr lang="en-AU" dirty="0">
                <a:solidFill>
                  <a:srgbClr val="002060"/>
                </a:solidFill>
                <a:latin typeface="+mn-lt"/>
              </a:rPr>
              <a:t>States, the ultimate purpose of BCM is to regulate the outcome of the travel process </a:t>
            </a:r>
          </a:p>
          <a:p>
            <a:pPr lvl="1"/>
            <a:r>
              <a:rPr lang="en-AU" dirty="0">
                <a:solidFill>
                  <a:schemeClr val="accent5">
                    <a:lumMod val="50000"/>
                  </a:schemeClr>
                </a:solidFill>
                <a:latin typeface="+mn-lt"/>
              </a:rPr>
              <a:t>the “stay” of travellers in the State.</a:t>
            </a:r>
          </a:p>
        </p:txBody>
      </p:sp>
      <p:sp>
        <p:nvSpPr>
          <p:cNvPr id="2" name="Footer Placeholder 1">
            <a:extLst>
              <a:ext uri="{FF2B5EF4-FFF2-40B4-BE49-F238E27FC236}">
                <a16:creationId xmlns:a16="http://schemas.microsoft.com/office/drawing/2014/main" xmlns="" id="{2E77556E-CD36-49C6-A4AE-D84927ECD10C}"/>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87F8BE6E-9B61-4B5C-A28B-05D82C7FEE51}"/>
              </a:ext>
            </a:extLst>
          </p:cNvPr>
          <p:cNvSpPr>
            <a:spLocks noGrp="1"/>
          </p:cNvSpPr>
          <p:nvPr>
            <p:ph type="sldNum" sz="quarter" idx="12"/>
          </p:nvPr>
        </p:nvSpPr>
        <p:spPr/>
        <p:txBody>
          <a:bodyPr/>
          <a:lstStyle/>
          <a:p>
            <a:fld id="{3FF909EE-2C65-48BC-95E5-26F3591A45A6}" type="slidenum">
              <a:rPr lang="en-CA" smtClean="0"/>
              <a:t>40</a:t>
            </a:fld>
            <a:endParaRPr lang="en-CA"/>
          </a:p>
        </p:txBody>
      </p:sp>
      <p:pic>
        <p:nvPicPr>
          <p:cNvPr id="8" name="Content Placeholder 7" descr="Help">
            <a:extLst>
              <a:ext uri="{FF2B5EF4-FFF2-40B4-BE49-F238E27FC236}">
                <a16:creationId xmlns:a16="http://schemas.microsoft.com/office/drawing/2014/main" xmlns="" id="{4B9D4E2B-AF4B-4228-B2DD-9CA6F92819D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36096" y="2283718"/>
            <a:ext cx="914400" cy="914400"/>
          </a:xfrm>
        </p:spPr>
      </p:pic>
      <p:sp>
        <p:nvSpPr>
          <p:cNvPr id="10" name="TextBox 9">
            <a:extLst>
              <a:ext uri="{FF2B5EF4-FFF2-40B4-BE49-F238E27FC236}">
                <a16:creationId xmlns:a16="http://schemas.microsoft.com/office/drawing/2014/main" xmlns="" id="{80307A02-AAFF-45A0-8E4A-E21815E4D79B}"/>
              </a:ext>
            </a:extLst>
          </p:cNvPr>
          <p:cNvSpPr txBox="1"/>
          <p:nvPr/>
        </p:nvSpPr>
        <p:spPr>
          <a:xfrm>
            <a:off x="6218923" y="1419622"/>
            <a:ext cx="2802153" cy="3139321"/>
          </a:xfrm>
          <a:prstGeom prst="rect">
            <a:avLst/>
          </a:prstGeom>
          <a:solidFill>
            <a:srgbClr val="000000"/>
          </a:solidFill>
          <a:ln>
            <a:solidFill>
              <a:schemeClr val="accent4">
                <a:lumMod val="10000"/>
              </a:schemeClr>
            </a:solidFill>
          </a:ln>
        </p:spPr>
        <p:txBody>
          <a:bodyPr wrap="square" rtlCol="0">
            <a:spAutoFit/>
          </a:bodyPr>
          <a:lstStyle/>
          <a:p>
            <a:r>
              <a:rPr lang="en-AU" dirty="0">
                <a:solidFill>
                  <a:schemeClr val="bg1"/>
                </a:solidFill>
              </a:rPr>
              <a:t>In advanced BCS, traveller information is used to regulate and determine:</a:t>
            </a:r>
          </a:p>
          <a:p>
            <a:pPr marL="285750" indent="-285750">
              <a:buFont typeface="Arial" panose="020B0604020202020204" pitchFamily="34" charset="0"/>
              <a:buChar char="•"/>
            </a:pPr>
            <a:r>
              <a:rPr lang="en-AU" dirty="0">
                <a:solidFill>
                  <a:schemeClr val="bg1"/>
                </a:solidFill>
              </a:rPr>
              <a:t>Who is present in the State; </a:t>
            </a:r>
          </a:p>
          <a:p>
            <a:pPr marL="285750" indent="-285750">
              <a:buFont typeface="Arial" panose="020B0604020202020204" pitchFamily="34" charset="0"/>
              <a:buChar char="•"/>
            </a:pPr>
            <a:r>
              <a:rPr lang="en-AU" dirty="0">
                <a:solidFill>
                  <a:schemeClr val="bg1"/>
                </a:solidFill>
              </a:rPr>
              <a:t>How long they are permitted to remain; and </a:t>
            </a:r>
          </a:p>
          <a:p>
            <a:pPr marL="285750" indent="-285750">
              <a:buFont typeface="Arial" panose="020B0604020202020204" pitchFamily="34" charset="0"/>
              <a:buChar char="•"/>
            </a:pPr>
            <a:r>
              <a:rPr lang="en-AU" dirty="0">
                <a:solidFill>
                  <a:schemeClr val="bg1"/>
                </a:solidFill>
              </a:rPr>
              <a:t>What conditions are attached to their continued stay?</a:t>
            </a:r>
          </a:p>
        </p:txBody>
      </p:sp>
    </p:spTree>
    <p:extLst>
      <p:ext uri="{BB962C8B-B14F-4D97-AF65-F5344CB8AC3E}">
        <p14:creationId xmlns:p14="http://schemas.microsoft.com/office/powerpoint/2010/main" val="116877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p:txBody>
          <a:bodyPr/>
          <a:lstStyle/>
          <a:p>
            <a:r>
              <a:rPr lang="en-AU" b="1" dirty="0">
                <a:solidFill>
                  <a:srgbClr val="002060"/>
                </a:solidFill>
                <a:latin typeface="+mn-lt"/>
              </a:rPr>
              <a:t>v. TRIP IMPLEMENTATION</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2195736" y="2571750"/>
            <a:ext cx="6400800" cy="1314450"/>
          </a:xfrm>
        </p:spPr>
        <p:txBody>
          <a:bodyPr>
            <a:normAutofit/>
          </a:bodyPr>
          <a:lstStyle/>
          <a:p>
            <a:pPr marL="342900" indent="-342900" algn="l">
              <a:buFont typeface="Arial" panose="020B0604020202020204" pitchFamily="34" charset="0"/>
              <a:buChar char="•"/>
            </a:pPr>
            <a:r>
              <a:rPr lang="en-AU" sz="2200" dirty="0">
                <a:latin typeface="+mn-lt"/>
              </a:rPr>
              <a:t>Risks and Constraints</a:t>
            </a: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41</a:t>
            </a:fld>
            <a:endParaRPr lang="en-CA"/>
          </a:p>
        </p:txBody>
      </p:sp>
    </p:spTree>
    <p:extLst>
      <p:ext uri="{BB962C8B-B14F-4D97-AF65-F5344CB8AC3E}">
        <p14:creationId xmlns:p14="http://schemas.microsoft.com/office/powerpoint/2010/main" val="142986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67FE0-7446-470E-BCFE-5C5611ECBCA1}"/>
              </a:ext>
            </a:extLst>
          </p:cNvPr>
          <p:cNvSpPr>
            <a:spLocks noGrp="1"/>
          </p:cNvSpPr>
          <p:nvPr>
            <p:ph type="title"/>
          </p:nvPr>
        </p:nvSpPr>
        <p:spPr>
          <a:xfrm>
            <a:off x="179512" y="917133"/>
            <a:ext cx="8507288" cy="857250"/>
          </a:xfrm>
        </p:spPr>
        <p:txBody>
          <a:bodyPr/>
          <a:lstStyle/>
          <a:p>
            <a:r>
              <a:rPr lang="en-AU" sz="2800" b="1" dirty="0">
                <a:solidFill>
                  <a:srgbClr val="002060"/>
                </a:solidFill>
                <a:latin typeface="+mn-lt"/>
              </a:rPr>
              <a:t>Implementation of TRIP in BCM– Risks &amp; Constraints</a:t>
            </a:r>
          </a:p>
        </p:txBody>
      </p:sp>
      <p:sp>
        <p:nvSpPr>
          <p:cNvPr id="3" name="Content Placeholder 2">
            <a:extLst>
              <a:ext uri="{FF2B5EF4-FFF2-40B4-BE49-F238E27FC236}">
                <a16:creationId xmlns:a16="http://schemas.microsoft.com/office/drawing/2014/main" xmlns="" id="{75564D19-AA26-4822-9B7C-31BCE2CB9E5B}"/>
              </a:ext>
            </a:extLst>
          </p:cNvPr>
          <p:cNvSpPr>
            <a:spLocks noGrp="1"/>
          </p:cNvSpPr>
          <p:nvPr>
            <p:ph sz="half" idx="1"/>
          </p:nvPr>
        </p:nvSpPr>
        <p:spPr>
          <a:xfrm>
            <a:off x="413612" y="1604290"/>
            <a:ext cx="5166500" cy="3024336"/>
          </a:xfrm>
          <a:ln>
            <a:solidFill>
              <a:schemeClr val="accent6">
                <a:lumMod val="50000"/>
              </a:schemeClr>
            </a:solidFill>
          </a:ln>
        </p:spPr>
        <p:txBody>
          <a:bodyPr>
            <a:noAutofit/>
          </a:bodyPr>
          <a:lstStyle/>
          <a:p>
            <a:pPr marL="0" indent="0">
              <a:buNone/>
            </a:pPr>
            <a:r>
              <a:rPr lang="en-AU" sz="2200" dirty="0" smtClean="0">
                <a:solidFill>
                  <a:srgbClr val="002060"/>
                </a:solidFill>
                <a:latin typeface="+mn-lt"/>
              </a:rPr>
              <a:t>Five risks to avoid or mitigate for the successful application of TRIP in BCM:</a:t>
            </a:r>
          </a:p>
          <a:p>
            <a:pPr marL="514350" indent="-514350">
              <a:buFont typeface="+mj-lt"/>
              <a:buAutoNum type="arabicPeriod"/>
            </a:pPr>
            <a:r>
              <a:rPr lang="en-AU" sz="2200" dirty="0" smtClean="0">
                <a:solidFill>
                  <a:schemeClr val="accent5">
                    <a:lumMod val="50000"/>
                  </a:schemeClr>
                </a:solidFill>
                <a:latin typeface="+mn-lt"/>
              </a:rPr>
              <a:t>Organisational Capability</a:t>
            </a:r>
          </a:p>
          <a:p>
            <a:pPr marL="514350" indent="-514350">
              <a:buFont typeface="+mj-lt"/>
              <a:buAutoNum type="arabicPeriod"/>
            </a:pPr>
            <a:r>
              <a:rPr lang="en-AU" sz="2200" dirty="0" smtClean="0">
                <a:solidFill>
                  <a:schemeClr val="accent5">
                    <a:lumMod val="50000"/>
                  </a:schemeClr>
                </a:solidFill>
                <a:latin typeface="+mn-lt"/>
              </a:rPr>
              <a:t>Primary and Secondary Examination</a:t>
            </a:r>
          </a:p>
          <a:p>
            <a:pPr marL="514350" indent="-514350">
              <a:buFont typeface="+mj-lt"/>
              <a:buAutoNum type="arabicPeriod"/>
            </a:pPr>
            <a:r>
              <a:rPr lang="en-AU" sz="2200" dirty="0" smtClean="0">
                <a:solidFill>
                  <a:schemeClr val="accent5">
                    <a:lumMod val="50000"/>
                  </a:schemeClr>
                </a:solidFill>
                <a:latin typeface="+mn-lt"/>
              </a:rPr>
              <a:t>Transparency and Governance</a:t>
            </a:r>
          </a:p>
          <a:p>
            <a:pPr marL="514350" indent="-514350">
              <a:buFont typeface="+mj-lt"/>
              <a:buAutoNum type="arabicPeriod"/>
            </a:pPr>
            <a:r>
              <a:rPr lang="en-AU" sz="2200" dirty="0" smtClean="0">
                <a:solidFill>
                  <a:schemeClr val="accent5">
                    <a:lumMod val="50000"/>
                  </a:schemeClr>
                </a:solidFill>
                <a:latin typeface="+mn-lt"/>
              </a:rPr>
              <a:t>Manual and Visual Inspection of Travel Documents</a:t>
            </a:r>
          </a:p>
          <a:p>
            <a:pPr marL="514350" indent="-514350">
              <a:buFont typeface="+mj-lt"/>
              <a:buAutoNum type="arabicPeriod"/>
            </a:pPr>
            <a:r>
              <a:rPr lang="en-AU" sz="2200" dirty="0" smtClean="0">
                <a:solidFill>
                  <a:schemeClr val="accent5">
                    <a:lumMod val="50000"/>
                  </a:schemeClr>
                </a:solidFill>
                <a:latin typeface="+mn-lt"/>
              </a:rPr>
              <a:t>BCM Strategy</a:t>
            </a:r>
            <a:endParaRPr lang="en-AU" sz="2200" dirty="0">
              <a:solidFill>
                <a:schemeClr val="accent5">
                  <a:lumMod val="50000"/>
                </a:schemeClr>
              </a:solidFill>
              <a:latin typeface="+mn-lt"/>
            </a:endParaRPr>
          </a:p>
        </p:txBody>
      </p:sp>
      <p:pic>
        <p:nvPicPr>
          <p:cNvPr id="8" name="Content Placeholder 7" descr="No sign">
            <a:extLst>
              <a:ext uri="{FF2B5EF4-FFF2-40B4-BE49-F238E27FC236}">
                <a16:creationId xmlns:a16="http://schemas.microsoft.com/office/drawing/2014/main" xmlns="" id="{6CD5D30A-863C-4D78-857D-67B67ED7B6C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50088" y="1957350"/>
            <a:ext cx="914400" cy="914400"/>
          </a:xfrm>
        </p:spPr>
      </p:pic>
      <p:sp>
        <p:nvSpPr>
          <p:cNvPr id="5" name="Footer Placeholder 4">
            <a:extLst>
              <a:ext uri="{FF2B5EF4-FFF2-40B4-BE49-F238E27FC236}">
                <a16:creationId xmlns:a16="http://schemas.microsoft.com/office/drawing/2014/main" xmlns="" id="{3E3E2671-3DB8-43EE-B182-D787CA3B61D9}"/>
              </a:ext>
            </a:extLst>
          </p:cNvPr>
          <p:cNvSpPr>
            <a:spLocks noGrp="1"/>
          </p:cNvSpPr>
          <p:nvPr>
            <p:ph type="ftr" sz="quarter" idx="11"/>
          </p:nvPr>
        </p:nvSpPr>
        <p:spPr/>
        <p:txBody>
          <a:bodyPr/>
          <a:lstStyle/>
          <a:p>
            <a:r>
              <a:rPr lang="en-AU"/>
              <a:t>ICAO TRIP Guide on BCM</a:t>
            </a:r>
            <a:endParaRPr lang="en-CA"/>
          </a:p>
        </p:txBody>
      </p:sp>
      <p:sp>
        <p:nvSpPr>
          <p:cNvPr id="6" name="Slide Number Placeholder 5">
            <a:extLst>
              <a:ext uri="{FF2B5EF4-FFF2-40B4-BE49-F238E27FC236}">
                <a16:creationId xmlns:a16="http://schemas.microsoft.com/office/drawing/2014/main" xmlns="" id="{925B9DDC-EF81-4527-920B-05034F79BB22}"/>
              </a:ext>
            </a:extLst>
          </p:cNvPr>
          <p:cNvSpPr>
            <a:spLocks noGrp="1"/>
          </p:cNvSpPr>
          <p:nvPr>
            <p:ph type="sldNum" sz="quarter" idx="12"/>
          </p:nvPr>
        </p:nvSpPr>
        <p:spPr/>
        <p:txBody>
          <a:bodyPr/>
          <a:lstStyle/>
          <a:p>
            <a:fld id="{3FF909EE-2C65-48BC-95E5-26F3591A45A6}" type="slidenum">
              <a:rPr lang="en-CA" smtClean="0"/>
              <a:t>42</a:t>
            </a:fld>
            <a:endParaRPr lang="en-CA"/>
          </a:p>
        </p:txBody>
      </p:sp>
      <p:pic>
        <p:nvPicPr>
          <p:cNvPr id="12" name="Graphic 11" descr="Warning">
            <a:extLst>
              <a:ext uri="{FF2B5EF4-FFF2-40B4-BE49-F238E27FC236}">
                <a16:creationId xmlns:a16="http://schemas.microsoft.com/office/drawing/2014/main" xmlns="" id="{CE0C3FED-A939-4620-8004-97ED6EAEB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50088" y="3333932"/>
            <a:ext cx="914400" cy="914400"/>
          </a:xfrm>
          <a:prstGeom prst="rect">
            <a:avLst/>
          </a:prstGeom>
        </p:spPr>
      </p:pic>
      <p:pic>
        <p:nvPicPr>
          <p:cNvPr id="14" name="Graphic 13" descr="Raised Hand">
            <a:extLst>
              <a:ext uri="{FF2B5EF4-FFF2-40B4-BE49-F238E27FC236}">
                <a16:creationId xmlns:a16="http://schemas.microsoft.com/office/drawing/2014/main" xmlns="" id="{4B07FF3A-7FBA-4053-BA49-84666724B8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86636" y="3333932"/>
            <a:ext cx="914400" cy="914400"/>
          </a:xfrm>
          <a:prstGeom prst="rect">
            <a:avLst/>
          </a:prstGeom>
        </p:spPr>
      </p:pic>
      <p:pic>
        <p:nvPicPr>
          <p:cNvPr id="11" name="Content Placeholder 7" descr="Help">
            <a:extLst>
              <a:ext uri="{FF2B5EF4-FFF2-40B4-BE49-F238E27FC236}">
                <a16:creationId xmlns:a16="http://schemas.microsoft.com/office/drawing/2014/main" xmlns="" id="{2FE8EDA0-C420-4169-94C3-A1CC717844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197093" y="1944232"/>
            <a:ext cx="914400" cy="914400"/>
          </a:xfrm>
          <a:prstGeom prst="rect">
            <a:avLst/>
          </a:prstGeom>
        </p:spPr>
      </p:pic>
      <p:pic>
        <p:nvPicPr>
          <p:cNvPr id="13" name="Content Placeholder 7" descr="Thought bubble">
            <a:extLst>
              <a:ext uri="{FF2B5EF4-FFF2-40B4-BE49-F238E27FC236}">
                <a16:creationId xmlns:a16="http://schemas.microsoft.com/office/drawing/2014/main" xmlns="" id="{00665A7A-E157-4055-A190-0AF493ABEFB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118362" y="2659258"/>
            <a:ext cx="914400" cy="914400"/>
          </a:xfrm>
          <a:prstGeom prst="rect">
            <a:avLst/>
          </a:prstGeom>
        </p:spPr>
      </p:pic>
    </p:spTree>
    <p:extLst>
      <p:ext uri="{BB962C8B-B14F-4D97-AF65-F5344CB8AC3E}">
        <p14:creationId xmlns:p14="http://schemas.microsoft.com/office/powerpoint/2010/main" val="2194544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347" y="1995686"/>
            <a:ext cx="4957253" cy="2855049"/>
          </a:xfrm>
          <a:prstGeom prst="rect">
            <a:avLst/>
          </a:prstGeom>
        </p:spPr>
      </p:pic>
      <p:sp>
        <p:nvSpPr>
          <p:cNvPr id="5" name="Title 4">
            <a:extLst>
              <a:ext uri="{FF2B5EF4-FFF2-40B4-BE49-F238E27FC236}">
                <a16:creationId xmlns:a16="http://schemas.microsoft.com/office/drawing/2014/main" xmlns="" id="{261582EF-7FEB-4BF7-9324-15C734E10E35}"/>
              </a:ext>
            </a:extLst>
          </p:cNvPr>
          <p:cNvSpPr>
            <a:spLocks noGrp="1"/>
          </p:cNvSpPr>
          <p:nvPr>
            <p:ph type="title"/>
          </p:nvPr>
        </p:nvSpPr>
        <p:spPr>
          <a:xfrm>
            <a:off x="457200" y="771550"/>
            <a:ext cx="8229600" cy="857250"/>
          </a:xfrm>
        </p:spPr>
        <p:txBody>
          <a:bodyPr/>
          <a:lstStyle/>
          <a:p>
            <a:r>
              <a:rPr lang="en-AU" sz="4000" b="1" dirty="0">
                <a:solidFill>
                  <a:srgbClr val="002060"/>
                </a:solidFill>
                <a:latin typeface="+mn-lt"/>
              </a:rPr>
              <a:t>Risk #1 Organisational Capability</a:t>
            </a:r>
            <a:endParaRPr lang="en-AU" sz="4000" dirty="0">
              <a:solidFill>
                <a:schemeClr val="accent4">
                  <a:lumMod val="10000"/>
                </a:schemeClr>
              </a:solidFill>
              <a:latin typeface="+mn-lt"/>
            </a:endParaRPr>
          </a:p>
        </p:txBody>
      </p:sp>
      <p:sp>
        <p:nvSpPr>
          <p:cNvPr id="2" name="Footer Placeholder 1">
            <a:extLst>
              <a:ext uri="{FF2B5EF4-FFF2-40B4-BE49-F238E27FC236}">
                <a16:creationId xmlns:a16="http://schemas.microsoft.com/office/drawing/2014/main" xmlns="" id="{16EEBC2A-31D2-4D5D-9960-5F5C9E8E1206}"/>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F234D517-DC9E-4BA5-A2BE-BE5B73C54617}"/>
              </a:ext>
            </a:extLst>
          </p:cNvPr>
          <p:cNvSpPr>
            <a:spLocks noGrp="1"/>
          </p:cNvSpPr>
          <p:nvPr>
            <p:ph type="sldNum" sz="quarter" idx="12"/>
          </p:nvPr>
        </p:nvSpPr>
        <p:spPr/>
        <p:txBody>
          <a:bodyPr/>
          <a:lstStyle/>
          <a:p>
            <a:fld id="{3FF909EE-2C65-48BC-95E5-26F3591A45A6}" type="slidenum">
              <a:rPr lang="en-CA" smtClean="0"/>
              <a:t>43</a:t>
            </a:fld>
            <a:endParaRPr lang="en-CA"/>
          </a:p>
        </p:txBody>
      </p:sp>
      <p:sp>
        <p:nvSpPr>
          <p:cNvPr id="4" name="Title 3">
            <a:extLst>
              <a:ext uri="{FF2B5EF4-FFF2-40B4-BE49-F238E27FC236}">
                <a16:creationId xmlns:a16="http://schemas.microsoft.com/office/drawing/2014/main" xmlns="" id="{0EAE927D-B259-4949-9AF5-8E8938FEEEBD}"/>
              </a:ext>
            </a:extLst>
          </p:cNvPr>
          <p:cNvSpPr txBox="1">
            <a:spLocks/>
          </p:cNvSpPr>
          <p:nvPr/>
        </p:nvSpPr>
        <p:spPr>
          <a:xfrm>
            <a:off x="457200" y="987574"/>
            <a:ext cx="8229600" cy="857250"/>
          </a:xfrm>
          <a:prstGeom prst="rect">
            <a:avLst/>
          </a:prstGeom>
        </p:spPr>
        <p:txBody>
          <a:bodyPr/>
          <a:lstStyle>
            <a:lvl1pPr algn="ctr" defTabSz="914400" rtl="0" eaLnBrk="1" latinLnBrk="0" hangingPunct="1">
              <a:spcBef>
                <a:spcPct val="0"/>
              </a:spcBef>
              <a:buNone/>
              <a:defRPr sz="4400" kern="1200">
                <a:solidFill>
                  <a:srgbClr val="F37021"/>
                </a:solidFill>
                <a:latin typeface="Arial" pitchFamily="34" charset="0"/>
                <a:ea typeface="+mj-ea"/>
                <a:cs typeface="Arial" pitchFamily="34" charset="0"/>
              </a:defRPr>
            </a:lvl1pPr>
          </a:lstStyle>
          <a:p>
            <a:endParaRPr lang="en-AU" dirty="0"/>
          </a:p>
        </p:txBody>
      </p:sp>
      <p:sp>
        <p:nvSpPr>
          <p:cNvPr id="9" name="Oval 8">
            <a:extLst>
              <a:ext uri="{FF2B5EF4-FFF2-40B4-BE49-F238E27FC236}">
                <a16:creationId xmlns:a16="http://schemas.microsoft.com/office/drawing/2014/main" xmlns="" id="{A0A2B353-06BA-45C4-A7B5-2FD827765F59}"/>
              </a:ext>
            </a:extLst>
          </p:cNvPr>
          <p:cNvSpPr/>
          <p:nvPr/>
        </p:nvSpPr>
        <p:spPr>
          <a:xfrm>
            <a:off x="4499992" y="2943597"/>
            <a:ext cx="2890664" cy="1441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xmlns="" id="{A34E9A82-8369-430D-8A3B-60E8A960219F}"/>
              </a:ext>
            </a:extLst>
          </p:cNvPr>
          <p:cNvSpPr/>
          <p:nvPr/>
        </p:nvSpPr>
        <p:spPr>
          <a:xfrm>
            <a:off x="5945324" y="1995686"/>
            <a:ext cx="3046276" cy="1512168"/>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xmlns="" id="{013D2D85-8284-4FD7-9FE7-2376FA680089}"/>
              </a:ext>
            </a:extLst>
          </p:cNvPr>
          <p:cNvSpPr txBox="1"/>
          <p:nvPr/>
        </p:nvSpPr>
        <p:spPr>
          <a:xfrm>
            <a:off x="7612225" y="1613992"/>
            <a:ext cx="1259482" cy="369332"/>
          </a:xfrm>
          <a:prstGeom prst="rect">
            <a:avLst/>
          </a:prstGeom>
          <a:solidFill>
            <a:srgbClr val="FF9900"/>
          </a:solidFill>
          <a:ln>
            <a:solidFill>
              <a:srgbClr val="5A6870"/>
            </a:solidFill>
          </a:ln>
        </p:spPr>
        <p:txBody>
          <a:bodyPr wrap="square" rtlCol="0">
            <a:spAutoFit/>
          </a:bodyPr>
          <a:lstStyle/>
          <a:p>
            <a:r>
              <a:rPr lang="en-AU" dirty="0">
                <a:solidFill>
                  <a:schemeClr val="accent4">
                    <a:lumMod val="10000"/>
                  </a:schemeClr>
                </a:solidFill>
              </a:rPr>
              <a:t>C</a:t>
            </a:r>
            <a:r>
              <a:rPr lang="en-AU" dirty="0" smtClean="0">
                <a:solidFill>
                  <a:schemeClr val="accent4">
                    <a:lumMod val="10000"/>
                  </a:schemeClr>
                </a:solidFill>
              </a:rPr>
              <a:t>omplex</a:t>
            </a:r>
            <a:endParaRPr lang="en-AU" dirty="0">
              <a:solidFill>
                <a:schemeClr val="accent4">
                  <a:lumMod val="10000"/>
                </a:schemeClr>
              </a:solidFill>
            </a:endParaRPr>
          </a:p>
        </p:txBody>
      </p:sp>
      <p:sp>
        <p:nvSpPr>
          <p:cNvPr id="12" name="TextBox 11">
            <a:extLst>
              <a:ext uri="{FF2B5EF4-FFF2-40B4-BE49-F238E27FC236}">
                <a16:creationId xmlns:a16="http://schemas.microsoft.com/office/drawing/2014/main" xmlns="" id="{5F6AE5E5-9812-4F30-A718-EA518E3BBAAB}"/>
              </a:ext>
            </a:extLst>
          </p:cNvPr>
          <p:cNvSpPr txBox="1"/>
          <p:nvPr/>
        </p:nvSpPr>
        <p:spPr>
          <a:xfrm>
            <a:off x="6855532" y="3891076"/>
            <a:ext cx="1528936" cy="369332"/>
          </a:xfrm>
          <a:prstGeom prst="rect">
            <a:avLst/>
          </a:prstGeom>
          <a:solidFill>
            <a:schemeClr val="accent3">
              <a:lumMod val="75000"/>
            </a:schemeClr>
          </a:solidFill>
          <a:ln>
            <a:noFill/>
          </a:ln>
        </p:spPr>
        <p:txBody>
          <a:bodyPr wrap="square" rtlCol="0">
            <a:spAutoFit/>
          </a:bodyPr>
          <a:lstStyle/>
          <a:p>
            <a:r>
              <a:rPr lang="en-AU" dirty="0">
                <a:solidFill>
                  <a:schemeClr val="accent4">
                    <a:lumMod val="10000"/>
                  </a:schemeClr>
                </a:solidFill>
              </a:rPr>
              <a:t>F</a:t>
            </a:r>
            <a:r>
              <a:rPr lang="en-AU" dirty="0" smtClean="0">
                <a:solidFill>
                  <a:schemeClr val="accent4">
                    <a:lumMod val="10000"/>
                  </a:schemeClr>
                </a:solidFill>
              </a:rPr>
              <a:t>oundation </a:t>
            </a:r>
            <a:endParaRPr lang="en-AU" dirty="0">
              <a:solidFill>
                <a:schemeClr val="accent4">
                  <a:lumMod val="10000"/>
                </a:schemeClr>
              </a:solidFill>
            </a:endParaRPr>
          </a:p>
        </p:txBody>
      </p:sp>
      <p:sp>
        <p:nvSpPr>
          <p:cNvPr id="6" name="TextBox 5">
            <a:extLst>
              <a:ext uri="{FF2B5EF4-FFF2-40B4-BE49-F238E27FC236}">
                <a16:creationId xmlns:a16="http://schemas.microsoft.com/office/drawing/2014/main" xmlns="" id="{0E97A8DB-5A7A-426E-B0F3-34F5E2E0B682}"/>
              </a:ext>
            </a:extLst>
          </p:cNvPr>
          <p:cNvSpPr txBox="1"/>
          <p:nvPr/>
        </p:nvSpPr>
        <p:spPr>
          <a:xfrm>
            <a:off x="107504" y="2013309"/>
            <a:ext cx="3744416" cy="2862322"/>
          </a:xfrm>
          <a:prstGeom prst="rect">
            <a:avLst/>
          </a:prstGeom>
          <a:noFill/>
        </p:spPr>
        <p:txBody>
          <a:bodyPr wrap="square" rtlCol="0">
            <a:spAutoFit/>
          </a:bodyPr>
          <a:lstStyle/>
          <a:p>
            <a:r>
              <a:rPr lang="en-US" sz="2000" dirty="0">
                <a:solidFill>
                  <a:srgbClr val="002060"/>
                </a:solidFill>
              </a:rPr>
              <a:t>The implementation of advanced TRIP Tools and Interoperable Applications is highly contingent on:</a:t>
            </a:r>
          </a:p>
          <a:p>
            <a:pPr marL="285750" indent="-285750">
              <a:buFont typeface="Wingdings" panose="05000000000000000000" pitchFamily="2" charset="2"/>
              <a:buChar char="ü"/>
            </a:pPr>
            <a:r>
              <a:rPr lang="en-US" sz="2000" dirty="0">
                <a:solidFill>
                  <a:schemeClr val="accent4">
                    <a:lumMod val="10000"/>
                  </a:schemeClr>
                </a:solidFill>
              </a:rPr>
              <a:t>Basic inspection systems being in place; and</a:t>
            </a:r>
          </a:p>
          <a:p>
            <a:pPr marL="285750" indent="-285750">
              <a:buFont typeface="Wingdings" panose="05000000000000000000" pitchFamily="2" charset="2"/>
              <a:buChar char="ü"/>
            </a:pPr>
            <a:r>
              <a:rPr lang="en-US" sz="2000" dirty="0">
                <a:solidFill>
                  <a:schemeClr val="accent4">
                    <a:lumMod val="10000"/>
                  </a:schemeClr>
                </a:solidFill>
              </a:rPr>
              <a:t>Deep capability to understand and evaluate options for change</a:t>
            </a:r>
          </a:p>
        </p:txBody>
      </p:sp>
    </p:spTree>
    <p:extLst>
      <p:ext uri="{BB962C8B-B14F-4D97-AF65-F5344CB8AC3E}">
        <p14:creationId xmlns:p14="http://schemas.microsoft.com/office/powerpoint/2010/main" val="3770799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A82BCFE-357D-493E-862E-015C352D04D1}"/>
              </a:ext>
            </a:extLst>
          </p:cNvPr>
          <p:cNvSpPr>
            <a:spLocks noGrp="1"/>
          </p:cNvSpPr>
          <p:nvPr>
            <p:ph type="title"/>
          </p:nvPr>
        </p:nvSpPr>
        <p:spPr>
          <a:xfrm>
            <a:off x="457200" y="771550"/>
            <a:ext cx="8507288" cy="857250"/>
          </a:xfrm>
        </p:spPr>
        <p:txBody>
          <a:bodyPr/>
          <a:lstStyle/>
          <a:p>
            <a:pPr algn="l"/>
            <a:r>
              <a:rPr lang="en-AU" sz="3600" b="1" dirty="0">
                <a:solidFill>
                  <a:srgbClr val="002060"/>
                </a:solidFill>
                <a:latin typeface="+mn-lt"/>
              </a:rPr>
              <a:t>Risk #2 Primary and Secondary Examination</a:t>
            </a:r>
          </a:p>
        </p:txBody>
      </p:sp>
      <p:pic>
        <p:nvPicPr>
          <p:cNvPr id="9" name="Content Placeholder 8" descr="A screenshot of a social media post&#10;&#10;Description generated with very high confidence">
            <a:extLst>
              <a:ext uri="{FF2B5EF4-FFF2-40B4-BE49-F238E27FC236}">
                <a16:creationId xmlns:a16="http://schemas.microsoft.com/office/drawing/2014/main" xmlns="" id="{58B36BBD-E203-45E2-A943-61507FEB76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65092" y="1362984"/>
            <a:ext cx="5299196" cy="3438539"/>
          </a:xfrm>
        </p:spPr>
      </p:pic>
      <p:sp>
        <p:nvSpPr>
          <p:cNvPr id="2" name="Footer Placeholder 1">
            <a:extLst>
              <a:ext uri="{FF2B5EF4-FFF2-40B4-BE49-F238E27FC236}">
                <a16:creationId xmlns:a16="http://schemas.microsoft.com/office/drawing/2014/main" xmlns="" id="{2E77556E-CD36-49C6-A4AE-D84927ECD10C}"/>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87F8BE6E-9B61-4B5C-A28B-05D82C7FEE51}"/>
              </a:ext>
            </a:extLst>
          </p:cNvPr>
          <p:cNvSpPr>
            <a:spLocks noGrp="1"/>
          </p:cNvSpPr>
          <p:nvPr>
            <p:ph type="sldNum" sz="quarter" idx="12"/>
          </p:nvPr>
        </p:nvSpPr>
        <p:spPr/>
        <p:txBody>
          <a:bodyPr/>
          <a:lstStyle/>
          <a:p>
            <a:fld id="{3FF909EE-2C65-48BC-95E5-26F3591A45A6}" type="slidenum">
              <a:rPr lang="en-CA" smtClean="0"/>
              <a:t>44</a:t>
            </a:fld>
            <a:endParaRPr lang="en-CA"/>
          </a:p>
        </p:txBody>
      </p:sp>
    </p:spTree>
    <p:extLst>
      <p:ext uri="{BB962C8B-B14F-4D97-AF65-F5344CB8AC3E}">
        <p14:creationId xmlns:p14="http://schemas.microsoft.com/office/powerpoint/2010/main" val="2721190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A4A0453-0953-4F44-9929-325F989146D5}"/>
              </a:ext>
            </a:extLst>
          </p:cNvPr>
          <p:cNvSpPr>
            <a:spLocks noGrp="1"/>
          </p:cNvSpPr>
          <p:nvPr>
            <p:ph type="title"/>
          </p:nvPr>
        </p:nvSpPr>
        <p:spPr>
          <a:xfrm>
            <a:off x="0" y="843558"/>
            <a:ext cx="9144000" cy="857250"/>
          </a:xfrm>
        </p:spPr>
        <p:txBody>
          <a:bodyPr/>
          <a:lstStyle/>
          <a:p>
            <a:r>
              <a:rPr lang="en-AU" sz="4000" b="1" dirty="0">
                <a:solidFill>
                  <a:srgbClr val="002060"/>
                </a:solidFill>
                <a:latin typeface="+mn-lt"/>
              </a:rPr>
              <a:t>Risk #3 Transparency and Governance</a:t>
            </a:r>
          </a:p>
        </p:txBody>
      </p:sp>
      <p:pic>
        <p:nvPicPr>
          <p:cNvPr id="10" name="Content Placeholder 9" descr="Jail">
            <a:extLst>
              <a:ext uri="{FF2B5EF4-FFF2-40B4-BE49-F238E27FC236}">
                <a16:creationId xmlns:a16="http://schemas.microsoft.com/office/drawing/2014/main" xmlns="" id="{18BA24CB-E236-48B8-9FEB-00CA7FED706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62800" y="1798159"/>
            <a:ext cx="914400" cy="914400"/>
          </a:xfrm>
        </p:spPr>
      </p:pic>
      <p:sp>
        <p:nvSpPr>
          <p:cNvPr id="2" name="Footer Placeholder 1">
            <a:extLst>
              <a:ext uri="{FF2B5EF4-FFF2-40B4-BE49-F238E27FC236}">
                <a16:creationId xmlns:a16="http://schemas.microsoft.com/office/drawing/2014/main" xmlns="" id="{16EEBC2A-31D2-4D5D-9960-5F5C9E8E1206}"/>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F234D517-DC9E-4BA5-A2BE-BE5B73C54617}"/>
              </a:ext>
            </a:extLst>
          </p:cNvPr>
          <p:cNvSpPr>
            <a:spLocks noGrp="1"/>
          </p:cNvSpPr>
          <p:nvPr>
            <p:ph type="sldNum" sz="quarter" idx="12"/>
          </p:nvPr>
        </p:nvSpPr>
        <p:spPr/>
        <p:txBody>
          <a:bodyPr/>
          <a:lstStyle/>
          <a:p>
            <a:fld id="{3FF909EE-2C65-48BC-95E5-26F3591A45A6}" type="slidenum">
              <a:rPr lang="en-CA" smtClean="0"/>
              <a:t>45</a:t>
            </a:fld>
            <a:endParaRPr lang="en-CA"/>
          </a:p>
        </p:txBody>
      </p:sp>
      <p:sp>
        <p:nvSpPr>
          <p:cNvPr id="4" name="Title 3">
            <a:extLst>
              <a:ext uri="{FF2B5EF4-FFF2-40B4-BE49-F238E27FC236}">
                <a16:creationId xmlns:a16="http://schemas.microsoft.com/office/drawing/2014/main" xmlns="" id="{0EAE927D-B259-4949-9AF5-8E8938FEEEBD}"/>
              </a:ext>
            </a:extLst>
          </p:cNvPr>
          <p:cNvSpPr txBox="1">
            <a:spLocks/>
          </p:cNvSpPr>
          <p:nvPr/>
        </p:nvSpPr>
        <p:spPr>
          <a:xfrm>
            <a:off x="457200" y="987574"/>
            <a:ext cx="8229600" cy="857250"/>
          </a:xfrm>
          <a:prstGeom prst="rect">
            <a:avLst/>
          </a:prstGeom>
        </p:spPr>
        <p:txBody>
          <a:bodyPr/>
          <a:lstStyle>
            <a:lvl1pPr algn="ctr" defTabSz="914400" rtl="0" eaLnBrk="1" latinLnBrk="0" hangingPunct="1">
              <a:spcBef>
                <a:spcPct val="0"/>
              </a:spcBef>
              <a:buNone/>
              <a:defRPr sz="4400" kern="1200">
                <a:solidFill>
                  <a:srgbClr val="F37021"/>
                </a:solidFill>
                <a:latin typeface="Arial" pitchFamily="34" charset="0"/>
                <a:ea typeface="+mj-ea"/>
                <a:cs typeface="Arial" pitchFamily="34" charset="0"/>
              </a:defRPr>
            </a:lvl1pPr>
          </a:lstStyle>
          <a:p>
            <a:endParaRPr lang="en-AU" dirty="0"/>
          </a:p>
        </p:txBody>
      </p:sp>
      <p:pic>
        <p:nvPicPr>
          <p:cNvPr id="12" name="Graphic 11" descr="Handcuffs">
            <a:extLst>
              <a:ext uri="{FF2B5EF4-FFF2-40B4-BE49-F238E27FC236}">
                <a16:creationId xmlns:a16="http://schemas.microsoft.com/office/drawing/2014/main" xmlns="" id="{BB50BFAF-3A29-4AAA-9F44-1C317182A6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62800" y="3577047"/>
            <a:ext cx="914400" cy="914400"/>
          </a:xfrm>
          <a:prstGeom prst="rect">
            <a:avLst/>
          </a:prstGeom>
        </p:spPr>
      </p:pic>
      <p:pic>
        <p:nvPicPr>
          <p:cNvPr id="14" name="Graphic 13" descr="Key">
            <a:extLst>
              <a:ext uri="{FF2B5EF4-FFF2-40B4-BE49-F238E27FC236}">
                <a16:creationId xmlns:a16="http://schemas.microsoft.com/office/drawing/2014/main" xmlns="" id="{58F52232-BBCD-417D-8C69-2732E50E9C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62800" y="2662647"/>
            <a:ext cx="914400" cy="914400"/>
          </a:xfrm>
          <a:prstGeom prst="rect">
            <a:avLst/>
          </a:prstGeom>
        </p:spPr>
      </p:pic>
      <p:sp>
        <p:nvSpPr>
          <p:cNvPr id="6" name="TextBox 5">
            <a:extLst>
              <a:ext uri="{FF2B5EF4-FFF2-40B4-BE49-F238E27FC236}">
                <a16:creationId xmlns:a16="http://schemas.microsoft.com/office/drawing/2014/main" xmlns="" id="{0E880631-B1D6-4B12-974F-0C3980A8C575}"/>
              </a:ext>
            </a:extLst>
          </p:cNvPr>
          <p:cNvSpPr txBox="1"/>
          <p:nvPr/>
        </p:nvSpPr>
        <p:spPr>
          <a:xfrm>
            <a:off x="683568" y="1798159"/>
            <a:ext cx="3712754" cy="2123658"/>
          </a:xfrm>
          <a:prstGeom prst="rect">
            <a:avLst/>
          </a:prstGeom>
          <a:noFill/>
        </p:spPr>
        <p:txBody>
          <a:bodyPr wrap="square" rtlCol="0">
            <a:spAutoFit/>
          </a:bodyPr>
          <a:lstStyle/>
          <a:p>
            <a:r>
              <a:rPr lang="en-US" sz="2200" dirty="0">
                <a:solidFill>
                  <a:srgbClr val="002060"/>
                </a:solidFill>
              </a:rPr>
              <a:t>The risk of corruption in BCM needs to be assessed and mitigated by States so that their investments in TRIP implementation can be successful.</a:t>
            </a:r>
          </a:p>
        </p:txBody>
      </p:sp>
    </p:spTree>
    <p:extLst>
      <p:ext uri="{BB962C8B-B14F-4D97-AF65-F5344CB8AC3E}">
        <p14:creationId xmlns:p14="http://schemas.microsoft.com/office/powerpoint/2010/main" val="2636195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EF68733-F41D-4EA1-AFD9-6B7DDC4D575C}"/>
              </a:ext>
            </a:extLst>
          </p:cNvPr>
          <p:cNvSpPr>
            <a:spLocks noGrp="1"/>
          </p:cNvSpPr>
          <p:nvPr>
            <p:ph type="title"/>
          </p:nvPr>
        </p:nvSpPr>
        <p:spPr/>
        <p:txBody>
          <a:bodyPr/>
          <a:lstStyle/>
          <a:p>
            <a:r>
              <a:rPr lang="en-AU" sz="3200" b="1" dirty="0">
                <a:solidFill>
                  <a:srgbClr val="002060"/>
                </a:solidFill>
                <a:latin typeface="+mn-lt"/>
              </a:rPr>
              <a:t>Risk #4 Manual &amp; Visual Inspection of Travel Documents</a:t>
            </a:r>
          </a:p>
        </p:txBody>
      </p:sp>
      <p:sp>
        <p:nvSpPr>
          <p:cNvPr id="2" name="Footer Placeholder 1">
            <a:extLst>
              <a:ext uri="{FF2B5EF4-FFF2-40B4-BE49-F238E27FC236}">
                <a16:creationId xmlns:a16="http://schemas.microsoft.com/office/drawing/2014/main" xmlns="" id="{503B65A8-1F4E-4B5D-93E3-BAB87697D28E}"/>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AE407851-B14E-4DC3-BA13-FC91DC2E58E9}"/>
              </a:ext>
            </a:extLst>
          </p:cNvPr>
          <p:cNvSpPr>
            <a:spLocks noGrp="1"/>
          </p:cNvSpPr>
          <p:nvPr>
            <p:ph type="sldNum" sz="quarter" idx="12"/>
          </p:nvPr>
        </p:nvSpPr>
        <p:spPr/>
        <p:txBody>
          <a:bodyPr/>
          <a:lstStyle/>
          <a:p>
            <a:fld id="{3FF909EE-2C65-48BC-95E5-26F3591A45A6}" type="slidenum">
              <a:rPr lang="en-CA" smtClean="0"/>
              <a:t>46</a:t>
            </a:fld>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931790"/>
            <a:ext cx="2606464" cy="122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20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61582EF-7FEB-4BF7-9324-15C734E10E35}"/>
              </a:ext>
            </a:extLst>
          </p:cNvPr>
          <p:cNvSpPr>
            <a:spLocks noGrp="1"/>
          </p:cNvSpPr>
          <p:nvPr>
            <p:ph type="title"/>
          </p:nvPr>
        </p:nvSpPr>
        <p:spPr>
          <a:xfrm>
            <a:off x="457200" y="843558"/>
            <a:ext cx="8229600" cy="857250"/>
          </a:xfrm>
        </p:spPr>
        <p:txBody>
          <a:bodyPr/>
          <a:lstStyle/>
          <a:p>
            <a:r>
              <a:rPr lang="en-AU" sz="4000" b="1" dirty="0">
                <a:solidFill>
                  <a:srgbClr val="002060"/>
                </a:solidFill>
                <a:latin typeface="+mn-lt"/>
              </a:rPr>
              <a:t>Risk #5 BCM Strategy</a:t>
            </a:r>
          </a:p>
        </p:txBody>
      </p:sp>
      <p:sp>
        <p:nvSpPr>
          <p:cNvPr id="2" name="Footer Placeholder 1">
            <a:extLst>
              <a:ext uri="{FF2B5EF4-FFF2-40B4-BE49-F238E27FC236}">
                <a16:creationId xmlns:a16="http://schemas.microsoft.com/office/drawing/2014/main" xmlns="" id="{16EEBC2A-31D2-4D5D-9960-5F5C9E8E1206}"/>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F234D517-DC9E-4BA5-A2BE-BE5B73C54617}"/>
              </a:ext>
            </a:extLst>
          </p:cNvPr>
          <p:cNvSpPr>
            <a:spLocks noGrp="1"/>
          </p:cNvSpPr>
          <p:nvPr>
            <p:ph type="sldNum" sz="quarter" idx="12"/>
          </p:nvPr>
        </p:nvSpPr>
        <p:spPr/>
        <p:txBody>
          <a:bodyPr/>
          <a:lstStyle/>
          <a:p>
            <a:fld id="{3FF909EE-2C65-48BC-95E5-26F3591A45A6}" type="slidenum">
              <a:rPr lang="en-CA" smtClean="0"/>
              <a:t>47</a:t>
            </a:fld>
            <a:endParaRPr lang="en-CA"/>
          </a:p>
        </p:txBody>
      </p:sp>
      <p:sp>
        <p:nvSpPr>
          <p:cNvPr id="4" name="Title 3">
            <a:extLst>
              <a:ext uri="{FF2B5EF4-FFF2-40B4-BE49-F238E27FC236}">
                <a16:creationId xmlns:a16="http://schemas.microsoft.com/office/drawing/2014/main" xmlns="" id="{0EAE927D-B259-4949-9AF5-8E8938FEEEBD}"/>
              </a:ext>
            </a:extLst>
          </p:cNvPr>
          <p:cNvSpPr txBox="1">
            <a:spLocks/>
          </p:cNvSpPr>
          <p:nvPr/>
        </p:nvSpPr>
        <p:spPr>
          <a:xfrm>
            <a:off x="457200" y="987574"/>
            <a:ext cx="8229600" cy="857250"/>
          </a:xfrm>
          <a:prstGeom prst="rect">
            <a:avLst/>
          </a:prstGeom>
        </p:spPr>
        <p:txBody>
          <a:bodyPr/>
          <a:lstStyle>
            <a:lvl1pPr algn="ctr" defTabSz="914400" rtl="0" eaLnBrk="1" latinLnBrk="0" hangingPunct="1">
              <a:spcBef>
                <a:spcPct val="0"/>
              </a:spcBef>
              <a:buNone/>
              <a:defRPr sz="4400" kern="1200">
                <a:solidFill>
                  <a:srgbClr val="F37021"/>
                </a:solidFill>
                <a:latin typeface="Arial" pitchFamily="34" charset="0"/>
                <a:ea typeface="+mj-ea"/>
                <a:cs typeface="Arial" pitchFamily="34" charset="0"/>
              </a:defRPr>
            </a:lvl1pPr>
          </a:lstStyle>
          <a:p>
            <a:endParaRPr lang="en-AU" dirty="0"/>
          </a:p>
        </p:txBody>
      </p:sp>
      <p:sp>
        <p:nvSpPr>
          <p:cNvPr id="8" name="Content Placeholder 13">
            <a:extLst>
              <a:ext uri="{FF2B5EF4-FFF2-40B4-BE49-F238E27FC236}">
                <a16:creationId xmlns:a16="http://schemas.microsoft.com/office/drawing/2014/main" xmlns="" id="{72A5E0AF-039C-46FA-8276-A7293E2645C7}"/>
              </a:ext>
            </a:extLst>
          </p:cNvPr>
          <p:cNvSpPr>
            <a:spLocks noGrp="1"/>
          </p:cNvSpPr>
          <p:nvPr>
            <p:ph sz="half" idx="2"/>
          </p:nvPr>
        </p:nvSpPr>
        <p:spPr>
          <a:xfrm>
            <a:off x="2409365" y="2007092"/>
            <a:ext cx="4038600" cy="2778956"/>
          </a:xfrm>
        </p:spPr>
        <p:txBody>
          <a:bodyPr>
            <a:noAutofit/>
          </a:bodyPr>
          <a:lstStyle/>
          <a:p>
            <a:pPr marL="857250" lvl="1" indent="-457200">
              <a:buFont typeface="+mj-lt"/>
              <a:buAutoNum type="arabicPeriod"/>
            </a:pPr>
            <a:r>
              <a:rPr lang="en-AU" sz="1100" dirty="0">
                <a:solidFill>
                  <a:schemeClr val="accent5">
                    <a:lumMod val="50000"/>
                  </a:schemeClr>
                </a:solidFill>
                <a:latin typeface="+mn-lt"/>
              </a:rPr>
              <a:t>About this Guide – Scope and Application</a:t>
            </a:r>
          </a:p>
          <a:p>
            <a:pPr marL="857250" lvl="1" indent="-457200">
              <a:buFont typeface="+mj-lt"/>
              <a:buAutoNum type="arabicPeriod"/>
            </a:pPr>
            <a:r>
              <a:rPr lang="en-AU" sz="1100" dirty="0">
                <a:solidFill>
                  <a:schemeClr val="accent5">
                    <a:lumMod val="50000"/>
                  </a:schemeClr>
                </a:solidFill>
                <a:latin typeface="+mn-lt"/>
              </a:rPr>
              <a:t>ICAO TRIP and Border Control Management</a:t>
            </a: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r>
              <a:rPr lang="en-AU" sz="1100" dirty="0">
                <a:solidFill>
                  <a:schemeClr val="accent5">
                    <a:lumMod val="50000"/>
                  </a:schemeClr>
                </a:solidFill>
                <a:latin typeface="+mn-lt"/>
              </a:rPr>
              <a:t>National Strategies for Border Control Management</a:t>
            </a: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endParaRPr lang="en-AU" sz="400" dirty="0">
              <a:solidFill>
                <a:schemeClr val="accent5">
                  <a:lumMod val="50000"/>
                </a:schemeClr>
              </a:solidFill>
              <a:latin typeface="+mn-lt"/>
            </a:endParaRPr>
          </a:p>
          <a:p>
            <a:pPr marL="857250" lvl="1" indent="-457200">
              <a:buFont typeface="+mj-lt"/>
              <a:buAutoNum type="arabicPeriod"/>
            </a:pPr>
            <a:r>
              <a:rPr lang="en-AU" sz="1100" b="1" dirty="0">
                <a:solidFill>
                  <a:schemeClr val="accent5">
                    <a:lumMod val="50000"/>
                  </a:schemeClr>
                </a:solidFill>
                <a:latin typeface="+mn-lt"/>
              </a:rPr>
              <a:t>National Border Inspections Systems and Tools</a:t>
            </a:r>
          </a:p>
          <a:p>
            <a:pPr marL="857250" lvl="1" indent="-457200">
              <a:buFont typeface="+mj-lt"/>
              <a:buAutoNum type="arabicPeriod"/>
            </a:pPr>
            <a:endParaRPr lang="en-AU" sz="400" b="1" dirty="0">
              <a:solidFill>
                <a:schemeClr val="accent5">
                  <a:lumMod val="50000"/>
                </a:schemeClr>
              </a:solidFill>
              <a:latin typeface="+mn-lt"/>
            </a:endParaRPr>
          </a:p>
          <a:p>
            <a:pPr marL="857250" lvl="1" indent="-457200">
              <a:buFont typeface="+mj-lt"/>
              <a:buAutoNum type="arabicPeriod"/>
            </a:pPr>
            <a:r>
              <a:rPr lang="en-AU" sz="1100" b="1" dirty="0">
                <a:solidFill>
                  <a:schemeClr val="accent5">
                    <a:lumMod val="50000"/>
                  </a:schemeClr>
                </a:solidFill>
                <a:latin typeface="+mn-lt"/>
              </a:rPr>
              <a:t>Interoperable Applications</a:t>
            </a:r>
          </a:p>
          <a:p>
            <a:pPr marL="857250" lvl="1" indent="-457200">
              <a:buFont typeface="+mj-lt"/>
              <a:buAutoNum type="arabicPeriod"/>
            </a:pPr>
            <a:endParaRPr lang="en-AU" sz="400" b="1" dirty="0">
              <a:solidFill>
                <a:schemeClr val="accent5">
                  <a:lumMod val="50000"/>
                </a:schemeClr>
              </a:solidFill>
              <a:latin typeface="+mn-lt"/>
            </a:endParaRPr>
          </a:p>
          <a:p>
            <a:pPr marL="857250" lvl="1" indent="-457200">
              <a:buFont typeface="+mj-lt"/>
              <a:buAutoNum type="arabicPeriod"/>
            </a:pPr>
            <a:endParaRPr lang="en-AU" sz="400" b="1" dirty="0">
              <a:solidFill>
                <a:schemeClr val="accent5">
                  <a:lumMod val="50000"/>
                </a:schemeClr>
              </a:solidFill>
              <a:latin typeface="+mn-lt"/>
            </a:endParaRPr>
          </a:p>
          <a:p>
            <a:pPr marL="857250" lvl="1" indent="-457200">
              <a:buFont typeface="+mj-lt"/>
              <a:buAutoNum type="arabicPeriod"/>
            </a:pPr>
            <a:endParaRPr lang="en-AU" sz="400" b="1" dirty="0">
              <a:solidFill>
                <a:schemeClr val="accent5">
                  <a:lumMod val="50000"/>
                </a:schemeClr>
              </a:solidFill>
              <a:latin typeface="+mn-lt"/>
            </a:endParaRPr>
          </a:p>
          <a:p>
            <a:pPr marL="857250" lvl="1" indent="-457200">
              <a:buFont typeface="+mj-lt"/>
              <a:buAutoNum type="arabicPeriod"/>
            </a:pPr>
            <a:r>
              <a:rPr lang="en-AU" sz="1100" dirty="0">
                <a:solidFill>
                  <a:schemeClr val="accent5">
                    <a:lumMod val="50000"/>
                  </a:schemeClr>
                </a:solidFill>
                <a:latin typeface="+mn-lt"/>
              </a:rPr>
              <a:t>Traveller Examination and Travel Document Inspection</a:t>
            </a:r>
          </a:p>
          <a:p>
            <a:pPr marL="857250" lvl="1" indent="-457200">
              <a:buFont typeface="+mj-lt"/>
              <a:buAutoNum type="arabicPeriod"/>
            </a:pPr>
            <a:r>
              <a:rPr lang="en-AU" sz="1100" dirty="0">
                <a:solidFill>
                  <a:schemeClr val="accent5">
                    <a:lumMod val="50000"/>
                  </a:schemeClr>
                </a:solidFill>
                <a:latin typeface="+mn-lt"/>
              </a:rPr>
              <a:t>Operational and Human Considerations in Border Control Management </a:t>
            </a:r>
          </a:p>
          <a:p>
            <a:pPr marL="857250" lvl="1" indent="-457200">
              <a:buFont typeface="+mj-lt"/>
              <a:buAutoNum type="arabicPeriod"/>
            </a:pPr>
            <a:r>
              <a:rPr lang="en-AU" sz="1100" dirty="0">
                <a:solidFill>
                  <a:schemeClr val="accent5">
                    <a:lumMod val="50000"/>
                  </a:schemeClr>
                </a:solidFill>
                <a:latin typeface="+mn-lt"/>
              </a:rPr>
              <a:t>Assistance to States</a:t>
            </a:r>
          </a:p>
        </p:txBody>
      </p:sp>
      <p:grpSp>
        <p:nvGrpSpPr>
          <p:cNvPr id="13" name="Group 12"/>
          <p:cNvGrpSpPr/>
          <p:nvPr/>
        </p:nvGrpSpPr>
        <p:grpSpPr>
          <a:xfrm>
            <a:off x="2699792" y="2139702"/>
            <a:ext cx="5518890" cy="1924638"/>
            <a:chOff x="4892345" y="2137375"/>
            <a:chExt cx="5518890" cy="1924638"/>
          </a:xfrm>
        </p:grpSpPr>
        <p:sp>
          <p:nvSpPr>
            <p:cNvPr id="10" name="TextBox 9">
              <a:extLst>
                <a:ext uri="{FF2B5EF4-FFF2-40B4-BE49-F238E27FC236}">
                  <a16:creationId xmlns:a16="http://schemas.microsoft.com/office/drawing/2014/main" xmlns="" id="{9612F2CE-C752-42AA-AB4F-2CF504AA3B8D}"/>
                </a:ext>
              </a:extLst>
            </p:cNvPr>
            <p:cNvSpPr txBox="1"/>
            <p:nvPr/>
          </p:nvSpPr>
          <p:spPr>
            <a:xfrm>
              <a:off x="7890955" y="3692681"/>
              <a:ext cx="2520280" cy="369332"/>
            </a:xfrm>
            <a:prstGeom prst="rect">
              <a:avLst/>
            </a:prstGeom>
            <a:solidFill>
              <a:srgbClr val="FF9900"/>
            </a:solidFill>
            <a:ln>
              <a:solidFill>
                <a:srgbClr val="FF9900"/>
              </a:solidFill>
            </a:ln>
          </p:spPr>
          <p:txBody>
            <a:bodyPr wrap="square" rtlCol="0">
              <a:spAutoFit/>
            </a:bodyPr>
            <a:lstStyle/>
            <a:p>
              <a:r>
                <a:rPr lang="en-AU" dirty="0">
                  <a:solidFill>
                    <a:schemeClr val="accent4">
                      <a:lumMod val="10000"/>
                    </a:schemeClr>
                  </a:solidFill>
                </a:rPr>
                <a:t>TRIP Implementation</a:t>
              </a:r>
            </a:p>
          </p:txBody>
        </p:sp>
        <p:grpSp>
          <p:nvGrpSpPr>
            <p:cNvPr id="7" name="Group 6"/>
            <p:cNvGrpSpPr/>
            <p:nvPr/>
          </p:nvGrpSpPr>
          <p:grpSpPr>
            <a:xfrm>
              <a:off x="4892345" y="2497101"/>
              <a:ext cx="3946855" cy="1272286"/>
              <a:chOff x="4892345" y="2497101"/>
              <a:chExt cx="3946855" cy="1272286"/>
            </a:xfrm>
          </p:grpSpPr>
          <p:sp>
            <p:nvSpPr>
              <p:cNvPr id="9" name="Oval 8">
                <a:extLst>
                  <a:ext uri="{FF2B5EF4-FFF2-40B4-BE49-F238E27FC236}">
                    <a16:creationId xmlns:a16="http://schemas.microsoft.com/office/drawing/2014/main" xmlns="" id="{E1E51D58-FDF8-446D-9DB0-892927FD0507}"/>
                  </a:ext>
                </a:extLst>
              </p:cNvPr>
              <p:cNvSpPr/>
              <p:nvPr/>
            </p:nvSpPr>
            <p:spPr>
              <a:xfrm>
                <a:off x="4892345" y="2885645"/>
                <a:ext cx="3946855" cy="88374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xmlns="" id="{A78CDDC2-410A-4B8B-923F-B2E6A2F21FEC}"/>
                  </a:ext>
                </a:extLst>
              </p:cNvPr>
              <p:cNvSpPr/>
              <p:nvPr/>
            </p:nvSpPr>
            <p:spPr>
              <a:xfrm>
                <a:off x="4892345" y="2497101"/>
                <a:ext cx="3946854" cy="51687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xmlns="" id="{C0B425DC-232E-4141-9B55-665B50D6D9D0}"/>
                </a:ext>
              </a:extLst>
            </p:cNvPr>
            <p:cNvSpPr txBox="1"/>
            <p:nvPr/>
          </p:nvSpPr>
          <p:spPr>
            <a:xfrm>
              <a:off x="7706808" y="2137375"/>
              <a:ext cx="1376536" cy="369332"/>
            </a:xfrm>
            <a:prstGeom prst="rect">
              <a:avLst/>
            </a:prstGeom>
            <a:solidFill>
              <a:schemeClr val="accent3">
                <a:lumMod val="75000"/>
              </a:schemeClr>
            </a:solidFill>
            <a:ln>
              <a:noFill/>
            </a:ln>
          </p:spPr>
          <p:txBody>
            <a:bodyPr wrap="square" rtlCol="0">
              <a:spAutoFit/>
            </a:bodyPr>
            <a:lstStyle/>
            <a:p>
              <a:r>
                <a:rPr lang="en-AU" dirty="0">
                  <a:solidFill>
                    <a:schemeClr val="accent4">
                      <a:lumMod val="10000"/>
                    </a:schemeClr>
                  </a:solidFill>
                </a:rPr>
                <a:t>F</a:t>
              </a:r>
              <a:r>
                <a:rPr lang="en-AU" dirty="0" smtClean="0">
                  <a:solidFill>
                    <a:schemeClr val="accent4">
                      <a:lumMod val="10000"/>
                    </a:schemeClr>
                  </a:solidFill>
                </a:rPr>
                <a:t>oundation</a:t>
              </a:r>
              <a:endParaRPr lang="en-AU" dirty="0">
                <a:solidFill>
                  <a:schemeClr val="accent4">
                    <a:lumMod val="10000"/>
                  </a:schemeClr>
                </a:solidFill>
              </a:endParaRPr>
            </a:p>
          </p:txBody>
        </p:sp>
      </p:grpSp>
    </p:spTree>
    <p:extLst>
      <p:ext uri="{BB962C8B-B14F-4D97-AF65-F5344CB8AC3E}">
        <p14:creationId xmlns:p14="http://schemas.microsoft.com/office/powerpoint/2010/main" val="184383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a:xfrm>
            <a:off x="683568" y="1563638"/>
            <a:ext cx="7772400" cy="1102519"/>
          </a:xfrm>
        </p:spPr>
        <p:txBody>
          <a:bodyPr/>
          <a:lstStyle/>
          <a:p>
            <a:r>
              <a:rPr lang="en-AU" b="1" dirty="0">
                <a:solidFill>
                  <a:srgbClr val="002060"/>
                </a:solidFill>
                <a:latin typeface="+mn-lt"/>
              </a:rPr>
              <a:t>vi. CONCLUSION</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2915816" y="2643758"/>
            <a:ext cx="6400800" cy="1314450"/>
          </a:xfrm>
        </p:spPr>
        <p:txBody>
          <a:bodyPr>
            <a:normAutofit/>
          </a:bodyPr>
          <a:lstStyle/>
          <a:p>
            <a:pPr marL="342900" indent="-342900" algn="l">
              <a:buFont typeface="Arial" panose="020B0604020202020204" pitchFamily="34" charset="0"/>
              <a:buChar char="•"/>
            </a:pPr>
            <a:r>
              <a:rPr lang="en-AU" sz="2200" dirty="0">
                <a:latin typeface="+mn-lt"/>
              </a:rPr>
              <a:t>Assistance to States</a:t>
            </a:r>
          </a:p>
          <a:p>
            <a:pPr marL="342900" indent="-342900" algn="l">
              <a:buFont typeface="Arial" panose="020B0604020202020204" pitchFamily="34" charset="0"/>
              <a:buChar char="•"/>
            </a:pPr>
            <a:r>
              <a:rPr lang="en-AU" sz="2200" dirty="0">
                <a:latin typeface="+mn-lt"/>
              </a:rPr>
              <a:t>ICAO Contact Information</a:t>
            </a: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48</a:t>
            </a:fld>
            <a:endParaRPr lang="en-CA"/>
          </a:p>
        </p:txBody>
      </p:sp>
    </p:spTree>
    <p:extLst>
      <p:ext uri="{BB962C8B-B14F-4D97-AF65-F5344CB8AC3E}">
        <p14:creationId xmlns:p14="http://schemas.microsoft.com/office/powerpoint/2010/main" val="177518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A55F0B-9082-42F4-8A94-CD5A5B8C01F2}"/>
              </a:ext>
            </a:extLst>
          </p:cNvPr>
          <p:cNvSpPr>
            <a:spLocks noGrp="1"/>
          </p:cNvSpPr>
          <p:nvPr>
            <p:ph type="title"/>
          </p:nvPr>
        </p:nvSpPr>
        <p:spPr>
          <a:xfrm>
            <a:off x="467544" y="843558"/>
            <a:ext cx="8229600" cy="857250"/>
          </a:xfrm>
        </p:spPr>
        <p:txBody>
          <a:bodyPr/>
          <a:lstStyle/>
          <a:p>
            <a:r>
              <a:rPr lang="en-AU" sz="4000" b="1" dirty="0">
                <a:solidFill>
                  <a:srgbClr val="002060"/>
                </a:solidFill>
                <a:latin typeface="+mn-lt"/>
              </a:rPr>
              <a:t>Assistance to States</a:t>
            </a:r>
          </a:p>
        </p:txBody>
      </p:sp>
      <p:sp>
        <p:nvSpPr>
          <p:cNvPr id="5" name="Content Placeholder 4">
            <a:extLst>
              <a:ext uri="{FF2B5EF4-FFF2-40B4-BE49-F238E27FC236}">
                <a16:creationId xmlns:a16="http://schemas.microsoft.com/office/drawing/2014/main" xmlns="" id="{A3DD2A73-458D-41A3-BEE2-CA88865A1ABF}"/>
              </a:ext>
            </a:extLst>
          </p:cNvPr>
          <p:cNvSpPr>
            <a:spLocks noGrp="1"/>
          </p:cNvSpPr>
          <p:nvPr>
            <p:ph sz="half" idx="1"/>
          </p:nvPr>
        </p:nvSpPr>
        <p:spPr>
          <a:xfrm>
            <a:off x="151315" y="1979938"/>
            <a:ext cx="3680371" cy="2778956"/>
          </a:xfrm>
          <a:ln>
            <a:noFill/>
          </a:ln>
        </p:spPr>
        <p:txBody>
          <a:bodyPr>
            <a:normAutofit/>
          </a:bodyPr>
          <a:lstStyle/>
          <a:p>
            <a:pPr marL="0" indent="0">
              <a:buNone/>
            </a:pPr>
            <a:r>
              <a:rPr lang="en-AU" sz="2200" dirty="0">
                <a:solidFill>
                  <a:schemeClr val="tx2">
                    <a:lumMod val="75000"/>
                  </a:schemeClr>
                </a:solidFill>
                <a:latin typeface="+mn-lt"/>
              </a:rPr>
              <a:t>ICAO hosts events;  develops and publishes SARPs, technical specifications and guidance material; and works with partners to provide technical assistance supporting TRIP </a:t>
            </a:r>
            <a:r>
              <a:rPr lang="en-AU" sz="2200" dirty="0" smtClean="0">
                <a:solidFill>
                  <a:schemeClr val="tx2">
                    <a:lumMod val="75000"/>
                  </a:schemeClr>
                </a:solidFill>
                <a:latin typeface="+mn-lt"/>
              </a:rPr>
              <a:t>implementation</a:t>
            </a:r>
            <a:endParaRPr lang="en-AU" sz="2200" dirty="0">
              <a:solidFill>
                <a:schemeClr val="tx2">
                  <a:lumMod val="75000"/>
                </a:schemeClr>
              </a:solidFill>
              <a:latin typeface="+mn-lt"/>
            </a:endParaRPr>
          </a:p>
        </p:txBody>
      </p:sp>
      <p:sp>
        <p:nvSpPr>
          <p:cNvPr id="2" name="Footer Placeholder 1">
            <a:extLst>
              <a:ext uri="{FF2B5EF4-FFF2-40B4-BE49-F238E27FC236}">
                <a16:creationId xmlns:a16="http://schemas.microsoft.com/office/drawing/2014/main" xmlns="" id="{CF95D782-9EEE-4377-B627-82C98B20EF20}"/>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7F2F28B1-B0AD-4841-93F2-9AEFF36373F1}"/>
              </a:ext>
            </a:extLst>
          </p:cNvPr>
          <p:cNvSpPr>
            <a:spLocks noGrp="1"/>
          </p:cNvSpPr>
          <p:nvPr>
            <p:ph type="sldNum" sz="quarter" idx="12"/>
          </p:nvPr>
        </p:nvSpPr>
        <p:spPr/>
        <p:txBody>
          <a:bodyPr/>
          <a:lstStyle/>
          <a:p>
            <a:fld id="{3FF909EE-2C65-48BC-95E5-26F3591A45A6}" type="slidenum">
              <a:rPr lang="en-CA" smtClean="0"/>
              <a:t>49</a:t>
            </a:fld>
            <a:endParaRPr lang="en-CA"/>
          </a:p>
        </p:txBody>
      </p:sp>
      <p:pic>
        <p:nvPicPr>
          <p:cNvPr id="7" name="Picture 6" descr="A close up of text on a black background&#10;&#10;Description generated with high confidence">
            <a:extLst>
              <a:ext uri="{FF2B5EF4-FFF2-40B4-BE49-F238E27FC236}">
                <a16:creationId xmlns:a16="http://schemas.microsoft.com/office/drawing/2014/main" xmlns="" id="{65C11460-D9E9-456A-B23B-7A91F4E1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629" y="3802805"/>
            <a:ext cx="934518" cy="766824"/>
          </a:xfrm>
          <a:prstGeom prst="rect">
            <a:avLst/>
          </a:prstGeom>
        </p:spPr>
      </p:pic>
      <p:pic>
        <p:nvPicPr>
          <p:cNvPr id="9" name="Picture 8">
            <a:extLst>
              <a:ext uri="{FF2B5EF4-FFF2-40B4-BE49-F238E27FC236}">
                <a16:creationId xmlns:a16="http://schemas.microsoft.com/office/drawing/2014/main" xmlns="" id="{AD22BFC9-B75F-4646-8010-5C6310B5C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931" y="1802639"/>
            <a:ext cx="1248696" cy="537493"/>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xmlns="" id="{9F7E58EC-918A-4C06-9F77-B113B9A82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868" y="2654807"/>
            <a:ext cx="1139534" cy="1139534"/>
          </a:xfrm>
          <a:prstGeom prst="rect">
            <a:avLst/>
          </a:prstGeom>
        </p:spPr>
      </p:pic>
      <p:pic>
        <p:nvPicPr>
          <p:cNvPr id="15" name="Picture 14" descr="A close up of a sign&#10;&#10;Description generated with high confidence">
            <a:extLst>
              <a:ext uri="{FF2B5EF4-FFF2-40B4-BE49-F238E27FC236}">
                <a16:creationId xmlns:a16="http://schemas.microsoft.com/office/drawing/2014/main" xmlns="" id="{CE1190F8-D749-45DD-92FC-1B4064392E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931" y="3531498"/>
            <a:ext cx="1129542" cy="677725"/>
          </a:xfrm>
          <a:prstGeom prst="rect">
            <a:avLst/>
          </a:prstGeom>
        </p:spPr>
      </p:pic>
      <p:pic>
        <p:nvPicPr>
          <p:cNvPr id="21" name="Picture 20">
            <a:extLst>
              <a:ext uri="{FF2B5EF4-FFF2-40B4-BE49-F238E27FC236}">
                <a16:creationId xmlns:a16="http://schemas.microsoft.com/office/drawing/2014/main" xmlns="" id="{5876C6F2-B0B2-496B-A96C-A1ED7FE96B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043" y="3802805"/>
            <a:ext cx="1296131" cy="945675"/>
          </a:xfrm>
          <a:prstGeom prst="rect">
            <a:avLst/>
          </a:prstGeom>
        </p:spPr>
      </p:pic>
      <p:pic>
        <p:nvPicPr>
          <p:cNvPr id="23" name="Picture 22">
            <a:extLst>
              <a:ext uri="{FF2B5EF4-FFF2-40B4-BE49-F238E27FC236}">
                <a16:creationId xmlns:a16="http://schemas.microsoft.com/office/drawing/2014/main" xmlns="" id="{7A75A227-CB5E-4F4B-9D9A-396906A760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3288" y="1652231"/>
            <a:ext cx="785192" cy="718451"/>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4310" y="2654807"/>
            <a:ext cx="1915242" cy="35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8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FE22705-3457-42E8-B8E0-50C652B86C97}"/>
              </a:ext>
            </a:extLst>
          </p:cNvPr>
          <p:cNvSpPr>
            <a:spLocks noGrp="1"/>
          </p:cNvSpPr>
          <p:nvPr>
            <p:ph type="title"/>
          </p:nvPr>
        </p:nvSpPr>
        <p:spPr/>
        <p:txBody>
          <a:bodyPr/>
          <a:lstStyle/>
          <a:p>
            <a:r>
              <a:rPr lang="en-US" altLang="en-US" b="1" dirty="0">
                <a:solidFill>
                  <a:srgbClr val="002060"/>
                </a:solidFill>
                <a:latin typeface="+mj-lt"/>
              </a:rPr>
              <a:t>Contributors</a:t>
            </a:r>
            <a:endParaRPr lang="en-US" dirty="0">
              <a:latin typeface="+mj-lt"/>
            </a:endParaRPr>
          </a:p>
        </p:txBody>
      </p:sp>
      <p:pic>
        <p:nvPicPr>
          <p:cNvPr id="5" name="Content Placeholder 4" descr="A close up of a map&#10;&#10;Description generated with high confidence">
            <a:extLst>
              <a:ext uri="{FF2B5EF4-FFF2-40B4-BE49-F238E27FC236}">
                <a16:creationId xmlns:a16="http://schemas.microsoft.com/office/drawing/2014/main" xmlns="" id="{CC5FE607-4D33-469F-BDB7-B07CC6D95740}"/>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358925" y="1995488"/>
            <a:ext cx="6426149" cy="2779712"/>
          </a:xfrm>
          <a:prstGeom prst="rect">
            <a:avLst/>
          </a:prstGeom>
        </p:spPr>
      </p:pic>
      <p:sp>
        <p:nvSpPr>
          <p:cNvPr id="4" name="Footer Placeholder 3">
            <a:extLst>
              <a:ext uri="{FF2B5EF4-FFF2-40B4-BE49-F238E27FC236}">
                <a16:creationId xmlns:a16="http://schemas.microsoft.com/office/drawing/2014/main" xmlns="" id="{E213D288-ACED-4561-A9A2-6124551F4885}"/>
              </a:ext>
            </a:extLst>
          </p:cNvPr>
          <p:cNvSpPr>
            <a:spLocks noGrp="1"/>
          </p:cNvSpPr>
          <p:nvPr>
            <p:ph type="ftr" sz="quarter" idx="11"/>
          </p:nvPr>
        </p:nvSpPr>
        <p:spPr/>
        <p:txBody>
          <a:bodyPr/>
          <a:lstStyle/>
          <a:p>
            <a:r>
              <a:rPr lang="en-AU" dirty="0"/>
              <a:t>ICAO TRIP Guide on BCM</a:t>
            </a:r>
            <a:endParaRPr lang="en-CA" dirty="0"/>
          </a:p>
        </p:txBody>
      </p:sp>
      <p:sp>
        <p:nvSpPr>
          <p:cNvPr id="6" name="Slide Number Placeholder 5">
            <a:extLst>
              <a:ext uri="{FF2B5EF4-FFF2-40B4-BE49-F238E27FC236}">
                <a16:creationId xmlns:a16="http://schemas.microsoft.com/office/drawing/2014/main" xmlns="" id="{FABF8A56-A25C-4433-938D-5567E0E58624}"/>
              </a:ext>
            </a:extLst>
          </p:cNvPr>
          <p:cNvSpPr>
            <a:spLocks noGrp="1"/>
          </p:cNvSpPr>
          <p:nvPr>
            <p:ph type="sldNum" sz="quarter" idx="12"/>
          </p:nvPr>
        </p:nvSpPr>
        <p:spPr/>
        <p:txBody>
          <a:bodyPr/>
          <a:lstStyle/>
          <a:p>
            <a:fld id="{3FF909EE-2C65-48BC-95E5-26F3591A45A6}" type="slidenum">
              <a:rPr lang="en-CA" smtClean="0"/>
              <a:t>5</a:t>
            </a:fld>
            <a:endParaRPr lang="en-CA" dirty="0"/>
          </a:p>
        </p:txBody>
      </p:sp>
    </p:spTree>
    <p:extLst>
      <p:ext uri="{BB962C8B-B14F-4D97-AF65-F5344CB8AC3E}">
        <p14:creationId xmlns:p14="http://schemas.microsoft.com/office/powerpoint/2010/main" val="1847638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B40F6D4-1650-4E79-9344-0EC5E8FEBB30}"/>
              </a:ext>
            </a:extLst>
          </p:cNvPr>
          <p:cNvSpPr>
            <a:spLocks noGrp="1"/>
          </p:cNvSpPr>
          <p:nvPr>
            <p:ph type="ftr" sz="quarter" idx="11"/>
          </p:nvPr>
        </p:nvSpPr>
        <p:spPr/>
        <p:txBody>
          <a:bodyPr/>
          <a:lstStyle/>
          <a:p>
            <a:r>
              <a:rPr lang="en-AU"/>
              <a:t>ICAO TRIP Guide on BCM</a:t>
            </a:r>
            <a:endParaRPr lang="en-CA"/>
          </a:p>
        </p:txBody>
      </p:sp>
      <p:sp>
        <p:nvSpPr>
          <p:cNvPr id="3" name="Slide Number Placeholder 2">
            <a:extLst>
              <a:ext uri="{FF2B5EF4-FFF2-40B4-BE49-F238E27FC236}">
                <a16:creationId xmlns:a16="http://schemas.microsoft.com/office/drawing/2014/main" xmlns="" id="{ABE33D34-4B28-44ED-BC32-F90A9A2B4918}"/>
              </a:ext>
            </a:extLst>
          </p:cNvPr>
          <p:cNvSpPr>
            <a:spLocks noGrp="1"/>
          </p:cNvSpPr>
          <p:nvPr>
            <p:ph type="sldNum" sz="quarter" idx="12"/>
          </p:nvPr>
        </p:nvSpPr>
        <p:spPr/>
        <p:txBody>
          <a:bodyPr/>
          <a:lstStyle/>
          <a:p>
            <a:fld id="{3FF909EE-2C65-48BC-95E5-26F3591A45A6}" type="slidenum">
              <a:rPr lang="en-CA" smtClean="0"/>
              <a:t>50</a:t>
            </a:fld>
            <a:endParaRPr lang="en-CA"/>
          </a:p>
        </p:txBody>
      </p:sp>
      <p:sp>
        <p:nvSpPr>
          <p:cNvPr id="7" name="TextBox 6">
            <a:extLst>
              <a:ext uri="{FF2B5EF4-FFF2-40B4-BE49-F238E27FC236}">
                <a16:creationId xmlns:a16="http://schemas.microsoft.com/office/drawing/2014/main" xmlns="" id="{9F6AC38F-3D62-4507-A5CC-4A145A9982B9}"/>
              </a:ext>
            </a:extLst>
          </p:cNvPr>
          <p:cNvSpPr txBox="1"/>
          <p:nvPr/>
        </p:nvSpPr>
        <p:spPr>
          <a:xfrm>
            <a:off x="5364088" y="2351658"/>
            <a:ext cx="3672408" cy="2446824"/>
          </a:xfrm>
          <a:prstGeom prst="rect">
            <a:avLst/>
          </a:prstGeom>
          <a:noFill/>
          <a:ln>
            <a:solidFill>
              <a:schemeClr val="accent1"/>
            </a:solidFill>
          </a:ln>
        </p:spPr>
        <p:txBody>
          <a:bodyPr wrap="square" rtlCol="0">
            <a:spAutoFit/>
          </a:bodyPr>
          <a:lstStyle/>
          <a:p>
            <a:r>
              <a:rPr lang="en-AU" sz="1700" dirty="0">
                <a:solidFill>
                  <a:srgbClr val="002060"/>
                </a:solidFill>
              </a:rPr>
              <a:t>Security &amp; Facilitation</a:t>
            </a:r>
          </a:p>
          <a:p>
            <a:r>
              <a:rPr lang="en-AU" sz="1700" dirty="0">
                <a:solidFill>
                  <a:srgbClr val="002060"/>
                </a:solidFill>
              </a:rPr>
              <a:t>International Civil Aviation Organization</a:t>
            </a:r>
          </a:p>
          <a:p>
            <a:r>
              <a:rPr lang="en-AU" sz="1700" dirty="0">
                <a:solidFill>
                  <a:srgbClr val="002060"/>
                </a:solidFill>
              </a:rPr>
              <a:t>999 Robert-Bourassa Boulevard</a:t>
            </a:r>
          </a:p>
          <a:p>
            <a:r>
              <a:rPr lang="en-AU" sz="1700" dirty="0">
                <a:solidFill>
                  <a:srgbClr val="002060"/>
                </a:solidFill>
              </a:rPr>
              <a:t>Montréal, QC, Canada H3C 5H7</a:t>
            </a:r>
          </a:p>
          <a:p>
            <a:endParaRPr lang="en-AU" sz="1700" dirty="0">
              <a:solidFill>
                <a:srgbClr val="002060"/>
              </a:solidFill>
            </a:endParaRPr>
          </a:p>
          <a:p>
            <a:r>
              <a:rPr lang="en-AU" sz="1700" dirty="0">
                <a:solidFill>
                  <a:srgbClr val="002060"/>
                </a:solidFill>
              </a:rPr>
              <a:t>Email: </a:t>
            </a:r>
            <a:r>
              <a:rPr lang="en-AU" sz="1700" dirty="0">
                <a:solidFill>
                  <a:srgbClr val="002060"/>
                </a:solidFill>
                <a:hlinkClick r:id="rId3"/>
              </a:rPr>
              <a:t>fal@icao.int</a:t>
            </a:r>
            <a:r>
              <a:rPr lang="en-AU" sz="1700" dirty="0">
                <a:solidFill>
                  <a:srgbClr val="002060"/>
                </a:solidFill>
              </a:rPr>
              <a:t> </a:t>
            </a:r>
          </a:p>
          <a:p>
            <a:r>
              <a:rPr lang="en-AU" sz="1700" dirty="0">
                <a:solidFill>
                  <a:srgbClr val="002060"/>
                </a:solidFill>
              </a:rPr>
              <a:t>Tel: + 1 514 954-9219</a:t>
            </a:r>
          </a:p>
          <a:p>
            <a:r>
              <a:rPr lang="en-AU" sz="1700" dirty="0">
                <a:solidFill>
                  <a:srgbClr val="002060"/>
                </a:solidFill>
              </a:rPr>
              <a:t>Fax: +1 514 954-6077</a:t>
            </a:r>
          </a:p>
          <a:p>
            <a:r>
              <a:rPr lang="en-AU" sz="1700" dirty="0">
                <a:solidFill>
                  <a:srgbClr val="002060"/>
                </a:solidFill>
                <a:hlinkClick r:id="rId4"/>
              </a:rPr>
              <a:t>www.icao.int/Security/FAL/TRIP</a:t>
            </a:r>
            <a:r>
              <a:rPr lang="en-AU" sz="1700" dirty="0">
                <a:solidFill>
                  <a:srgbClr val="002060"/>
                </a:solidFill>
              </a:rPr>
              <a:t> </a:t>
            </a:r>
          </a:p>
        </p:txBody>
      </p:sp>
    </p:spTree>
    <p:extLst>
      <p:ext uri="{BB962C8B-B14F-4D97-AF65-F5344CB8AC3E}">
        <p14:creationId xmlns:p14="http://schemas.microsoft.com/office/powerpoint/2010/main" val="427455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3B27044-AF29-4853-A80E-640BF90F6E2F}"/>
              </a:ext>
            </a:extLst>
          </p:cNvPr>
          <p:cNvSpPr>
            <a:spLocks noGrp="1"/>
          </p:cNvSpPr>
          <p:nvPr>
            <p:ph type="title"/>
          </p:nvPr>
        </p:nvSpPr>
        <p:spPr>
          <a:xfrm>
            <a:off x="467544" y="706388"/>
            <a:ext cx="8229600" cy="857250"/>
          </a:xfrm>
        </p:spPr>
        <p:txBody>
          <a:bodyPr/>
          <a:lstStyle/>
          <a:p>
            <a:r>
              <a:rPr lang="en-AU" b="1" dirty="0">
                <a:solidFill>
                  <a:srgbClr val="002060"/>
                </a:solidFill>
                <a:latin typeface="+mj-lt"/>
              </a:rPr>
              <a:t>How to use the Guide</a:t>
            </a:r>
          </a:p>
        </p:txBody>
      </p:sp>
      <p:sp>
        <p:nvSpPr>
          <p:cNvPr id="4" name="Text Placeholder 3">
            <a:extLst>
              <a:ext uri="{FF2B5EF4-FFF2-40B4-BE49-F238E27FC236}">
                <a16:creationId xmlns:a16="http://schemas.microsoft.com/office/drawing/2014/main" xmlns="" id="{A8CCAA1B-EEA1-4DA7-BF19-685B09EB9F9A}"/>
              </a:ext>
            </a:extLst>
          </p:cNvPr>
          <p:cNvSpPr>
            <a:spLocks noGrp="1"/>
          </p:cNvSpPr>
          <p:nvPr>
            <p:ph type="body" idx="1"/>
          </p:nvPr>
        </p:nvSpPr>
        <p:spPr>
          <a:xfrm>
            <a:off x="1187624" y="1419622"/>
            <a:ext cx="4040188" cy="479822"/>
          </a:xfrm>
        </p:spPr>
        <p:txBody>
          <a:bodyPr>
            <a:normAutofit/>
          </a:bodyPr>
          <a:lstStyle/>
          <a:p>
            <a:r>
              <a:rPr lang="en-AU" sz="2400" i="1" dirty="0">
                <a:latin typeface="+mn-lt"/>
              </a:rPr>
              <a:t>Part 1: Guidance</a:t>
            </a:r>
          </a:p>
        </p:txBody>
      </p:sp>
      <p:pic>
        <p:nvPicPr>
          <p:cNvPr id="10" name="Content Placeholder 9">
            <a:extLst>
              <a:ext uri="{FF2B5EF4-FFF2-40B4-BE49-F238E27FC236}">
                <a16:creationId xmlns:a16="http://schemas.microsoft.com/office/drawing/2014/main" xmlns="" id="{F7F0F79D-A642-438C-BA1C-7A37FAAE5508}"/>
              </a:ext>
            </a:extLst>
          </p:cNvPr>
          <p:cNvPicPr>
            <a:picLocks noGrp="1" noChangeAspect="1"/>
          </p:cNvPicPr>
          <p:nvPr>
            <p:ph sz="half" idx="2"/>
          </p:nvPr>
        </p:nvPicPr>
        <p:blipFill>
          <a:blip r:embed="rId3"/>
          <a:stretch>
            <a:fillRect/>
          </a:stretch>
        </p:blipFill>
        <p:spPr>
          <a:xfrm>
            <a:off x="1691680" y="1899444"/>
            <a:ext cx="2041077" cy="2305050"/>
          </a:xfrm>
          <a:prstGeom prst="rect">
            <a:avLst/>
          </a:prstGeom>
        </p:spPr>
      </p:pic>
      <p:sp>
        <p:nvSpPr>
          <p:cNvPr id="8" name="Text Placeholder 7">
            <a:extLst>
              <a:ext uri="{FF2B5EF4-FFF2-40B4-BE49-F238E27FC236}">
                <a16:creationId xmlns:a16="http://schemas.microsoft.com/office/drawing/2014/main" xmlns="" id="{28236509-A890-4BE0-A3D5-2F6B198CB091}"/>
              </a:ext>
            </a:extLst>
          </p:cNvPr>
          <p:cNvSpPr>
            <a:spLocks noGrp="1"/>
          </p:cNvSpPr>
          <p:nvPr>
            <p:ph type="body" sz="quarter" idx="3"/>
          </p:nvPr>
        </p:nvSpPr>
        <p:spPr>
          <a:xfrm>
            <a:off x="4860032" y="1419622"/>
            <a:ext cx="4041775" cy="479822"/>
          </a:xfrm>
        </p:spPr>
        <p:txBody>
          <a:bodyPr>
            <a:normAutofit/>
          </a:bodyPr>
          <a:lstStyle/>
          <a:p>
            <a:r>
              <a:rPr lang="en-AU" sz="2400" i="1" dirty="0">
                <a:latin typeface="+mn-lt"/>
              </a:rPr>
              <a:t>Part 2: Assessment Tool</a:t>
            </a:r>
          </a:p>
        </p:txBody>
      </p:sp>
      <p:sp>
        <p:nvSpPr>
          <p:cNvPr id="5" name="Footer Placeholder 4">
            <a:extLst>
              <a:ext uri="{FF2B5EF4-FFF2-40B4-BE49-F238E27FC236}">
                <a16:creationId xmlns:a16="http://schemas.microsoft.com/office/drawing/2014/main" xmlns="" id="{1288034F-1E71-431E-851D-FD26AD10D86F}"/>
              </a:ext>
            </a:extLst>
          </p:cNvPr>
          <p:cNvSpPr>
            <a:spLocks noGrp="1"/>
          </p:cNvSpPr>
          <p:nvPr>
            <p:ph type="ftr" sz="quarter" idx="11"/>
          </p:nvPr>
        </p:nvSpPr>
        <p:spPr/>
        <p:txBody>
          <a:bodyPr/>
          <a:lstStyle/>
          <a:p>
            <a:r>
              <a:rPr lang="en-AU"/>
              <a:t>ICAO TRIP Guide on BCM</a:t>
            </a:r>
            <a:endParaRPr lang="en-CA"/>
          </a:p>
        </p:txBody>
      </p:sp>
      <p:sp>
        <p:nvSpPr>
          <p:cNvPr id="7" name="Slide Number Placeholder 6">
            <a:extLst>
              <a:ext uri="{FF2B5EF4-FFF2-40B4-BE49-F238E27FC236}">
                <a16:creationId xmlns:a16="http://schemas.microsoft.com/office/drawing/2014/main" xmlns="" id="{1984A3EC-AEB1-4520-BACB-5B55380A7101}"/>
              </a:ext>
            </a:extLst>
          </p:cNvPr>
          <p:cNvSpPr>
            <a:spLocks noGrp="1"/>
          </p:cNvSpPr>
          <p:nvPr>
            <p:ph type="sldNum" sz="quarter" idx="12"/>
          </p:nvPr>
        </p:nvSpPr>
        <p:spPr/>
        <p:txBody>
          <a:bodyPr/>
          <a:lstStyle/>
          <a:p>
            <a:fld id="{3FF909EE-2C65-48BC-95E5-26F3591A45A6}" type="slidenum">
              <a:rPr lang="en-CA" smtClean="0"/>
              <a:t>6</a:t>
            </a:fld>
            <a:endParaRPr lang="en-CA"/>
          </a:p>
        </p:txBody>
      </p:sp>
      <p:sp>
        <p:nvSpPr>
          <p:cNvPr id="2" name="TextBox 1"/>
          <p:cNvSpPr txBox="1"/>
          <p:nvPr/>
        </p:nvSpPr>
        <p:spPr>
          <a:xfrm>
            <a:off x="35496" y="4331880"/>
            <a:ext cx="9361040" cy="400110"/>
          </a:xfrm>
          <a:prstGeom prst="rect">
            <a:avLst/>
          </a:prstGeom>
          <a:noFill/>
        </p:spPr>
        <p:txBody>
          <a:bodyPr wrap="square" rtlCol="0">
            <a:spAutoFit/>
          </a:bodyPr>
          <a:lstStyle/>
          <a:p>
            <a:r>
              <a:rPr lang="fr-CA" sz="2000" b="1" dirty="0">
                <a:solidFill>
                  <a:srgbClr val="F37021"/>
                </a:solidFill>
              </a:rPr>
              <a:t>Download at: </a:t>
            </a:r>
            <a:r>
              <a:rPr lang="en-GB" sz="2000" u="sng" dirty="0">
                <a:solidFill>
                  <a:srgbClr val="002060"/>
                </a:solidFill>
                <a:hlinkClick r:id="rId4"/>
              </a:rPr>
              <a:t>https://www.icao.int/Security/FAL/TRIP</a:t>
            </a:r>
            <a:r>
              <a:rPr lang="en-GB" sz="2000" u="sng" dirty="0">
                <a:solidFill>
                  <a:srgbClr val="002060"/>
                </a:solidFill>
              </a:rPr>
              <a:t> </a:t>
            </a:r>
            <a:r>
              <a:rPr lang="en-GB" dirty="0">
                <a:solidFill>
                  <a:srgbClr val="F37021"/>
                </a:solidFill>
              </a:rPr>
              <a:t>(along with other TRIP publications)</a:t>
            </a:r>
          </a:p>
        </p:txBody>
      </p:sp>
      <p:pic>
        <p:nvPicPr>
          <p:cNvPr id="13" name="Picture 12">
            <a:extLst>
              <a:ext uri="{FF2B5EF4-FFF2-40B4-BE49-F238E27FC236}">
                <a16:creationId xmlns:a16="http://schemas.microsoft.com/office/drawing/2014/main" xmlns="" id="{E02C7F74-120B-4419-A856-BBBC44F00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7719">
            <a:off x="5757264" y="2161760"/>
            <a:ext cx="1563244" cy="1990348"/>
          </a:xfrm>
          <a:prstGeom prst="rect">
            <a:avLst/>
          </a:prstGeom>
        </p:spPr>
      </p:pic>
    </p:spTree>
    <p:extLst>
      <p:ext uri="{BB962C8B-B14F-4D97-AF65-F5344CB8AC3E}">
        <p14:creationId xmlns:p14="http://schemas.microsoft.com/office/powerpoint/2010/main" val="212587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DED3C71-98C7-49F8-8F7D-9DF60417331C}"/>
              </a:ext>
            </a:extLst>
          </p:cNvPr>
          <p:cNvSpPr>
            <a:spLocks noGrp="1"/>
          </p:cNvSpPr>
          <p:nvPr>
            <p:ph type="title"/>
          </p:nvPr>
        </p:nvSpPr>
        <p:spPr>
          <a:xfrm>
            <a:off x="1395296" y="987574"/>
            <a:ext cx="7067128" cy="857250"/>
          </a:xfrm>
        </p:spPr>
        <p:txBody>
          <a:bodyPr/>
          <a:lstStyle/>
          <a:p>
            <a:pPr algn="ctr"/>
            <a:r>
              <a:rPr lang="fr-CA" altLang="en-US" b="1" dirty="0">
                <a:solidFill>
                  <a:srgbClr val="002060"/>
                </a:solidFill>
              </a:rPr>
              <a:t>ICAO TRIP and BCM</a:t>
            </a:r>
            <a:endParaRPr lang="en-AU" dirty="0"/>
          </a:p>
        </p:txBody>
      </p:sp>
      <p:pic>
        <p:nvPicPr>
          <p:cNvPr id="5" name="Picture 2">
            <a:extLst>
              <a:ext uri="{FF2B5EF4-FFF2-40B4-BE49-F238E27FC236}">
                <a16:creationId xmlns:a16="http://schemas.microsoft.com/office/drawing/2014/main" xmlns="" id="{435DD7D7-6FC9-417D-99A6-92845BCD3D1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362140" y="1923677"/>
            <a:ext cx="3133441" cy="297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xmlns="" id="{62A8924E-A9F9-4ACF-AF5A-37981A8281E0}"/>
              </a:ext>
            </a:extLst>
          </p:cNvPr>
          <p:cNvSpPr>
            <a:spLocks noGrp="1"/>
          </p:cNvSpPr>
          <p:nvPr>
            <p:ph type="ftr" sz="quarter" idx="11"/>
          </p:nvPr>
        </p:nvSpPr>
        <p:spPr/>
        <p:txBody>
          <a:bodyPr/>
          <a:lstStyle/>
          <a:p>
            <a:r>
              <a:rPr lang="en-AU"/>
              <a:t>ICAO TRIP Guide on BCM</a:t>
            </a:r>
            <a:endParaRPr lang="en-CA"/>
          </a:p>
        </p:txBody>
      </p:sp>
      <p:sp>
        <p:nvSpPr>
          <p:cNvPr id="4" name="Slide Number Placeholder 3">
            <a:extLst>
              <a:ext uri="{FF2B5EF4-FFF2-40B4-BE49-F238E27FC236}">
                <a16:creationId xmlns:a16="http://schemas.microsoft.com/office/drawing/2014/main" xmlns="" id="{48E45266-1119-4B8A-9B77-FFD1DFBB00A0}"/>
              </a:ext>
            </a:extLst>
          </p:cNvPr>
          <p:cNvSpPr>
            <a:spLocks noGrp="1"/>
          </p:cNvSpPr>
          <p:nvPr>
            <p:ph type="sldNum" sz="quarter" idx="12"/>
          </p:nvPr>
        </p:nvSpPr>
        <p:spPr/>
        <p:txBody>
          <a:bodyPr/>
          <a:lstStyle/>
          <a:p>
            <a:fld id="{3FF909EE-2C65-48BC-95E5-26F3591A45A6}" type="slidenum">
              <a:rPr lang="en-CA" smtClean="0"/>
              <a:t>7</a:t>
            </a:fld>
            <a:endParaRPr lang="en-CA"/>
          </a:p>
        </p:txBody>
      </p:sp>
    </p:spTree>
    <p:extLst>
      <p:ext uri="{BB962C8B-B14F-4D97-AF65-F5344CB8AC3E}">
        <p14:creationId xmlns:p14="http://schemas.microsoft.com/office/powerpoint/2010/main" val="326373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73B27044-AF29-4853-A80E-640BF90F6E2F}"/>
              </a:ext>
            </a:extLst>
          </p:cNvPr>
          <p:cNvSpPr>
            <a:spLocks noGrp="1"/>
          </p:cNvSpPr>
          <p:nvPr>
            <p:ph type="ctrTitle"/>
          </p:nvPr>
        </p:nvSpPr>
        <p:spPr/>
        <p:txBody>
          <a:bodyPr/>
          <a:lstStyle/>
          <a:p>
            <a:r>
              <a:rPr lang="en-AU" b="1" dirty="0">
                <a:solidFill>
                  <a:srgbClr val="002060"/>
                </a:solidFill>
                <a:latin typeface="+mn-lt"/>
              </a:rPr>
              <a:t>ii. GUIDE CONCEPTS</a:t>
            </a:r>
            <a:endParaRPr lang="en-AU" b="1" dirty="0">
              <a:solidFill>
                <a:srgbClr val="FF0000"/>
              </a:solidFill>
              <a:latin typeface="+mn-lt"/>
            </a:endParaRPr>
          </a:p>
        </p:txBody>
      </p:sp>
      <p:sp>
        <p:nvSpPr>
          <p:cNvPr id="2" name="Subtitle 1">
            <a:extLst>
              <a:ext uri="{FF2B5EF4-FFF2-40B4-BE49-F238E27FC236}">
                <a16:creationId xmlns:a16="http://schemas.microsoft.com/office/drawing/2014/main" xmlns="" id="{26FAD3B2-98FB-4459-8F0B-D49717ECA597}"/>
              </a:ext>
            </a:extLst>
          </p:cNvPr>
          <p:cNvSpPr>
            <a:spLocks noGrp="1"/>
          </p:cNvSpPr>
          <p:nvPr>
            <p:ph type="subTitle" idx="1"/>
          </p:nvPr>
        </p:nvSpPr>
        <p:spPr>
          <a:xfrm>
            <a:off x="2267744" y="2643758"/>
            <a:ext cx="6408712" cy="2016224"/>
          </a:xfrm>
        </p:spPr>
        <p:txBody>
          <a:bodyPr>
            <a:normAutofit fontScale="70000" lnSpcReduction="20000"/>
          </a:bodyPr>
          <a:lstStyle/>
          <a:p>
            <a:pPr marL="457200" indent="-457200" algn="l">
              <a:buFont typeface="Arial" panose="020B0604020202020204" pitchFamily="34" charset="0"/>
              <a:buChar char="•"/>
            </a:pPr>
            <a:r>
              <a:rPr lang="en-AU" dirty="0">
                <a:latin typeface="+mn-lt"/>
              </a:rPr>
              <a:t>Linking Inspection Systems and Tools and Interoperable Applications</a:t>
            </a:r>
          </a:p>
          <a:p>
            <a:pPr marL="457200" indent="-457200" algn="l">
              <a:buFont typeface="Arial" panose="020B0604020202020204" pitchFamily="34" charset="0"/>
              <a:buChar char="•"/>
            </a:pPr>
            <a:r>
              <a:rPr lang="en-AU" dirty="0">
                <a:latin typeface="+mn-lt"/>
              </a:rPr>
              <a:t>Border Control Systems</a:t>
            </a:r>
          </a:p>
          <a:p>
            <a:pPr marL="457200" indent="-457200" algn="l">
              <a:buFont typeface="Arial" panose="020B0604020202020204" pitchFamily="34" charset="0"/>
              <a:buChar char="•"/>
            </a:pPr>
            <a:r>
              <a:rPr lang="en-AU" dirty="0">
                <a:latin typeface="+mn-lt"/>
              </a:rPr>
              <a:t>The “Snowman” – the unifying concept of the Guide</a:t>
            </a:r>
          </a:p>
          <a:p>
            <a:pPr marL="457200" indent="-457200" algn="l">
              <a:buFont typeface="Arial" panose="020B0604020202020204" pitchFamily="34" charset="0"/>
              <a:buChar char="•"/>
            </a:pPr>
            <a:r>
              <a:rPr lang="en-AU" dirty="0">
                <a:latin typeface="+mn-lt"/>
              </a:rPr>
              <a:t>Phases of the Traveller Journey</a:t>
            </a:r>
          </a:p>
        </p:txBody>
      </p:sp>
      <p:sp>
        <p:nvSpPr>
          <p:cNvPr id="7" name="Footer Placeholder 6"/>
          <p:cNvSpPr>
            <a:spLocks noGrp="1"/>
          </p:cNvSpPr>
          <p:nvPr>
            <p:ph type="ftr" sz="quarter" idx="11"/>
          </p:nvPr>
        </p:nvSpPr>
        <p:spPr/>
        <p:txBody>
          <a:bodyPr/>
          <a:lstStyle/>
          <a:p>
            <a:r>
              <a:rPr lang="en-AU"/>
              <a:t>ICAO TRIP Guide on BCM</a:t>
            </a:r>
            <a:endParaRPr lang="en-CA"/>
          </a:p>
        </p:txBody>
      </p:sp>
      <p:sp>
        <p:nvSpPr>
          <p:cNvPr id="8" name="Slide Number Placeholder 7"/>
          <p:cNvSpPr>
            <a:spLocks noGrp="1"/>
          </p:cNvSpPr>
          <p:nvPr>
            <p:ph type="sldNum" sz="quarter" idx="12"/>
          </p:nvPr>
        </p:nvSpPr>
        <p:spPr/>
        <p:txBody>
          <a:bodyPr/>
          <a:lstStyle/>
          <a:p>
            <a:fld id="{3FF909EE-2C65-48BC-95E5-26F3591A45A6}" type="slidenum">
              <a:rPr lang="en-CA" smtClean="0"/>
              <a:t>8</a:t>
            </a:fld>
            <a:endParaRPr lang="en-CA"/>
          </a:p>
        </p:txBody>
      </p:sp>
    </p:spTree>
    <p:extLst>
      <p:ext uri="{BB962C8B-B14F-4D97-AF65-F5344CB8AC3E}">
        <p14:creationId xmlns:p14="http://schemas.microsoft.com/office/powerpoint/2010/main" val="305029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6C60D89-4B98-49D4-9896-5E63E3FF05C9}"/>
              </a:ext>
            </a:extLst>
          </p:cNvPr>
          <p:cNvSpPr>
            <a:spLocks noGrp="1"/>
          </p:cNvSpPr>
          <p:nvPr>
            <p:ph type="title"/>
          </p:nvPr>
        </p:nvSpPr>
        <p:spPr>
          <a:xfrm>
            <a:off x="1187624" y="771550"/>
            <a:ext cx="7067128" cy="857250"/>
          </a:xfrm>
        </p:spPr>
        <p:txBody>
          <a:bodyPr/>
          <a:lstStyle/>
          <a:p>
            <a:pPr algn="ctr"/>
            <a:r>
              <a:rPr lang="fr-CA" altLang="en-US" sz="3200" b="1" dirty="0">
                <a:solidFill>
                  <a:srgbClr val="002060"/>
                </a:solidFill>
              </a:rPr>
              <a:t>Inspection </a:t>
            </a:r>
            <a:r>
              <a:rPr lang="fr-CA" altLang="en-US" sz="3200" b="1" dirty="0" err="1">
                <a:solidFill>
                  <a:srgbClr val="002060"/>
                </a:solidFill>
              </a:rPr>
              <a:t>Systems</a:t>
            </a:r>
            <a:r>
              <a:rPr lang="fr-CA" altLang="en-US" sz="3200" b="1" dirty="0">
                <a:solidFill>
                  <a:srgbClr val="002060"/>
                </a:solidFill>
              </a:rPr>
              <a:t> and Tools and </a:t>
            </a:r>
            <a:r>
              <a:rPr lang="fr-CA" altLang="en-US" sz="3200" b="1" dirty="0" err="1">
                <a:solidFill>
                  <a:srgbClr val="002060"/>
                </a:solidFill>
              </a:rPr>
              <a:t>Interoperable</a:t>
            </a:r>
            <a:r>
              <a:rPr lang="fr-CA" altLang="en-US" sz="3200" b="1" dirty="0">
                <a:solidFill>
                  <a:srgbClr val="002060"/>
                </a:solidFill>
              </a:rPr>
              <a:t> Applications</a:t>
            </a:r>
            <a:endParaRPr lang="en-AU" sz="3200" dirty="0"/>
          </a:p>
        </p:txBody>
      </p:sp>
      <p:pic>
        <p:nvPicPr>
          <p:cNvPr id="5" name="Picture 2">
            <a:extLst>
              <a:ext uri="{FF2B5EF4-FFF2-40B4-BE49-F238E27FC236}">
                <a16:creationId xmlns:a16="http://schemas.microsoft.com/office/drawing/2014/main" xmlns="" id="{D223F98D-AB41-43B7-A312-3727FD6CC9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995686"/>
            <a:ext cx="6601981" cy="247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xmlns="" id="{E3558F3B-C846-46BD-A777-07F5527CA8CA}"/>
              </a:ext>
            </a:extLst>
          </p:cNvPr>
          <p:cNvSpPr>
            <a:spLocks noGrp="1"/>
          </p:cNvSpPr>
          <p:nvPr>
            <p:ph type="ftr" sz="quarter" idx="11"/>
          </p:nvPr>
        </p:nvSpPr>
        <p:spPr/>
        <p:txBody>
          <a:bodyPr/>
          <a:lstStyle/>
          <a:p>
            <a:r>
              <a:rPr lang="en-AU"/>
              <a:t>ICAO TRIP Guide on BCM</a:t>
            </a:r>
            <a:endParaRPr lang="en-CA"/>
          </a:p>
        </p:txBody>
      </p:sp>
      <p:sp>
        <p:nvSpPr>
          <p:cNvPr id="6" name="Slide Number Placeholder 5">
            <a:extLst>
              <a:ext uri="{FF2B5EF4-FFF2-40B4-BE49-F238E27FC236}">
                <a16:creationId xmlns:a16="http://schemas.microsoft.com/office/drawing/2014/main" xmlns="" id="{8DED4FE9-9604-4FD0-9DB3-BAC494EF870A}"/>
              </a:ext>
            </a:extLst>
          </p:cNvPr>
          <p:cNvSpPr>
            <a:spLocks noGrp="1"/>
          </p:cNvSpPr>
          <p:nvPr>
            <p:ph type="sldNum" sz="quarter" idx="12"/>
          </p:nvPr>
        </p:nvSpPr>
        <p:spPr/>
        <p:txBody>
          <a:bodyPr/>
          <a:lstStyle/>
          <a:p>
            <a:fld id="{3FF909EE-2C65-48BC-95E5-26F3591A45A6}" type="slidenum">
              <a:rPr lang="en-CA" smtClean="0"/>
              <a:t>9</a:t>
            </a:fld>
            <a:endParaRPr lang="en-CA"/>
          </a:p>
        </p:txBody>
      </p:sp>
    </p:spTree>
    <p:extLst>
      <p:ext uri="{BB962C8B-B14F-4D97-AF65-F5344CB8AC3E}">
        <p14:creationId xmlns:p14="http://schemas.microsoft.com/office/powerpoint/2010/main" val="272923828"/>
      </p:ext>
    </p:extLst>
  </p:cSld>
  <p:clrMapOvr>
    <a:masterClrMapping/>
  </p:clrMapOvr>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29E6F4AC7207418F820A5E5D84ED63" ma:contentTypeVersion="1" ma:contentTypeDescription="Create a new document." ma:contentTypeScope="" ma:versionID="d79af5e8b4fc1dfe1c69cb7df343e538">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BA32DD-8323-4A4A-920F-3A7B580E5E64}"/>
</file>

<file path=customXml/itemProps2.xml><?xml version="1.0" encoding="utf-8"?>
<ds:datastoreItem xmlns:ds="http://schemas.openxmlformats.org/officeDocument/2006/customXml" ds:itemID="{966BE6ED-4856-43AB-8599-E276F77BD78C}"/>
</file>

<file path=customXml/itemProps3.xml><?xml version="1.0" encoding="utf-8"?>
<ds:datastoreItem xmlns:ds="http://schemas.openxmlformats.org/officeDocument/2006/customXml" ds:itemID="{186F7C25-064C-48B9-B647-2C326EC32857}"/>
</file>

<file path=docProps/app.xml><?xml version="1.0" encoding="utf-8"?>
<Properties xmlns="http://schemas.openxmlformats.org/officeDocument/2006/extended-properties" xmlns:vt="http://schemas.openxmlformats.org/officeDocument/2006/docPropsVTypes">
  <Template/>
  <TotalTime>8374</TotalTime>
  <Words>6866</Words>
  <Application>Microsoft Office PowerPoint</Application>
  <PresentationFormat>On-screen Show (16:9)</PresentationFormat>
  <Paragraphs>784</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Structure of the Presentation</vt:lpstr>
      <vt:lpstr>i. INTRODUCTION</vt:lpstr>
      <vt:lpstr>Scope of the Guide</vt:lpstr>
      <vt:lpstr>Contributors</vt:lpstr>
      <vt:lpstr>How to use the Guide</vt:lpstr>
      <vt:lpstr>ICAO TRIP and BCM</vt:lpstr>
      <vt:lpstr>ii. GUIDE CONCEPTS</vt:lpstr>
      <vt:lpstr>Inspection Systems and Tools and Interoperable Applications</vt:lpstr>
      <vt:lpstr>Border Control Systems (BCS)</vt:lpstr>
      <vt:lpstr>Unifying Concept of the Guide</vt:lpstr>
      <vt:lpstr>Phases of the Traveller Journey</vt:lpstr>
      <vt:lpstr>iii. STATEGY AND ENVIRONMENT</vt:lpstr>
      <vt:lpstr>PowerPoint Presentation</vt:lpstr>
      <vt:lpstr>PowerPoint Presentation</vt:lpstr>
      <vt:lpstr>PowerPoint Presentation</vt:lpstr>
      <vt:lpstr>PowerPoint Presentation</vt:lpstr>
      <vt:lpstr>International Law</vt:lpstr>
      <vt:lpstr>Maturity Map</vt:lpstr>
      <vt:lpstr>iv. TRIP IMPLEMENTATION</vt:lpstr>
      <vt:lpstr>PowerPoint Presentation</vt:lpstr>
      <vt:lpstr>PowerPoint Presentation</vt:lpstr>
      <vt:lpstr>Document Readers</vt:lpstr>
      <vt:lpstr>Biographic Identity Verification</vt:lpstr>
      <vt:lpstr>PKI and the ICAO PKD</vt:lpstr>
      <vt:lpstr>eMRTD Biometric Identity Verification</vt:lpstr>
      <vt:lpstr>Biometric Identity Verification</vt:lpstr>
      <vt:lpstr>National Watchlists</vt:lpstr>
      <vt:lpstr>INTERPOL SLTD</vt:lpstr>
      <vt:lpstr>International Watchlists</vt:lpstr>
      <vt:lpstr>PowerPoint Presentation</vt:lpstr>
      <vt:lpstr>Visa &amp; ETS</vt:lpstr>
      <vt:lpstr>Passenger Name Record</vt:lpstr>
      <vt:lpstr>PowerPoint Presentation</vt:lpstr>
      <vt:lpstr>API and iAPI </vt:lpstr>
      <vt:lpstr>Liaison Officers </vt:lpstr>
      <vt:lpstr>PowerPoint Presentation</vt:lpstr>
      <vt:lpstr>Entry and Exit Databases</vt:lpstr>
      <vt:lpstr>Automated Border Controls</vt:lpstr>
      <vt:lpstr>Managing Stay</vt:lpstr>
      <vt:lpstr>v. TRIP IMPLEMENTATION</vt:lpstr>
      <vt:lpstr>Implementation of TRIP in BCM– Risks &amp; Constraints</vt:lpstr>
      <vt:lpstr>Risk #1 Organisational Capability</vt:lpstr>
      <vt:lpstr>Risk #2 Primary and Secondary Examination</vt:lpstr>
      <vt:lpstr>Risk #3 Transparency and Governance</vt:lpstr>
      <vt:lpstr>Risk #4 Manual &amp; Visual Inspection of Travel Documents</vt:lpstr>
      <vt:lpstr>Risk #5 BCM Strategy</vt:lpstr>
      <vt:lpstr>vi. CONCLUSION</vt:lpstr>
      <vt:lpstr>Assistance to States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Boulet Gaudreault, Karine</cp:lastModifiedBy>
  <cp:revision>532</cp:revision>
  <cp:lastPrinted>2018-01-16T13:49:59Z</cp:lastPrinted>
  <dcterms:created xsi:type="dcterms:W3CDTF">2013-08-20T15:49:37Z</dcterms:created>
  <dcterms:modified xsi:type="dcterms:W3CDTF">2018-05-29T16:00:29Z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0x0101009C29E6F4AC7207418F820A5E5D84ED63</vt:lpwstr>
  </property>
</Properties>
</file>