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اتّبع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algn="r" rtl="0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اتبع سياسات وإجراءات الأمن - فهي موجودة لحمايتك وحماية مؤسستنا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أبلغ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algn="r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أبلغ عن أي شيء غير عادي أو مريب - باستخدام قنوات الإبلاغ المحلية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قدّم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algn="r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قدم ملاحظاتك حول كيف وأين يمكننا تحسين الأمن - نريد أن نسمع منك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ar-EG" sz="2000" b="1" i="0" u="none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قم بالقيادة بواسطة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algn="r"/>
          <a:r>
            <a:rPr lang="ar-EG" sz="20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القيادة بالقدوة وإظهار السلوكيات الأمنية الإيجابية 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8877C-FD56-4155-B022-88762CD49F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ملصقات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بطاقات المحفظة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منشورات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مقالات البريد الإلكتروني والإنترنت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ar-EG" sz="2200" b="0" i="0" u="none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قوائم التدقيق: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017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اتّبع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" y="570554"/>
        <a:ext cx="1940904" cy="582271"/>
      </dsp:txXfrm>
    </dsp:sp>
    <dsp:sp modelId="{AA395754-20F2-406B-A0F8-323590B9370A}">
      <dsp:nvSpPr>
        <dsp:cNvPr id="0" name=""/>
        <dsp:cNvSpPr/>
      </dsp:nvSpPr>
      <dsp:spPr>
        <a:xfrm>
          <a:off x="4017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اتبع سياسات وإجراءات الأمن - فهي موجودة لحمايتك وحماية مؤسستنا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" y="1152825"/>
        <a:ext cx="1940904" cy="1705610"/>
      </dsp:txXfrm>
    </dsp:sp>
    <dsp:sp modelId="{A2E12826-27CF-437C-ABF4-9E660D88F9B5}">
      <dsp:nvSpPr>
        <dsp:cNvPr id="0" name=""/>
        <dsp:cNvSpPr/>
      </dsp:nvSpPr>
      <dsp:spPr>
        <a:xfrm>
          <a:off x="2052816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أبلغ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816" y="570554"/>
        <a:ext cx="1940904" cy="582271"/>
      </dsp:txXfrm>
    </dsp:sp>
    <dsp:sp modelId="{0BC33ECD-6EFF-4D81-8787-5CEA3582FAF1}">
      <dsp:nvSpPr>
        <dsp:cNvPr id="0" name=""/>
        <dsp:cNvSpPr/>
      </dsp:nvSpPr>
      <dsp:spPr>
        <a:xfrm>
          <a:off x="2052816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أبلغ عن أي شيء غير عادي أو مريب - باستخدام قنوات الإبلاغ المحلية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2816" y="1152825"/>
        <a:ext cx="1940904" cy="1705610"/>
      </dsp:txXfrm>
    </dsp:sp>
    <dsp:sp modelId="{8898AD1A-959F-4498-B715-66CC3E5B12F6}">
      <dsp:nvSpPr>
        <dsp:cNvPr id="0" name=""/>
        <dsp:cNvSpPr/>
      </dsp:nvSpPr>
      <dsp:spPr>
        <a:xfrm>
          <a:off x="4101616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قدّم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616" y="570554"/>
        <a:ext cx="1940904" cy="582271"/>
      </dsp:txXfrm>
    </dsp:sp>
    <dsp:sp modelId="{F685E4D8-6B5A-4E55-9E9F-B043D6D6840A}">
      <dsp:nvSpPr>
        <dsp:cNvPr id="0" name=""/>
        <dsp:cNvSpPr/>
      </dsp:nvSpPr>
      <dsp:spPr>
        <a:xfrm>
          <a:off x="4101616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قدم ملاحظاتك حول كيف وأين يمكننا تحسين الأمن - نريد أن نسمع منك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616" y="1152825"/>
        <a:ext cx="1940904" cy="1705610"/>
      </dsp:txXfrm>
    </dsp:sp>
    <dsp:sp modelId="{EF758C3E-1DF8-40EA-A133-06D47E52A2E0}">
      <dsp:nvSpPr>
        <dsp:cNvPr id="0" name=""/>
        <dsp:cNvSpPr/>
      </dsp:nvSpPr>
      <dsp:spPr>
        <a:xfrm>
          <a:off x="6150415" y="570554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i="0" u="none" kern="1200" baseline="0" dirty="0">
              <a:latin typeface="Arial" panose="020B0604020202020204" pitchFamily="34" charset="0"/>
              <a:ea typeface="Tahoma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قم بالقيادة بواسطة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415" y="570554"/>
        <a:ext cx="1940904" cy="582271"/>
      </dsp:txXfrm>
    </dsp:sp>
    <dsp:sp modelId="{0D831B14-C133-416D-B992-65D566CC42AD}">
      <dsp:nvSpPr>
        <dsp:cNvPr id="0" name=""/>
        <dsp:cNvSpPr/>
      </dsp:nvSpPr>
      <dsp:spPr>
        <a:xfrm>
          <a:off x="6150415" y="1152825"/>
          <a:ext cx="1940904" cy="1705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القيادة بالقدوة وإظهار السلوكيات الأمنية الإيجابية 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0415" y="1152825"/>
        <a:ext cx="1940904" cy="170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362677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1578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ملصقات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8" y="1283362"/>
        <a:ext cx="1313085" cy="705783"/>
      </dsp:txXfrm>
    </dsp:sp>
    <dsp:sp modelId="{75DD4905-998A-46CB-8989-378E8013409B}">
      <dsp:nvSpPr>
        <dsp:cNvPr id="0" name=""/>
        <dsp:cNvSpPr/>
      </dsp:nvSpPr>
      <dsp:spPr>
        <a:xfrm>
          <a:off x="2209348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544454" y="1283362"/>
          <a:ext cx="1920677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بطاقات المحفظة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4454" y="1283362"/>
        <a:ext cx="1920677" cy="705783"/>
      </dsp:txXfrm>
    </dsp:sp>
    <dsp:sp modelId="{95C98436-552B-46D1-894E-7469EB6135C0}">
      <dsp:nvSpPr>
        <dsp:cNvPr id="0" name=""/>
        <dsp:cNvSpPr/>
      </dsp:nvSpPr>
      <dsp:spPr>
        <a:xfrm>
          <a:off x="4056020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3694921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منشورات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4921" y="1283362"/>
        <a:ext cx="1313085" cy="705783"/>
      </dsp:txXfrm>
    </dsp:sp>
    <dsp:sp modelId="{3BE58A20-2721-44ED-8EB0-7F8CB7DFBE22}">
      <dsp:nvSpPr>
        <dsp:cNvPr id="0" name=""/>
        <dsp:cNvSpPr/>
      </dsp:nvSpPr>
      <dsp:spPr>
        <a:xfrm>
          <a:off x="5598896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5237797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مقالات البريد الإلكتروني والإنترنت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7797" y="1283362"/>
        <a:ext cx="1313085" cy="705783"/>
      </dsp:txXfrm>
    </dsp:sp>
    <dsp:sp modelId="{5B893AC0-3965-4778-BC55-959D685BD8F8}">
      <dsp:nvSpPr>
        <dsp:cNvPr id="0" name=""/>
        <dsp:cNvSpPr/>
      </dsp:nvSpPr>
      <dsp:spPr>
        <a:xfrm>
          <a:off x="7141772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6780673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200" b="0" i="0" u="none" kern="1200" baseline="0" dirty="0">
              <a:latin typeface="Arial" panose="020B0604020202020204" pitchFamily="34" charset="0"/>
              <a:ea typeface="Tahoma"/>
              <a:cs typeface="Arial" panose="020B0604020202020204" pitchFamily="34" charset="0"/>
              <a:sym typeface="Arial"/>
            </a:rPr>
            <a:t>قوائم التدقيق: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0673" y="1283362"/>
        <a:ext cx="1313085" cy="70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تعد حزمة الشرائح موردًا يمكن للمديرين استخدامه للمساعدة في تلخيص ثقافة الأمن لموظفيهم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authoring2016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oring2016.icao.int/Security/Security-Culture/Pages/State-self-assessment.aspx" TargetMode="External"/><Relationship Id="rId5" Type="http://schemas.openxmlformats.org/officeDocument/2006/relationships/hyperlink" Target="https://authoring2016.icao.int/Security/Security-Culture/Pages/Best-practices.aspx" TargetMode="External"/><Relationship Id="rId4" Type="http://schemas.openxmlformats.org/officeDocument/2006/relationships/hyperlink" Target="https://authoring2016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3832564"/>
            <a:ext cx="2706346" cy="1075867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22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موجز الثقافة الأمنية</a:t>
            </a:r>
            <a:endParaRPr lang="en-GB" sz="2200" dirty="0">
              <a:solidFill>
                <a:srgbClr val="FF6323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508" y="2830148"/>
            <a:ext cx="3875542" cy="1383506"/>
          </a:xfrm>
          <a:noFill/>
        </p:spPr>
        <p:txBody>
          <a:bodyPr anchor="ctr"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الأمن هو مسؤولية الجميع</a:t>
            </a:r>
            <a:endParaRPr lang="en-GB" sz="3000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2842955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الغرض من هذا الملخص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شرح مفهوم الثقافة الأمنية وسبب أهميتها</a:t>
            </a:r>
            <a:endParaRPr lang="en-GB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تشجيع السلوكيات والإجراءات الأمنية الصحيحة من قبل جميع الموظفين</a:t>
            </a:r>
            <a:endParaRPr lang="en-GB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24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ضمان فهم الجميع للدور الذي يلعبونه في الحفاظ على سلامة الطيران وأمانه</a:t>
            </a:r>
            <a:endParaRPr lang="en-GB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999593"/>
            <a:ext cx="2435182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ما هي الثقافة الأمنية؟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049031" y="3818023"/>
            <a:ext cx="8834470" cy="6635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هي ثقافة تشير إلى المعايير والقيّم والمواقف والافتراضات التي توجّه تصرفات وسلوكيات القوى العاملة لدينا - تشير الثقافة إلى الطريقة التي "تتم بها الأمور في المنظمة". تساعد الثقافة الأمنية الإيجابية في الحفاظ على سلامتنا وأماننا.</a:t>
            </a:r>
            <a:endParaRPr lang="en-GB" dirty="0">
              <a:solidFill>
                <a:srgbClr val="0054A4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002418" y="4618925"/>
            <a:ext cx="8834470" cy="19620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بالنسبة لنا هذا يعني:</a:t>
            </a:r>
            <a:endParaRPr lang="en-GB" sz="1800" dirty="0">
              <a:solidFill>
                <a:srgbClr val="FF6323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الاعتراف بأن  الأمن الفعّال أمر بالغ الأهمية لنجاح العمل؛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أن يفهم الجميع أن الأمن هو مسؤوليتهم؛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التأكد من أن إجراءات الإبلاغ لدينا واضحة وتشجّع على الإبلاغ عن المخاوف الأمنية؛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خلق بيئة عمل تشجّع على "فعل الشيء الصحيح" 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2653623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ما الذي نحتاجه منك؟</a:t>
            </a:r>
            <a:endParaRPr lang="en-GB" sz="3600" dirty="0">
              <a:solidFill>
                <a:srgbClr val="0054A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753017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2818241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الأدوات والموارد</a:t>
            </a:r>
            <a:endParaRPr lang="en-US" sz="3600" b="1" kern="1200" dirty="0">
              <a:solidFill>
                <a:srgbClr val="0054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572347"/>
              </p:ext>
            </p:extLst>
          </p:nvPr>
        </p:nvGraphicFramePr>
        <p:xfrm>
          <a:off x="3615649" y="3999593"/>
          <a:ext cx="8095338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25198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الرسائل الرئيسية</a:t>
            </a:r>
            <a:endParaRPr lang="en-GB" sz="3600" dirty="0">
              <a:solidFill>
                <a:srgbClr val="0054A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تكثُر التهديدات التي يتعرض لها الطيران. لا يمكننا أن نشعر بالرضا؛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لدينا مجموعة من الإجراءات الأمنية المعمول بها للمساعدة في الحفاظ على سلامتك وأمانك. لكن لديك أيضًا دورًا رئيسيًا تلعبه – كن متيقظًا لأي نشاط غير عادي وأبلغ عن السلوك المشبوه؛ 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يمكننا تطوير ثقافة أمنية قوية وفعّالة من خلال أفعالنا.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28283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3600" b="1" dirty="0">
                <a:solidFill>
                  <a:srgbClr val="0054A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معلومات مفيدة</a:t>
            </a:r>
            <a:endParaRPr lang="en-GB" sz="3600" dirty="0">
              <a:solidFill>
                <a:srgbClr val="0054A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205" y="3752848"/>
            <a:ext cx="9139191" cy="3105141"/>
          </a:xfrm>
        </p:spPr>
        <p:txBody>
          <a:bodyPr anchor="ctr">
            <a:no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موقع 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ICAO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للثقافة الأمنية 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https://www.icao.int/Security/Security-Culture/Pages/default.aspx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أفضل ممارسات 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ICAO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وإرشاداتها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https://www.icao.int/Security/Security-Culture/Pages/Best-practices.aspx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أداة التقييم الذاتي لثقافة </a:t>
            </a:r>
            <a: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ICAO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الأمنية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https://www.icao.int/Security/Security-Culture/Pages/State-self-assessment.aspx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Tahoma" panose="020B0604030504040204" pitchFamily="34" charset="0"/>
              <a:buChar char="•"/>
              <a:tabLst>
                <a:tab pos="457200" algn="l"/>
              </a:tabLst>
            </a:pP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أسئلة وأجوبة حول الثقافة الأمنية</a:t>
            </a:r>
            <a:br>
              <a:rPr lang="en-GB" sz="16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GB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  <a:hlinkClick r:id="rId7"/>
              </a:rPr>
              <a:t>https://www.icao.int/Security/Security-Culture/Pages/FAQs.aspx</a:t>
            </a:r>
            <a:r>
              <a:rPr lang="ar-EG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1a6a7679120920243a3d2aebf331dd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89387-D880-48E6-943A-66DCE9B9EEBB}"/>
</file>

<file path=customXml/itemProps3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385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الأمن هو مسؤولية الجميع</vt:lpstr>
      <vt:lpstr>الغرض من هذا الملخص</vt:lpstr>
      <vt:lpstr>ما هي الثقافة الأمنية؟</vt:lpstr>
      <vt:lpstr>ما الذي نحتاجه منك؟</vt:lpstr>
      <vt:lpstr>الأدوات والموارد</vt:lpstr>
      <vt:lpstr>الرسائل الرئيسية</vt:lpstr>
      <vt:lpstr>معلومات مفيدة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107</cp:revision>
  <dcterms:created xsi:type="dcterms:W3CDTF">2022-05-23T11:23:58Z</dcterms:created>
  <dcterms:modified xsi:type="dcterms:W3CDTF">2022-12-16T13:50:51Z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