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4"/>
  </p:notesMasterIdLst>
  <p:handoutMasterIdLst>
    <p:handoutMasterId r:id="rId15"/>
  </p:handoutMasterIdLst>
  <p:sldIdLst>
    <p:sldId id="259" r:id="rId2"/>
    <p:sldId id="260" r:id="rId3"/>
    <p:sldId id="261" r:id="rId4"/>
    <p:sldId id="268" r:id="rId5"/>
    <p:sldId id="269" r:id="rId6"/>
    <p:sldId id="270" r:id="rId7"/>
    <p:sldId id="271" r:id="rId8"/>
    <p:sldId id="272" r:id="rId9"/>
    <p:sldId id="275" r:id="rId10"/>
    <p:sldId id="273" r:id="rId11"/>
    <p:sldId id="274"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1044"/>
    <a:srgbClr val="EA157A"/>
    <a:srgbClr val="2C6ABA"/>
    <a:srgbClr val="7030A0"/>
    <a:srgbClr val="FFFFCC"/>
    <a:srgbClr val="00153E"/>
    <a:srgbClr val="385D8A"/>
    <a:srgbClr val="2C6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62" d="100"/>
          <a:sy n="62" d="100"/>
        </p:scale>
        <p:origin x="-1066" y="-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86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57D8AB-7966-458C-9BE3-02C18DF0CBED}" type="datetimeFigureOut">
              <a:rPr lang="en-US" smtClean="0"/>
              <a:pPr/>
              <a:t>6/15/2012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p14="http://schemas.microsoft.com/office/powerpoint/2010/main" val="2149336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DC285-F2C7-43EB-8980-030AF7421F74}" type="datetimeFigureOut">
              <a:rPr lang="en-US" smtClean="0"/>
              <a:pPr/>
              <a:t>6/15/2012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p14="http://schemas.microsoft.com/office/powerpoint/2010/main" val="1959511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2012-ASBU WORKSHOP</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US" smtClean="0"/>
              <a:t>ICAO SIP 2012-ASBU WORKSHOP</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2012-ASBU WORKSHOP</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2012-ASBU WORKSHOP</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2012-ASBU WORKSHOP</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2012-ASBU WORKSHOP</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2012-ASBU WORKSHOP</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2012-ASBU WORKSHOP</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2012-ASBU WORKSHOP</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819400"/>
            <a:ext cx="7924800" cy="2613025"/>
          </a:xfrm>
        </p:spPr>
        <p:txBody>
          <a:bodyPr/>
          <a:lstStyle/>
          <a:p>
            <a:r>
              <a:rPr lang="en-US" b="1" dirty="0" smtClean="0"/>
              <a:t/>
            </a:r>
            <a:br>
              <a:rPr lang="en-US" b="1" dirty="0" smtClean="0"/>
            </a:br>
            <a:r>
              <a:rPr lang="en-US" b="1" dirty="0" smtClean="0"/>
              <a:t/>
            </a:r>
            <a:br>
              <a:rPr lang="en-US" b="1" dirty="0" smtClean="0"/>
            </a:br>
            <a:r>
              <a:rPr lang="en-US" b="1" dirty="0" smtClean="0"/>
              <a:t>Aviation System Block Upgrades</a:t>
            </a:r>
            <a:r>
              <a:rPr lang="en-GB" dirty="0" smtClean="0"/>
              <a:t/>
            </a:r>
            <a:br>
              <a:rPr lang="en-GB" dirty="0" smtClean="0"/>
            </a:br>
            <a:r>
              <a:rPr lang="en-GB" dirty="0" smtClean="0"/>
              <a:t>Module N° B0-25/PIA-2</a:t>
            </a:r>
            <a:r>
              <a:rPr lang="en-GB" sz="4800" dirty="0" smtClean="0"/>
              <a:t/>
            </a:r>
            <a:br>
              <a:rPr lang="en-GB" sz="4800" dirty="0" smtClean="0"/>
            </a:br>
            <a:r>
              <a:rPr lang="en-GB" sz="2400" b="1" dirty="0" smtClean="0"/>
              <a:t> </a:t>
            </a:r>
            <a:r>
              <a:rPr lang="en-US" sz="2400" b="1" dirty="0" smtClean="0"/>
              <a:t>Increased Interoperability, Efficiency and Capacity through Ground-Ground Integration </a:t>
            </a:r>
            <a:br>
              <a:rPr lang="en-US" sz="2400" b="1" dirty="0" smtClean="0"/>
            </a:br>
            <a:r>
              <a:rPr lang="en-US" sz="2400" b="1" dirty="0" smtClean="0"/>
              <a:t/>
            </a:r>
            <a:br>
              <a:rPr lang="en-US" sz="2400" b="1" dirty="0" smtClean="0"/>
            </a:br>
            <a:endParaRPr lang="en-GB" sz="2400" b="1" dirty="0"/>
          </a:p>
        </p:txBody>
      </p:sp>
      <p:sp>
        <p:nvSpPr>
          <p:cNvPr id="3" name="Rectangle 2"/>
          <p:cNvSpPr/>
          <p:nvPr/>
        </p:nvSpPr>
        <p:spPr>
          <a:xfrm>
            <a:off x="1600200" y="5867400"/>
            <a:ext cx="6477000" cy="646331"/>
          </a:xfrm>
          <a:prstGeom prst="rect">
            <a:avLst/>
          </a:prstGeom>
        </p:spPr>
        <p:txBody>
          <a:bodyPr wrap="square">
            <a:spAutoFit/>
          </a:bodyPr>
          <a:lstStyle/>
          <a:p>
            <a:pPr algn="ctr"/>
            <a:r>
              <a:rPr lang="en-US" dirty="0" smtClean="0">
                <a:latin typeface="Times New Roman" pitchFamily="18" charset="0"/>
                <a:cs typeface="Times New Roman" pitchFamily="18" charset="0"/>
              </a:rPr>
              <a:t>Workshop on preparations for ANConf/12 − ASBU methodology</a:t>
            </a:r>
            <a:endParaRPr lang="en-GB" dirty="0" smtClean="0">
              <a:latin typeface="Times New Roman" pitchFamily="18" charset="0"/>
              <a:cs typeface="Times New Roman" pitchFamily="18" charset="0"/>
            </a:endParaRPr>
          </a:p>
          <a:p>
            <a:pPr algn="ctr"/>
            <a:r>
              <a:rPr lang="en-GB" dirty="0" smtClean="0">
                <a:latin typeface="Times New Roman" pitchFamily="18" charset="0"/>
                <a:cs typeface="Times New Roman" pitchFamily="18" charset="0"/>
              </a:rPr>
              <a:t>(Dakar, 16-20 July </a:t>
            </a:r>
            <a:r>
              <a:rPr lang="en-GB" dirty="0" smtClean="0">
                <a:latin typeface="Times New Roman" pitchFamily="18" charset="0"/>
                <a:cs typeface="Times New Roman" pitchFamily="18" charset="0"/>
              </a:rPr>
              <a:t>2012)</a:t>
            </a:r>
          </a:p>
        </p:txBody>
      </p:sp>
      <p:sp>
        <p:nvSpPr>
          <p:cNvPr id="4" name="Rectangle 3"/>
          <p:cNvSpPr/>
          <p:nvPr/>
        </p:nvSpPr>
        <p:spPr>
          <a:xfrm>
            <a:off x="5181600" y="1676400"/>
            <a:ext cx="3733800" cy="646331"/>
          </a:xfrm>
          <a:prstGeom prst="rect">
            <a:avLst/>
          </a:prstGeom>
        </p:spPr>
        <p:txBody>
          <a:bodyPr wrap="square">
            <a:spAutoFit/>
          </a:bodyPr>
          <a:lstStyle/>
          <a:p>
            <a:pPr>
              <a:defRPr/>
            </a:pPr>
            <a:r>
              <a:rPr lang="en-US" dirty="0" smtClean="0"/>
              <a:t>SIP/2012/ASBU/Dakar</a:t>
            </a:r>
            <a:r>
              <a:rPr lang="en-GB" dirty="0" smtClean="0">
                <a:latin typeface="Times New Roman" pitchFamily="18" charset="0"/>
                <a:cs typeface="Times New Roman" pitchFamily="18" charset="0"/>
              </a:rPr>
              <a:t>-WP/21 </a:t>
            </a:r>
            <a:r>
              <a:rPr lang="en-GB" dirty="0" smtClean="0">
                <a:latin typeface="Times New Roman" pitchFamily="18" charset="0"/>
                <a:cs typeface="Times New Roman" pitchFamily="18" charset="0"/>
              </a:rPr>
              <a:t>A</a:t>
            </a:r>
            <a:br>
              <a:rPr lang="en-GB" dirty="0" smtClean="0">
                <a:latin typeface="Times New Roman" pitchFamily="18" charset="0"/>
                <a:cs typeface="Times New Roman" pitchFamily="18" charset="0"/>
              </a:rPr>
            </a:br>
            <a:endParaRPr lang="en-GB"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a:p>
        </p:txBody>
      </p:sp>
      <p:sp>
        <p:nvSpPr>
          <p:cNvPr id="4" name="Content Placeholder 3"/>
          <p:cNvSpPr>
            <a:spLocks noGrp="1"/>
          </p:cNvSpPr>
          <p:nvPr>
            <p:ph idx="1"/>
          </p:nvPr>
        </p:nvSpPr>
        <p:spPr>
          <a:xfrm>
            <a:off x="304800" y="1371600"/>
            <a:ext cx="8610600" cy="4678363"/>
          </a:xfrm>
        </p:spPr>
        <p:txBody>
          <a:bodyPr>
            <a:noAutofit/>
          </a:bodyPr>
          <a:lstStyle/>
          <a:p>
            <a:pPr>
              <a:buNone/>
            </a:pPr>
            <a:r>
              <a:rPr lang="en-GB" sz="2000" b="1" dirty="0" smtClean="0"/>
              <a:t>Standards</a:t>
            </a:r>
          </a:p>
          <a:p>
            <a:pPr>
              <a:buNone/>
            </a:pPr>
            <a:r>
              <a:rPr lang="en-GB" sz="1600" dirty="0" smtClean="0"/>
              <a:t>•	ICAO Doc 4444, Procedures for Air Navigation Services - Air Traffic Management, Appendix 6 - ATS Interfacility Data Communications (AIDC) Messages</a:t>
            </a:r>
          </a:p>
          <a:p>
            <a:pPr>
              <a:buNone/>
            </a:pPr>
            <a:r>
              <a:rPr lang="en-GB" sz="1600" dirty="0" smtClean="0"/>
              <a:t>•	ICAO Doc 9880, Manual on Detailed Technical Specifications for the Aeronautical Telecommunication Network (ATN) using ISO/OSI Standards and Protocols, Part II — Ground-Ground Applications — Air Traffic Services Message Handling Services (ATSMHS).</a:t>
            </a:r>
          </a:p>
          <a:p>
            <a:pPr>
              <a:buNone/>
            </a:pPr>
            <a:r>
              <a:rPr lang="en-GB" sz="2000" b="1" dirty="0" smtClean="0"/>
              <a:t>Procedures:</a:t>
            </a:r>
            <a:r>
              <a:rPr lang="en-GB" sz="1600" dirty="0" smtClean="0"/>
              <a:t> To be determined.</a:t>
            </a:r>
          </a:p>
          <a:p>
            <a:pPr>
              <a:buNone/>
            </a:pPr>
            <a:r>
              <a:rPr lang="en-GB" sz="2000" b="1" dirty="0" smtClean="0"/>
              <a:t>Guidance Material</a:t>
            </a:r>
          </a:p>
          <a:p>
            <a:pPr>
              <a:buNone/>
            </a:pPr>
            <a:r>
              <a:rPr lang="en-GB" sz="1600" dirty="0" smtClean="0"/>
              <a:t>•	ICAO Doc 9694, Manual of Air Traffic Services Data Link Applications; part 6</a:t>
            </a:r>
          </a:p>
          <a:p>
            <a:pPr>
              <a:buNone/>
            </a:pPr>
            <a:r>
              <a:rPr lang="en-GB" sz="1600" dirty="0" smtClean="0"/>
              <a:t>•	GOLD Global Operational Data Link Document (APANPIRG, NAT SPG), June 2010;</a:t>
            </a:r>
          </a:p>
          <a:p>
            <a:pPr>
              <a:buNone/>
            </a:pPr>
            <a:r>
              <a:rPr lang="en-GB" sz="1600" dirty="0" smtClean="0"/>
              <a:t>•	Pan Regional Interface Control Document for Oceanic ATS Interfacility Data Communications (PAN ICD) Coordination Draft Version 0.3. 31 August 2010; </a:t>
            </a:r>
          </a:p>
          <a:p>
            <a:pPr>
              <a:buNone/>
            </a:pPr>
            <a:r>
              <a:rPr lang="en-GB" sz="1600" dirty="0" smtClean="0"/>
              <a:t>•	Asia/Pacific Regional Interface Control Document (ICD) For ATS Interfacility Data Communications (AIDC). ICAO Asia/Pacific Regional Office. http://www.bangkok.icao.int/edocs/icd_aidc_ver3.pdf</a:t>
            </a:r>
          </a:p>
          <a:p>
            <a:pPr>
              <a:buNone/>
            </a:pPr>
            <a:r>
              <a:rPr lang="en-GB" sz="1600" dirty="0" smtClean="0"/>
              <a:t>•	EUROCONTROL Standard for On-Line Data Interchange (OLDI); and EUROCONTROL Standard for ATS Data Exchange Presentation (ADEXP)</a:t>
            </a:r>
          </a:p>
          <a:p>
            <a:pPr>
              <a:buNone/>
            </a:pPr>
            <a:endParaRPr lang="en-GB" sz="1600" dirty="0" smtClean="0"/>
          </a:p>
          <a:p>
            <a:pPr>
              <a:buNone/>
            </a:pPr>
            <a:endParaRPr lang="en-GB" sz="1600" dirty="0" smtClean="0"/>
          </a:p>
          <a:p>
            <a:pPr lvl="1">
              <a:buNone/>
            </a:pPr>
            <a:endParaRPr lang="en-GB" sz="16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B0-25 – Reference Documents</a:t>
            </a:r>
            <a:r>
              <a:rPr lang="en-GB" sz="8000" dirty="0" smtClean="0"/>
              <a:t/>
            </a:r>
            <a:br>
              <a:rPr lang="en-GB" sz="8000" dirty="0" smtClean="0"/>
            </a:br>
            <a:endParaRPr lang="en-GB"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sp>
        <p:nvSpPr>
          <p:cNvPr id="4" name="Content Placeholder 3"/>
          <p:cNvSpPr>
            <a:spLocks noGrp="1"/>
          </p:cNvSpPr>
          <p:nvPr>
            <p:ph idx="1"/>
          </p:nvPr>
        </p:nvSpPr>
        <p:spPr>
          <a:xfrm>
            <a:off x="381000" y="1295400"/>
            <a:ext cx="8382000" cy="1143000"/>
          </a:xfrm>
        </p:spPr>
        <p:txBody>
          <a:bodyPr>
            <a:noAutofit/>
          </a:bodyPr>
          <a:lstStyle/>
          <a:p>
            <a:pPr>
              <a:buNone/>
            </a:pPr>
            <a:r>
              <a:rPr lang="en-US" sz="3600" b="1" dirty="0" smtClean="0"/>
              <a:t>   </a:t>
            </a:r>
            <a:r>
              <a:rPr lang="en-US" sz="2800" b="1" dirty="0" smtClean="0"/>
              <a:t>Increased Interoperability, Efficiency and Capacity through Ground-Ground Integration </a:t>
            </a:r>
            <a:endParaRPr lang="en-US" sz="2800" dirty="0" smtClean="0">
              <a:solidFill>
                <a:srgbClr val="00B050"/>
              </a:solidFill>
            </a:endParaRPr>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B0-25 Implementation                   - Benefits and Elements</a:t>
            </a:r>
            <a:endParaRPr lang="en-GB" sz="2000" dirty="0"/>
          </a:p>
        </p:txBody>
      </p:sp>
      <p:graphicFrame>
        <p:nvGraphicFramePr>
          <p:cNvPr id="7" name="Table 6"/>
          <p:cNvGraphicFramePr>
            <a:graphicFrameLocks noGrp="1"/>
          </p:cNvGraphicFramePr>
          <p:nvPr/>
        </p:nvGraphicFramePr>
        <p:xfrm>
          <a:off x="304800" y="2362200"/>
          <a:ext cx="8458200" cy="1488440"/>
        </p:xfrm>
        <a:graphic>
          <a:graphicData uri="http://schemas.openxmlformats.org/drawingml/2006/table">
            <a:tbl>
              <a:tblPr firstRow="1" bandRow="1">
                <a:tableStyleId>{5C22544A-7EE6-4342-B048-85BDC9FD1C3A}</a:tableStyleId>
              </a:tblPr>
              <a:tblGrid>
                <a:gridCol w="1776222"/>
                <a:gridCol w="1043178"/>
                <a:gridCol w="1409700"/>
                <a:gridCol w="1409700"/>
                <a:gridCol w="1676400"/>
                <a:gridCol w="1143000"/>
              </a:tblGrid>
              <a:tr h="370840">
                <a:tc gridSpan="6">
                  <a:txBody>
                    <a:bodyPr/>
                    <a:lstStyle/>
                    <a:p>
                      <a:pPr algn="ctr"/>
                      <a:r>
                        <a:rPr lang="en-US" sz="2400" b="1" kern="1200" dirty="0" smtClean="0">
                          <a:solidFill>
                            <a:schemeClr val="lt1"/>
                          </a:solidFill>
                          <a:latin typeface="+mn-lt"/>
                          <a:ea typeface="+mn-ea"/>
                          <a:cs typeface="+mn-cs"/>
                        </a:rPr>
                        <a:t>Benefits</a:t>
                      </a:r>
                      <a:r>
                        <a:rPr lang="en-US" sz="2400" b="1" kern="1200" baseline="0" dirty="0" smtClean="0">
                          <a:solidFill>
                            <a:schemeClr val="lt1"/>
                          </a:solidFill>
                          <a:latin typeface="+mn-lt"/>
                          <a:ea typeface="+mn-ea"/>
                          <a:cs typeface="+mn-cs"/>
                        </a:rPr>
                        <a:t> - </a:t>
                      </a:r>
                      <a:r>
                        <a:rPr lang="en-US" sz="2400" b="1" kern="1200" dirty="0" smtClean="0">
                          <a:solidFill>
                            <a:schemeClr val="lt1"/>
                          </a:solidFill>
                          <a:latin typeface="+mn-lt"/>
                          <a:ea typeface="+mn-ea"/>
                          <a:cs typeface="+mn-cs"/>
                        </a:rPr>
                        <a:t>Main Key Performance Areas (KPA) </a:t>
                      </a:r>
                      <a:endParaRPr lang="en-GB" sz="2400"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70840">
                <a:tc>
                  <a:txBody>
                    <a:bodyPr/>
                    <a:lstStyle/>
                    <a:p>
                      <a:r>
                        <a:rPr lang="en-GB" sz="2000" b="1" dirty="0" smtClean="0"/>
                        <a:t>KPAs</a:t>
                      </a:r>
                      <a:endParaRPr lang="en-GB" sz="2000" b="1" dirty="0"/>
                    </a:p>
                  </a:txBody>
                  <a:tcPr/>
                </a:tc>
                <a:tc>
                  <a:txBody>
                    <a:bodyPr/>
                    <a:lstStyle/>
                    <a:p>
                      <a:pPr marL="0" marR="0" algn="ctr">
                        <a:lnSpc>
                          <a:spcPct val="115000"/>
                        </a:lnSpc>
                        <a:spcBef>
                          <a:spcPts val="0"/>
                        </a:spcBef>
                        <a:spcAft>
                          <a:spcPts val="0"/>
                        </a:spcAft>
                        <a:tabLst>
                          <a:tab pos="1352550" algn="l"/>
                        </a:tabLst>
                      </a:pPr>
                      <a:r>
                        <a:rPr lang="en-US" sz="2000" b="1" dirty="0" smtClean="0">
                          <a:latin typeface="Times New Roman"/>
                          <a:ea typeface="SimSun"/>
                          <a:cs typeface="Times New Roman"/>
                        </a:rPr>
                        <a:t>Access</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Capacity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Efficiency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Environment</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Safety</a:t>
                      </a:r>
                      <a:endParaRPr lang="en-GB" sz="2000" b="1" dirty="0">
                        <a:latin typeface="Arial"/>
                        <a:ea typeface="SimSun"/>
                        <a:cs typeface="Times New Roman"/>
                      </a:endParaRPr>
                    </a:p>
                  </a:txBody>
                  <a:tcPr marL="68580" marR="68580" marT="0" marB="0"/>
                </a:tc>
              </a:tr>
              <a:tr h="635000">
                <a:tc>
                  <a:txBody>
                    <a:bodyPr/>
                    <a:lstStyle/>
                    <a:p>
                      <a:r>
                        <a:rPr lang="en-GB" sz="2000" b="1" dirty="0" smtClean="0"/>
                        <a:t>Applicable</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Y</a:t>
                      </a:r>
                      <a:endParaRPr lang="en-GB" sz="2000" b="1" dirty="0"/>
                    </a:p>
                  </a:txBody>
                  <a:tcPr/>
                </a:tc>
              </a:tr>
            </a:tbl>
          </a:graphicData>
        </a:graphic>
      </p:graphicFrame>
      <p:sp>
        <p:nvSpPr>
          <p:cNvPr id="8" name="Rectangle 7"/>
          <p:cNvSpPr/>
          <p:nvPr/>
        </p:nvSpPr>
        <p:spPr>
          <a:xfrm>
            <a:off x="533400" y="4114800"/>
            <a:ext cx="7543800" cy="2246769"/>
          </a:xfrm>
          <a:prstGeom prst="rect">
            <a:avLst/>
          </a:prstGeom>
        </p:spPr>
        <p:txBody>
          <a:bodyPr wrap="square">
            <a:spAutoFit/>
          </a:bodyPr>
          <a:lstStyle/>
          <a:p>
            <a:pPr lvl="0"/>
            <a:r>
              <a:rPr lang="en-GB" sz="2800" b="1" dirty="0" smtClean="0">
                <a:solidFill>
                  <a:srgbClr val="00B050"/>
                </a:solidFill>
              </a:rPr>
              <a:t>Elements: </a:t>
            </a:r>
          </a:p>
          <a:p>
            <a:pPr lvl="1"/>
            <a:r>
              <a:rPr lang="en-GB" sz="2800" b="1" dirty="0" smtClean="0">
                <a:solidFill>
                  <a:srgbClr val="00B050"/>
                </a:solidFill>
              </a:rPr>
              <a:t>- New Flight Plan (Not included in the Module)</a:t>
            </a:r>
          </a:p>
          <a:p>
            <a:pPr lvl="1"/>
            <a:r>
              <a:rPr lang="en-GB" sz="2800" b="1" dirty="0" smtClean="0">
                <a:solidFill>
                  <a:srgbClr val="00B050"/>
                </a:solidFill>
              </a:rPr>
              <a:t>- AMHS/IPS (Not included in the Module)</a:t>
            </a:r>
          </a:p>
          <a:p>
            <a:pPr lvl="1"/>
            <a:r>
              <a:rPr lang="en-GB" sz="2800" b="1" dirty="0" smtClean="0">
                <a:solidFill>
                  <a:srgbClr val="00B050"/>
                </a:solidFill>
              </a:rPr>
              <a:t>- AIDC</a:t>
            </a:r>
            <a:endParaRPr lang="en-CA" sz="2800" b="1" dirty="0" smtClean="0">
              <a:solidFill>
                <a:srgbClr val="00B050"/>
              </a:solidFill>
            </a:endParaRPr>
          </a:p>
          <a:p>
            <a:pPr lvl="1">
              <a:buNone/>
            </a:pPr>
            <a:r>
              <a:rPr lang="en-GB" sz="2800" b="1" dirty="0" smtClean="0">
                <a:solidFill>
                  <a:srgbClr val="00B050"/>
                </a:solidFill>
              </a:rPr>
              <a:t>To be reflected in ANRF</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12</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2012-ASBU WORKSHOP</a:t>
            </a: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a:t>
            </a:fld>
            <a:endParaRPr lang="en-US"/>
          </a:p>
        </p:txBody>
      </p:sp>
      <p:sp>
        <p:nvSpPr>
          <p:cNvPr id="3" name="Title 2"/>
          <p:cNvSpPr>
            <a:spLocks noGrp="1"/>
          </p:cNvSpPr>
          <p:nvPr>
            <p:ph type="title"/>
          </p:nvPr>
        </p:nvSpPr>
        <p:spPr/>
        <p:txBody>
          <a:bodyPr/>
          <a:lstStyle/>
          <a:p>
            <a:r>
              <a:rPr lang="en-GB" sz="3200" dirty="0" smtClean="0"/>
              <a:t>Module N° B0-25</a:t>
            </a:r>
            <a:r>
              <a:rPr lang="en-GB" sz="6000" dirty="0" smtClean="0"/>
              <a:t/>
            </a:r>
            <a:br>
              <a:rPr lang="en-GB" sz="6000" dirty="0" smtClean="0"/>
            </a:br>
            <a:r>
              <a:rPr lang="en-US" sz="1600" b="1" dirty="0" smtClean="0"/>
              <a:t>Increased Interoperability, Efficiency and Capacity through Ground-Ground Integration </a:t>
            </a:r>
            <a:endParaRPr lang="en-GB" sz="2000" b="1"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graphicFrame>
        <p:nvGraphicFramePr>
          <p:cNvPr id="8" name="Table 7"/>
          <p:cNvGraphicFramePr>
            <a:graphicFrameLocks noGrp="1"/>
          </p:cNvGraphicFramePr>
          <p:nvPr/>
        </p:nvGraphicFramePr>
        <p:xfrm>
          <a:off x="381000" y="1299682"/>
          <a:ext cx="8534400" cy="5173077"/>
        </p:xfrm>
        <a:graphic>
          <a:graphicData uri="http://schemas.openxmlformats.org/drawingml/2006/table">
            <a:tbl>
              <a:tblPr>
                <a:tableStyleId>{B301B821-A1FF-4177-AEE7-76D212191A09}</a:tableStyleId>
              </a:tblPr>
              <a:tblGrid>
                <a:gridCol w="2819400"/>
                <a:gridCol w="2549128"/>
                <a:gridCol w="3165872"/>
              </a:tblGrid>
              <a:tr h="1244200">
                <a:tc>
                  <a:txBody>
                    <a:bodyPr/>
                    <a:lstStyle/>
                    <a:p>
                      <a:pPr marL="0" marR="0" algn="just">
                        <a:spcBef>
                          <a:spcPts val="0"/>
                        </a:spcBef>
                        <a:spcAft>
                          <a:spcPts val="600"/>
                        </a:spcAft>
                      </a:pPr>
                      <a:r>
                        <a:rPr lang="en-GB" sz="1600" b="1" dirty="0">
                          <a:latin typeface="+mn-lt"/>
                        </a:rPr>
                        <a:t>Summary</a:t>
                      </a:r>
                      <a:endParaRPr lang="en-GB" sz="1600" b="1" dirty="0">
                        <a:latin typeface="+mn-lt"/>
                        <a:ea typeface="Times New Roman"/>
                        <a:cs typeface="Times New Roman"/>
                      </a:endParaRPr>
                    </a:p>
                  </a:txBody>
                  <a:tcPr marL="66502" marR="66502" marT="0" marB="0"/>
                </a:tc>
                <a:tc gridSpan="2">
                  <a:txBody>
                    <a:bodyPr/>
                    <a:lstStyle/>
                    <a:p>
                      <a:pPr marL="0" marR="0" algn="just">
                        <a:spcBef>
                          <a:spcPts val="0"/>
                        </a:spcBef>
                        <a:spcAft>
                          <a:spcPts val="600"/>
                        </a:spcAft>
                        <a:buFontTx/>
                        <a:buNone/>
                      </a:pPr>
                      <a:r>
                        <a:rPr lang="en-GB" sz="2400" kern="1200" dirty="0" smtClean="0">
                          <a:solidFill>
                            <a:schemeClr val="dk1"/>
                          </a:solidFill>
                          <a:latin typeface="+mn-lt"/>
                          <a:ea typeface="+mn-ea"/>
                          <a:cs typeface="+mn-cs"/>
                        </a:rPr>
                        <a:t>To improve coordination between ATS</a:t>
                      </a:r>
                      <a:r>
                        <a:rPr lang="en-GB" sz="2400" kern="1200" baseline="0" dirty="0" smtClean="0">
                          <a:solidFill>
                            <a:schemeClr val="dk1"/>
                          </a:solidFill>
                          <a:latin typeface="+mn-lt"/>
                          <a:ea typeface="+mn-ea"/>
                          <a:cs typeface="+mn-cs"/>
                        </a:rPr>
                        <a:t> Units </a:t>
                      </a:r>
                      <a:r>
                        <a:rPr lang="en-GB" sz="2400" kern="1200" dirty="0" smtClean="0">
                          <a:solidFill>
                            <a:schemeClr val="dk1"/>
                          </a:solidFill>
                          <a:latin typeface="+mn-lt"/>
                          <a:ea typeface="+mn-ea"/>
                          <a:cs typeface="+mn-cs"/>
                        </a:rPr>
                        <a:t> by using AIDC. </a:t>
                      </a:r>
                      <a:endParaRPr lang="en-GB" sz="1400" b="1" dirty="0">
                        <a:latin typeface="+mn-lt"/>
                        <a:ea typeface="Times New Roman"/>
                        <a:cs typeface="Times New Roman"/>
                      </a:endParaRPr>
                    </a:p>
                  </a:txBody>
                  <a:tcPr marL="66502" marR="66502" marT="0" marB="0"/>
                </a:tc>
                <a:tc hMerge="1">
                  <a:txBody>
                    <a:bodyPr/>
                    <a:lstStyle/>
                    <a:p>
                      <a:endParaRPr lang="en-GB"/>
                    </a:p>
                  </a:txBody>
                  <a:tcPr/>
                </a:tc>
              </a:tr>
              <a:tr h="382831">
                <a:tc>
                  <a:txBody>
                    <a:bodyPr/>
                    <a:lstStyle/>
                    <a:p>
                      <a:pPr marL="0" marR="0" algn="just">
                        <a:spcBef>
                          <a:spcPts val="0"/>
                        </a:spcBef>
                        <a:spcAft>
                          <a:spcPts val="600"/>
                        </a:spcAft>
                      </a:pPr>
                      <a:r>
                        <a:rPr lang="en-GB" sz="1600" b="1" dirty="0">
                          <a:latin typeface="+mn-lt"/>
                        </a:rPr>
                        <a:t>Main Performance Impact</a:t>
                      </a:r>
                      <a:endParaRPr lang="en-GB" sz="1600" b="1" dirty="0">
                        <a:latin typeface="+mn-lt"/>
                        <a:ea typeface="Times New Roman"/>
                        <a:cs typeface="Times New Roman"/>
                      </a:endParaRPr>
                    </a:p>
                  </a:txBody>
                  <a:tcPr marL="66502" marR="66502" marT="0" marB="0"/>
                </a:tc>
                <a:tc gridSpan="2">
                  <a:txBody>
                    <a:bodyPr/>
                    <a:lstStyle/>
                    <a:p>
                      <a:pPr marL="0" marR="0" algn="just">
                        <a:spcBef>
                          <a:spcPts val="0"/>
                        </a:spcBef>
                        <a:spcAft>
                          <a:spcPts val="600"/>
                        </a:spcAft>
                        <a:buFontTx/>
                        <a:buChar char="-"/>
                      </a:pPr>
                      <a:r>
                        <a:rPr lang="en-GB" sz="1400" b="1" dirty="0" smtClean="0">
                          <a:latin typeface="+mn-lt"/>
                        </a:rPr>
                        <a:t>KPA-02 Capacity                                    - KPA-04 Efficiency       </a:t>
                      </a:r>
                    </a:p>
                    <a:p>
                      <a:pPr marL="0" marR="0" algn="just">
                        <a:spcBef>
                          <a:spcPts val="0"/>
                        </a:spcBef>
                        <a:spcAft>
                          <a:spcPts val="600"/>
                        </a:spcAft>
                        <a:buFontTx/>
                        <a:buChar char="-"/>
                      </a:pPr>
                      <a:r>
                        <a:rPr lang="en-GB" sz="1400" b="1" dirty="0" smtClean="0">
                          <a:latin typeface="+mn-lt"/>
                        </a:rPr>
                        <a:t> KPA-07 </a:t>
                      </a:r>
                      <a:r>
                        <a:rPr lang="en-GB" sz="1400" b="1" dirty="0">
                          <a:latin typeface="+mn-lt"/>
                        </a:rPr>
                        <a:t>Global </a:t>
                      </a:r>
                      <a:r>
                        <a:rPr lang="en-GB" sz="1400" b="1" dirty="0" smtClean="0">
                          <a:latin typeface="+mn-lt"/>
                        </a:rPr>
                        <a:t>Interoperability</a:t>
                      </a:r>
                      <a:r>
                        <a:rPr lang="en-GB" sz="1400" b="1" baseline="0" dirty="0" smtClean="0">
                          <a:latin typeface="+mn-lt"/>
                        </a:rPr>
                        <a:t>         - </a:t>
                      </a:r>
                      <a:r>
                        <a:rPr lang="en-GB" sz="1400" b="1" dirty="0" smtClean="0">
                          <a:latin typeface="+mn-lt"/>
                        </a:rPr>
                        <a:t>KPA-10 </a:t>
                      </a:r>
                      <a:r>
                        <a:rPr lang="en-GB" sz="1400" b="1" dirty="0">
                          <a:latin typeface="+mn-lt"/>
                        </a:rPr>
                        <a:t>Safety</a:t>
                      </a:r>
                      <a:endParaRPr lang="en-GB" sz="1400" b="1" dirty="0">
                        <a:latin typeface="+mn-lt"/>
                        <a:ea typeface="Times New Roman"/>
                        <a:cs typeface="Times New Roman"/>
                      </a:endParaRPr>
                    </a:p>
                  </a:txBody>
                  <a:tcPr marL="66502" marR="66502" marT="0" marB="0"/>
                </a:tc>
                <a:tc hMerge="1">
                  <a:txBody>
                    <a:bodyPr/>
                    <a:lstStyle/>
                    <a:p>
                      <a:endParaRPr lang="en-GB"/>
                    </a:p>
                  </a:txBody>
                  <a:tcPr/>
                </a:tc>
              </a:tr>
              <a:tr h="386480">
                <a:tc>
                  <a:txBody>
                    <a:bodyPr/>
                    <a:lstStyle/>
                    <a:p>
                      <a:pPr marL="0" marR="0" algn="l">
                        <a:spcBef>
                          <a:spcPts val="0"/>
                        </a:spcBef>
                        <a:spcAft>
                          <a:spcPts val="600"/>
                        </a:spcAft>
                      </a:pPr>
                      <a:r>
                        <a:rPr lang="en-GB" sz="1600" b="1" dirty="0">
                          <a:latin typeface="+mn-lt"/>
                        </a:rPr>
                        <a:t>Operating Environment/Phases of Flight</a:t>
                      </a:r>
                      <a:endParaRPr lang="en-GB" sz="1600" b="1" dirty="0">
                        <a:latin typeface="+mn-lt"/>
                        <a:ea typeface="Times New Roman"/>
                        <a:cs typeface="Times New Roman"/>
                      </a:endParaRPr>
                    </a:p>
                  </a:txBody>
                  <a:tcPr marL="66502" marR="66502" marT="0" marB="0"/>
                </a:tc>
                <a:tc gridSpan="2">
                  <a:txBody>
                    <a:bodyPr/>
                    <a:lstStyle/>
                    <a:p>
                      <a:pPr marL="0" marR="0" algn="just">
                        <a:spcBef>
                          <a:spcPts val="0"/>
                        </a:spcBef>
                        <a:spcAft>
                          <a:spcPts val="600"/>
                        </a:spcAft>
                      </a:pPr>
                      <a:r>
                        <a:rPr lang="en-GB" sz="1400" b="1" dirty="0">
                          <a:latin typeface="+mn-lt"/>
                        </a:rPr>
                        <a:t>All flight phases and all type of ATS units</a:t>
                      </a:r>
                      <a:endParaRPr lang="en-GB" sz="1400" b="1" dirty="0">
                        <a:latin typeface="+mn-lt"/>
                        <a:ea typeface="Times New Roman"/>
                        <a:cs typeface="Times New Roman"/>
                      </a:endParaRPr>
                    </a:p>
                  </a:txBody>
                  <a:tcPr marL="66502" marR="66502" marT="0" marB="0"/>
                </a:tc>
                <a:tc hMerge="1">
                  <a:txBody>
                    <a:bodyPr/>
                    <a:lstStyle/>
                    <a:p>
                      <a:endParaRPr lang="en-GB"/>
                    </a:p>
                  </a:txBody>
                  <a:tcPr/>
                </a:tc>
              </a:tr>
              <a:tr h="574246">
                <a:tc>
                  <a:txBody>
                    <a:bodyPr/>
                    <a:lstStyle/>
                    <a:p>
                      <a:pPr marL="0" marR="0" algn="just">
                        <a:spcBef>
                          <a:spcPts val="0"/>
                        </a:spcBef>
                        <a:spcAft>
                          <a:spcPts val="600"/>
                        </a:spcAft>
                      </a:pPr>
                      <a:r>
                        <a:rPr lang="en-GB" sz="1600" b="1" dirty="0">
                          <a:latin typeface="+mn-lt"/>
                        </a:rPr>
                        <a:t>Applicability </a:t>
                      </a:r>
                    </a:p>
                    <a:p>
                      <a:pPr marL="0" marR="0" algn="just">
                        <a:spcBef>
                          <a:spcPts val="0"/>
                        </a:spcBef>
                        <a:spcAft>
                          <a:spcPts val="600"/>
                        </a:spcAft>
                      </a:pPr>
                      <a:r>
                        <a:rPr lang="en-GB" sz="1600" b="1" dirty="0">
                          <a:latin typeface="+mn-lt"/>
                        </a:rPr>
                        <a:t>Considerations</a:t>
                      </a:r>
                      <a:endParaRPr lang="en-GB" sz="1600" b="1" dirty="0">
                        <a:latin typeface="+mn-lt"/>
                        <a:ea typeface="Times New Roman"/>
                        <a:cs typeface="Times New Roman"/>
                      </a:endParaRPr>
                    </a:p>
                  </a:txBody>
                  <a:tcPr marL="66502" marR="66502" marT="0" marB="0"/>
                </a:tc>
                <a:tc gridSpan="2">
                  <a:txBody>
                    <a:bodyPr/>
                    <a:lstStyle/>
                    <a:p>
                      <a:pPr marL="0" marR="0" algn="just">
                        <a:spcBef>
                          <a:spcPts val="0"/>
                        </a:spcBef>
                        <a:spcAft>
                          <a:spcPts val="600"/>
                        </a:spcAft>
                      </a:pPr>
                      <a:r>
                        <a:rPr lang="en-GB" sz="1400" b="1" dirty="0">
                          <a:latin typeface="+mn-lt"/>
                        </a:rPr>
                        <a:t>Applicable to </a:t>
                      </a:r>
                      <a:r>
                        <a:rPr lang="en-GB" sz="1400" b="1" dirty="0" smtClean="0">
                          <a:latin typeface="+mn-lt"/>
                        </a:rPr>
                        <a:t>min. 2 </a:t>
                      </a:r>
                      <a:r>
                        <a:rPr lang="en-GB" sz="1400" b="1" dirty="0">
                          <a:latin typeface="+mn-lt"/>
                        </a:rPr>
                        <a:t>ACCs dealing with en-route and/or T</a:t>
                      </a:r>
                      <a:r>
                        <a:rPr lang="en-GB" sz="1400" b="1" spc="-20" baseline="0" dirty="0">
                          <a:latin typeface="+mn-lt"/>
                        </a:rPr>
                        <a:t>MA airspace. </a:t>
                      </a:r>
                      <a:r>
                        <a:rPr lang="en-GB" sz="1400" b="1" spc="-20" baseline="0" dirty="0" smtClean="0">
                          <a:latin typeface="+mn-lt"/>
                        </a:rPr>
                        <a:t> Greater </a:t>
                      </a:r>
                      <a:r>
                        <a:rPr lang="en-GB" sz="1400" b="1" spc="-20" baseline="0" dirty="0">
                          <a:latin typeface="+mn-lt"/>
                        </a:rPr>
                        <a:t>number of consecutive participating ACCs </a:t>
                      </a:r>
                      <a:r>
                        <a:rPr lang="en-GB" sz="1400" b="1" spc="-20" baseline="0" dirty="0" smtClean="0">
                          <a:latin typeface="+mn-lt"/>
                          <a:sym typeface="Wingdings"/>
                        </a:rPr>
                        <a:t> </a:t>
                      </a:r>
                      <a:r>
                        <a:rPr lang="en-GB" sz="1400" b="1" spc="-20" baseline="0" dirty="0" smtClean="0">
                          <a:latin typeface="+mn-lt"/>
                        </a:rPr>
                        <a:t>increase </a:t>
                      </a:r>
                      <a:r>
                        <a:rPr lang="en-GB" sz="1400" b="1" spc="-20" baseline="0" dirty="0">
                          <a:latin typeface="+mn-lt"/>
                        </a:rPr>
                        <a:t>the benefits.</a:t>
                      </a:r>
                      <a:endParaRPr lang="en-GB" sz="1400" b="1" spc="-20" baseline="0" dirty="0">
                        <a:latin typeface="+mn-lt"/>
                        <a:ea typeface="Times New Roman"/>
                        <a:cs typeface="Times New Roman"/>
                      </a:endParaRPr>
                    </a:p>
                  </a:txBody>
                  <a:tcPr marL="66502" marR="66502" marT="0" marB="0"/>
                </a:tc>
                <a:tc hMerge="1">
                  <a:txBody>
                    <a:bodyPr/>
                    <a:lstStyle/>
                    <a:p>
                      <a:endParaRPr lang="en-GB"/>
                    </a:p>
                  </a:txBody>
                  <a:tcPr/>
                </a:tc>
              </a:tr>
              <a:tr h="382831">
                <a:tc>
                  <a:txBody>
                    <a:bodyPr/>
                    <a:lstStyle/>
                    <a:p>
                      <a:pPr marL="0" marR="0" algn="l">
                        <a:spcBef>
                          <a:spcPts val="0"/>
                        </a:spcBef>
                        <a:spcAft>
                          <a:spcPts val="600"/>
                        </a:spcAft>
                      </a:pPr>
                      <a:r>
                        <a:rPr lang="en-GB" sz="1600" b="1" dirty="0">
                          <a:latin typeface="+mn-lt"/>
                        </a:rPr>
                        <a:t>Global Concept Component(s)</a:t>
                      </a:r>
                      <a:endParaRPr lang="en-GB" sz="1600" b="1" dirty="0">
                        <a:latin typeface="+mn-lt"/>
                        <a:ea typeface="Times New Roman"/>
                        <a:cs typeface="Times New Roman"/>
                      </a:endParaRPr>
                    </a:p>
                  </a:txBody>
                  <a:tcPr marL="66502" marR="66502" marT="0" marB="0"/>
                </a:tc>
                <a:tc gridSpan="2">
                  <a:txBody>
                    <a:bodyPr/>
                    <a:lstStyle/>
                    <a:p>
                      <a:pPr marL="0" marR="0" algn="just">
                        <a:spcBef>
                          <a:spcPts val="0"/>
                        </a:spcBef>
                        <a:spcAft>
                          <a:spcPts val="0"/>
                        </a:spcAft>
                      </a:pPr>
                      <a:r>
                        <a:rPr lang="en-GB" sz="1400" b="1" dirty="0">
                          <a:latin typeface="+mn-lt"/>
                        </a:rPr>
                        <a:t>CM - Conflict management</a:t>
                      </a:r>
                    </a:p>
                    <a:p>
                      <a:pPr marL="0" marR="0" algn="just">
                        <a:spcBef>
                          <a:spcPts val="0"/>
                        </a:spcBef>
                        <a:spcAft>
                          <a:spcPts val="600"/>
                        </a:spcAft>
                      </a:pPr>
                      <a:r>
                        <a:rPr lang="en-GB" sz="1400" b="1" dirty="0">
                          <a:latin typeface="+mn-lt"/>
                        </a:rPr>
                        <a:t>IM - Information Management</a:t>
                      </a:r>
                      <a:endParaRPr lang="en-GB" sz="1400" b="1" dirty="0">
                        <a:latin typeface="+mn-lt"/>
                        <a:ea typeface="Times New Roman"/>
                        <a:cs typeface="Times New Roman"/>
                      </a:endParaRPr>
                    </a:p>
                  </a:txBody>
                  <a:tcPr marL="66502" marR="66502" marT="0" marB="0"/>
                </a:tc>
                <a:tc hMerge="1">
                  <a:txBody>
                    <a:bodyPr/>
                    <a:lstStyle/>
                    <a:p>
                      <a:endParaRPr lang="en-GB"/>
                    </a:p>
                  </a:txBody>
                  <a:tcPr/>
                </a:tc>
              </a:tr>
              <a:tr h="191415">
                <a:tc>
                  <a:txBody>
                    <a:bodyPr/>
                    <a:lstStyle/>
                    <a:p>
                      <a:pPr marL="0" marR="0" algn="just">
                        <a:spcBef>
                          <a:spcPts val="0"/>
                        </a:spcBef>
                        <a:spcAft>
                          <a:spcPts val="600"/>
                        </a:spcAft>
                      </a:pPr>
                      <a:r>
                        <a:rPr lang="en-GB" sz="1600" b="1" dirty="0">
                          <a:latin typeface="+mn-lt"/>
                        </a:rPr>
                        <a:t>Global Plan Initiatives (GPI)</a:t>
                      </a:r>
                      <a:endParaRPr lang="en-GB" sz="1600" b="1" dirty="0">
                        <a:latin typeface="+mn-lt"/>
                        <a:ea typeface="Times New Roman"/>
                        <a:cs typeface="Times New Roman"/>
                      </a:endParaRPr>
                    </a:p>
                  </a:txBody>
                  <a:tcPr marL="66502" marR="66502" marT="0" marB="0"/>
                </a:tc>
                <a:tc gridSpan="2">
                  <a:txBody>
                    <a:bodyPr/>
                    <a:lstStyle/>
                    <a:p>
                      <a:pPr marL="0" marR="0" algn="just">
                        <a:spcBef>
                          <a:spcPts val="0"/>
                        </a:spcBef>
                        <a:spcAft>
                          <a:spcPts val="600"/>
                        </a:spcAft>
                      </a:pPr>
                      <a:r>
                        <a:rPr lang="en-GB" sz="1400" b="1" dirty="0">
                          <a:latin typeface="+mn-lt"/>
                        </a:rPr>
                        <a:t>GPI-16 Decision Support Systems</a:t>
                      </a:r>
                      <a:endParaRPr lang="en-GB" sz="1400" b="1" dirty="0">
                        <a:latin typeface="+mn-lt"/>
                        <a:ea typeface="Times New Roman"/>
                        <a:cs typeface="Times New Roman"/>
                      </a:endParaRPr>
                    </a:p>
                  </a:txBody>
                  <a:tcPr marL="66502" marR="66502" marT="0" marB="0"/>
                </a:tc>
                <a:tc hMerge="1">
                  <a:txBody>
                    <a:bodyPr/>
                    <a:lstStyle/>
                    <a:p>
                      <a:endParaRPr lang="en-GB"/>
                    </a:p>
                  </a:txBody>
                  <a:tcPr/>
                </a:tc>
              </a:tr>
              <a:tr h="188952">
                <a:tc>
                  <a:txBody>
                    <a:bodyPr/>
                    <a:lstStyle/>
                    <a:p>
                      <a:pPr marL="0" marR="0" algn="just">
                        <a:spcBef>
                          <a:spcPts val="0"/>
                        </a:spcBef>
                        <a:spcAft>
                          <a:spcPts val="600"/>
                        </a:spcAft>
                      </a:pPr>
                      <a:r>
                        <a:rPr lang="en-GB" sz="1600" b="1" dirty="0">
                          <a:latin typeface="+mn-lt"/>
                        </a:rPr>
                        <a:t>Pre-Requisites</a:t>
                      </a:r>
                      <a:endParaRPr lang="en-GB" sz="1600" b="1" dirty="0">
                        <a:latin typeface="+mn-lt"/>
                        <a:ea typeface="Times New Roman"/>
                        <a:cs typeface="Times New Roman"/>
                      </a:endParaRPr>
                    </a:p>
                  </a:txBody>
                  <a:tcPr marL="66502" marR="66502" marT="0" marB="0"/>
                </a:tc>
                <a:tc gridSpan="2">
                  <a:txBody>
                    <a:bodyPr/>
                    <a:lstStyle/>
                    <a:p>
                      <a:pPr marL="0" marR="0" algn="just">
                        <a:spcBef>
                          <a:spcPts val="600"/>
                        </a:spcBef>
                        <a:spcAft>
                          <a:spcPts val="600"/>
                        </a:spcAft>
                      </a:pPr>
                      <a:r>
                        <a:rPr lang="en-GB" sz="1400" b="1" dirty="0">
                          <a:latin typeface="+mn-lt"/>
                        </a:rPr>
                        <a:t>Link with B0-40</a:t>
                      </a:r>
                      <a:endParaRPr lang="en-GB" sz="1400" b="1" dirty="0">
                        <a:latin typeface="+mn-lt"/>
                        <a:ea typeface="Times New Roman"/>
                        <a:cs typeface="Times New Roman"/>
                      </a:endParaRPr>
                    </a:p>
                  </a:txBody>
                  <a:tcPr marL="66502" marR="66502" marT="0" marB="0"/>
                </a:tc>
                <a:tc hMerge="1">
                  <a:txBody>
                    <a:bodyPr/>
                    <a:lstStyle/>
                    <a:p>
                      <a:endParaRPr lang="en-GB"/>
                    </a:p>
                  </a:txBody>
                  <a:tcPr/>
                </a:tc>
              </a:tr>
              <a:tr h="382831">
                <a:tc rowSpan="6">
                  <a:txBody>
                    <a:bodyPr/>
                    <a:lstStyle/>
                    <a:p>
                      <a:pPr marL="0" marR="0" algn="l">
                        <a:spcBef>
                          <a:spcPts val="0"/>
                        </a:spcBef>
                        <a:spcAft>
                          <a:spcPts val="600"/>
                        </a:spcAft>
                      </a:pPr>
                      <a:r>
                        <a:rPr lang="en-GB" sz="1600" b="1" dirty="0">
                          <a:latin typeface="+mn-lt"/>
                        </a:rPr>
                        <a:t>Global Readiness Checklist</a:t>
                      </a:r>
                      <a:endParaRPr lang="en-GB" sz="1600" b="1" dirty="0">
                        <a:latin typeface="+mn-lt"/>
                        <a:ea typeface="Times New Roman"/>
                        <a:cs typeface="Times New Roman"/>
                      </a:endParaRPr>
                    </a:p>
                  </a:txBody>
                  <a:tcPr marL="66502" marR="66502" marT="0" marB="0"/>
                </a:tc>
                <a:tc>
                  <a:txBody>
                    <a:bodyPr/>
                    <a:lstStyle/>
                    <a:p>
                      <a:pPr marL="0" marR="0" algn="just">
                        <a:spcBef>
                          <a:spcPts val="0"/>
                        </a:spcBef>
                        <a:spcAft>
                          <a:spcPts val="600"/>
                        </a:spcAft>
                      </a:pPr>
                      <a:endParaRPr lang="en-GB" sz="1400" b="1" dirty="0">
                        <a:latin typeface="+mn-lt"/>
                        <a:ea typeface="Times New Roman"/>
                        <a:cs typeface="Times New Roman"/>
                      </a:endParaRPr>
                    </a:p>
                  </a:txBody>
                  <a:tcPr marL="66502" marR="66502" marT="0" marB="0"/>
                </a:tc>
                <a:tc>
                  <a:txBody>
                    <a:bodyPr/>
                    <a:lstStyle/>
                    <a:p>
                      <a:pPr marL="0" marR="0" algn="just">
                        <a:spcBef>
                          <a:spcPts val="0"/>
                        </a:spcBef>
                        <a:spcAft>
                          <a:spcPts val="600"/>
                        </a:spcAft>
                      </a:pPr>
                      <a:r>
                        <a:rPr lang="en-GB" sz="1400" b="1" dirty="0" smtClean="0">
                          <a:latin typeface="+mn-lt"/>
                        </a:rPr>
                        <a:t>Status</a:t>
                      </a:r>
                      <a:endParaRPr lang="en-GB" sz="1400" b="1" dirty="0">
                        <a:latin typeface="+mn-lt"/>
                        <a:ea typeface="Times New Roman"/>
                        <a:cs typeface="Times New Roman"/>
                      </a:endParaRPr>
                    </a:p>
                  </a:txBody>
                  <a:tcPr marL="66502" marR="66502" marT="0" marB="0"/>
                </a:tc>
              </a:tr>
              <a:tr h="191415">
                <a:tc vMerge="1">
                  <a:txBody>
                    <a:bodyPr/>
                    <a:lstStyle/>
                    <a:p>
                      <a:endParaRPr lang="en-GB"/>
                    </a:p>
                  </a:txBody>
                  <a:tcPr/>
                </a:tc>
                <a:tc>
                  <a:txBody>
                    <a:bodyPr/>
                    <a:lstStyle/>
                    <a:p>
                      <a:pPr marL="0" marR="0" algn="l">
                        <a:spcBef>
                          <a:spcPts val="0"/>
                        </a:spcBef>
                        <a:spcAft>
                          <a:spcPts val="600"/>
                        </a:spcAft>
                      </a:pPr>
                      <a:r>
                        <a:rPr lang="en-GB" sz="1400" b="1" dirty="0">
                          <a:latin typeface="+mn-lt"/>
                        </a:rPr>
                        <a:t>Standards Readiness</a:t>
                      </a:r>
                      <a:endParaRPr lang="en-GB" sz="1400" b="1" dirty="0">
                        <a:latin typeface="+mn-lt"/>
                        <a:ea typeface="Times New Roman"/>
                        <a:cs typeface="Times New Roman"/>
                      </a:endParaRPr>
                    </a:p>
                  </a:txBody>
                  <a:tcPr marL="66502" marR="66502" marT="0" marB="0"/>
                </a:tc>
                <a:tc>
                  <a:txBody>
                    <a:bodyPr/>
                    <a:lstStyle/>
                    <a:p>
                      <a:pPr marL="0" marR="0" algn="just">
                        <a:spcBef>
                          <a:spcPts val="0"/>
                        </a:spcBef>
                        <a:spcAft>
                          <a:spcPts val="600"/>
                        </a:spcAft>
                      </a:pPr>
                      <a:r>
                        <a:rPr lang="en-GB" sz="1400" b="1" dirty="0" smtClean="0">
                          <a:latin typeface="+mn-lt"/>
                        </a:rPr>
                        <a:t>Ready</a:t>
                      </a:r>
                      <a:endParaRPr lang="en-GB" sz="1400" b="1" dirty="0">
                        <a:latin typeface="+mn-lt"/>
                        <a:ea typeface="Times New Roman"/>
                        <a:cs typeface="Times New Roman"/>
                      </a:endParaRPr>
                    </a:p>
                  </a:txBody>
                  <a:tcPr marL="66502" marR="66502" marT="0" marB="0"/>
                </a:tc>
              </a:tr>
              <a:tr h="191415">
                <a:tc vMerge="1">
                  <a:txBody>
                    <a:bodyPr/>
                    <a:lstStyle/>
                    <a:p>
                      <a:endParaRPr lang="en-GB"/>
                    </a:p>
                  </a:txBody>
                  <a:tcPr/>
                </a:tc>
                <a:tc>
                  <a:txBody>
                    <a:bodyPr/>
                    <a:lstStyle/>
                    <a:p>
                      <a:pPr marL="0" marR="0" algn="l">
                        <a:spcBef>
                          <a:spcPts val="0"/>
                        </a:spcBef>
                        <a:spcAft>
                          <a:spcPts val="600"/>
                        </a:spcAft>
                      </a:pPr>
                      <a:r>
                        <a:rPr lang="en-GB" sz="1400" b="1" dirty="0">
                          <a:latin typeface="+mn-lt"/>
                        </a:rPr>
                        <a:t>Avionics Availability</a:t>
                      </a:r>
                      <a:endParaRPr lang="en-GB" sz="1400" b="1" dirty="0">
                        <a:latin typeface="+mn-lt"/>
                        <a:ea typeface="Times New Roman"/>
                        <a:cs typeface="Times New Roman"/>
                      </a:endParaRPr>
                    </a:p>
                  </a:txBody>
                  <a:tcPr marL="66502" marR="66502" marT="0" marB="0"/>
                </a:tc>
                <a:tc>
                  <a:txBody>
                    <a:bodyPr/>
                    <a:lstStyle/>
                    <a:p>
                      <a:pPr marL="0" marR="0" algn="just">
                        <a:spcBef>
                          <a:spcPts val="0"/>
                        </a:spcBef>
                        <a:spcAft>
                          <a:spcPts val="600"/>
                        </a:spcAft>
                      </a:pPr>
                      <a:r>
                        <a:rPr lang="en-GB" sz="1400" b="1" dirty="0">
                          <a:latin typeface="+mn-lt"/>
                        </a:rPr>
                        <a:t>No requirement</a:t>
                      </a:r>
                      <a:endParaRPr lang="en-GB" sz="1400" b="1" dirty="0">
                        <a:latin typeface="+mn-lt"/>
                        <a:ea typeface="Times New Roman"/>
                        <a:cs typeface="Times New Roman"/>
                      </a:endParaRPr>
                    </a:p>
                  </a:txBody>
                  <a:tcPr marL="66502" marR="66502" marT="0" marB="0"/>
                </a:tc>
              </a:tr>
              <a:tr h="191415">
                <a:tc vMerge="1">
                  <a:txBody>
                    <a:bodyPr/>
                    <a:lstStyle/>
                    <a:p>
                      <a:endParaRPr lang="en-GB"/>
                    </a:p>
                  </a:txBody>
                  <a:tcPr/>
                </a:tc>
                <a:tc>
                  <a:txBody>
                    <a:bodyPr/>
                    <a:lstStyle/>
                    <a:p>
                      <a:pPr marL="0" marR="0" algn="l">
                        <a:spcBef>
                          <a:spcPts val="0"/>
                        </a:spcBef>
                        <a:spcAft>
                          <a:spcPts val="600"/>
                        </a:spcAft>
                      </a:pPr>
                      <a:r>
                        <a:rPr lang="en-GB" sz="1400" b="1">
                          <a:latin typeface="+mn-lt"/>
                        </a:rPr>
                        <a:t>Ground systems Availability</a:t>
                      </a:r>
                      <a:endParaRPr lang="en-GB" sz="1400" b="1">
                        <a:latin typeface="+mn-lt"/>
                        <a:ea typeface="Times New Roman"/>
                        <a:cs typeface="Times New Roman"/>
                      </a:endParaRPr>
                    </a:p>
                  </a:txBody>
                  <a:tcPr marL="66502" marR="66502" marT="0" marB="0"/>
                </a:tc>
                <a:tc>
                  <a:txBody>
                    <a:bodyPr/>
                    <a:lstStyle/>
                    <a:p>
                      <a:pPr marL="0" marR="0" algn="just">
                        <a:spcBef>
                          <a:spcPts val="0"/>
                        </a:spcBef>
                        <a:spcAft>
                          <a:spcPts val="600"/>
                        </a:spcAft>
                      </a:pPr>
                      <a:r>
                        <a:rPr lang="en-GB" sz="1400" b="1" dirty="0" smtClean="0">
                          <a:latin typeface="+mn-lt"/>
                        </a:rPr>
                        <a:t>Ready</a:t>
                      </a:r>
                      <a:endParaRPr lang="en-GB" sz="1400" b="1" dirty="0">
                        <a:latin typeface="+mn-lt"/>
                        <a:ea typeface="Times New Roman"/>
                        <a:cs typeface="Times New Roman"/>
                      </a:endParaRPr>
                    </a:p>
                  </a:txBody>
                  <a:tcPr marL="66502" marR="66502" marT="0" marB="0"/>
                </a:tc>
              </a:tr>
              <a:tr h="191415">
                <a:tc vMerge="1">
                  <a:txBody>
                    <a:bodyPr/>
                    <a:lstStyle/>
                    <a:p>
                      <a:endParaRPr lang="en-GB"/>
                    </a:p>
                  </a:txBody>
                  <a:tcPr/>
                </a:tc>
                <a:tc>
                  <a:txBody>
                    <a:bodyPr/>
                    <a:lstStyle/>
                    <a:p>
                      <a:pPr marL="0" marR="0" algn="l">
                        <a:spcBef>
                          <a:spcPts val="0"/>
                        </a:spcBef>
                        <a:spcAft>
                          <a:spcPts val="600"/>
                        </a:spcAft>
                      </a:pPr>
                      <a:r>
                        <a:rPr lang="en-GB" sz="1400" b="1">
                          <a:latin typeface="+mn-lt"/>
                        </a:rPr>
                        <a:t>Procedures Available</a:t>
                      </a:r>
                      <a:endParaRPr lang="en-GB" sz="1400" b="1">
                        <a:latin typeface="+mn-lt"/>
                        <a:ea typeface="Times New Roman"/>
                        <a:cs typeface="Times New Roman"/>
                      </a:endParaRPr>
                    </a:p>
                  </a:txBody>
                  <a:tcPr marL="66502" marR="66502" marT="0" marB="0"/>
                </a:tc>
                <a:tc>
                  <a:txBody>
                    <a:bodyPr/>
                    <a:lstStyle/>
                    <a:p>
                      <a:pPr marL="0" marR="0" algn="just">
                        <a:spcBef>
                          <a:spcPts val="0"/>
                        </a:spcBef>
                        <a:spcAft>
                          <a:spcPts val="600"/>
                        </a:spcAft>
                      </a:pPr>
                      <a:r>
                        <a:rPr lang="en-GB" sz="1400" b="1" dirty="0" smtClean="0">
                          <a:latin typeface="+mn-lt"/>
                        </a:rPr>
                        <a:t>Ready</a:t>
                      </a:r>
                      <a:endParaRPr lang="en-GB" sz="1400" b="1" dirty="0">
                        <a:latin typeface="+mn-lt"/>
                        <a:ea typeface="Times New Roman"/>
                        <a:cs typeface="Times New Roman"/>
                      </a:endParaRPr>
                    </a:p>
                  </a:txBody>
                  <a:tcPr marL="66502" marR="66502" marT="0" marB="0"/>
                </a:tc>
              </a:tr>
              <a:tr h="191415">
                <a:tc vMerge="1">
                  <a:txBody>
                    <a:bodyPr/>
                    <a:lstStyle/>
                    <a:p>
                      <a:endParaRPr lang="en-GB"/>
                    </a:p>
                  </a:txBody>
                  <a:tcPr/>
                </a:tc>
                <a:tc>
                  <a:txBody>
                    <a:bodyPr/>
                    <a:lstStyle/>
                    <a:p>
                      <a:pPr marL="0" marR="0" algn="l">
                        <a:spcBef>
                          <a:spcPts val="0"/>
                        </a:spcBef>
                        <a:spcAft>
                          <a:spcPts val="600"/>
                        </a:spcAft>
                      </a:pPr>
                      <a:r>
                        <a:rPr lang="en-GB" sz="1400" b="1" dirty="0">
                          <a:latin typeface="+mn-lt"/>
                        </a:rPr>
                        <a:t>Operations Approvals</a:t>
                      </a:r>
                      <a:endParaRPr lang="en-GB" sz="1400" b="1" dirty="0">
                        <a:latin typeface="+mn-lt"/>
                        <a:ea typeface="Times New Roman"/>
                        <a:cs typeface="Times New Roman"/>
                      </a:endParaRPr>
                    </a:p>
                  </a:txBody>
                  <a:tcPr marL="66502" marR="66502" marT="0" marB="0"/>
                </a:tc>
                <a:tc>
                  <a:txBody>
                    <a:bodyPr/>
                    <a:lstStyle/>
                    <a:p>
                      <a:pPr marL="0" marR="0" algn="just">
                        <a:spcBef>
                          <a:spcPts val="0"/>
                        </a:spcBef>
                        <a:spcAft>
                          <a:spcPts val="600"/>
                        </a:spcAft>
                      </a:pPr>
                      <a:r>
                        <a:rPr lang="en-GB" sz="1400" b="1" dirty="0" smtClean="0">
                          <a:latin typeface="+mn-lt"/>
                        </a:rPr>
                        <a:t>Ready</a:t>
                      </a:r>
                      <a:endParaRPr lang="en-GB" sz="1400" b="1" dirty="0">
                        <a:latin typeface="+mn-lt"/>
                        <a:ea typeface="Times New Roman"/>
                        <a:cs typeface="Times New Roman"/>
                      </a:endParaRPr>
                    </a:p>
                  </a:txBody>
                  <a:tcPr marL="66502" marR="66502" marT="0" marB="0"/>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3</a:t>
            </a:fld>
            <a:endParaRPr lang="en-US"/>
          </a:p>
        </p:txBody>
      </p:sp>
      <p:sp>
        <p:nvSpPr>
          <p:cNvPr id="4" name="Content Placeholder 3"/>
          <p:cNvSpPr>
            <a:spLocks noGrp="1"/>
          </p:cNvSpPr>
          <p:nvPr>
            <p:ph idx="1"/>
          </p:nvPr>
        </p:nvSpPr>
        <p:spPr>
          <a:xfrm>
            <a:off x="533400" y="1524000"/>
            <a:ext cx="8229600" cy="3962400"/>
          </a:xfrm>
        </p:spPr>
        <p:txBody>
          <a:bodyPr>
            <a:noAutofit/>
          </a:bodyPr>
          <a:lstStyle/>
          <a:p>
            <a:r>
              <a:rPr lang="en-GB" dirty="0" smtClean="0"/>
              <a:t>Classical coordination by phone and procedural and/or radar distance separations</a:t>
            </a:r>
          </a:p>
          <a:p>
            <a:pPr marL="342900" lvl="1" indent="-342900">
              <a:buFont typeface="Arial" pitchFamily="34" charset="0"/>
              <a:buChar char="•"/>
            </a:pPr>
            <a:r>
              <a:rPr lang="en-GB" sz="3200" b="1" dirty="0" smtClean="0">
                <a:solidFill>
                  <a:srgbClr val="00B050"/>
                </a:solidFill>
              </a:rPr>
              <a:t>Not included in this module but mapped to this module </a:t>
            </a:r>
          </a:p>
          <a:p>
            <a:pPr marL="742950" lvl="2" indent="-342900"/>
            <a:r>
              <a:rPr lang="en-GB" sz="3200" b="1" dirty="0" smtClean="0">
                <a:solidFill>
                  <a:srgbClr val="00B050"/>
                </a:solidFill>
              </a:rPr>
              <a:t>New Flight Plan 2012 </a:t>
            </a:r>
          </a:p>
          <a:p>
            <a:pPr marL="742950" lvl="2" indent="-342900"/>
            <a:r>
              <a:rPr lang="en-GB" sz="3200" b="1" dirty="0" smtClean="0">
                <a:solidFill>
                  <a:srgbClr val="00B050"/>
                </a:solidFill>
              </a:rPr>
              <a:t>AMHS/IPS </a:t>
            </a:r>
            <a:endParaRPr lang="en-CA" sz="3200" b="1" dirty="0" smtClean="0">
              <a:solidFill>
                <a:srgbClr val="00B050"/>
              </a:solidFill>
            </a:endParaRPr>
          </a:p>
          <a:p>
            <a:endParaRPr lang="en-GB" dirty="0">
              <a:solidFill>
                <a:srgbClr val="00B050"/>
              </a:solidFill>
            </a:endParaRPr>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B0-25 - Baseline</a:t>
            </a:r>
            <a:r>
              <a:rPr lang="en-GB" sz="8000" dirty="0" smtClean="0"/>
              <a:t/>
            </a:r>
            <a:br>
              <a:rPr lang="en-GB" sz="8000" dirty="0" smtClean="0"/>
            </a:br>
            <a:endParaRPr lang="en-GB" sz="2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4</a:t>
            </a:fld>
            <a:endParaRPr lang="en-US"/>
          </a:p>
        </p:txBody>
      </p:sp>
      <p:sp>
        <p:nvSpPr>
          <p:cNvPr id="4" name="Content Placeholder 3"/>
          <p:cNvSpPr>
            <a:spLocks noGrp="1"/>
          </p:cNvSpPr>
          <p:nvPr>
            <p:ph idx="1"/>
          </p:nvPr>
        </p:nvSpPr>
        <p:spPr>
          <a:xfrm>
            <a:off x="533400" y="1524000"/>
            <a:ext cx="8382000" cy="4724400"/>
          </a:xfrm>
        </p:spPr>
        <p:txBody>
          <a:bodyPr>
            <a:noAutofit/>
          </a:bodyPr>
          <a:lstStyle/>
          <a:p>
            <a:pPr>
              <a:buNone/>
            </a:pPr>
            <a:endParaRPr lang="en-GB" sz="600" dirty="0" smtClean="0"/>
          </a:p>
          <a:p>
            <a:r>
              <a:rPr lang="en-GB" dirty="0" smtClean="0"/>
              <a:t>Implementation of the set of AIDC messages in the Flight Data Processing System (FDPS) of the different ATS units </a:t>
            </a:r>
          </a:p>
          <a:p>
            <a:pPr lvl="1">
              <a:buNone/>
            </a:pPr>
            <a:endParaRPr lang="en-GB" sz="24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B0-25 – Change Brought by the Module</a:t>
            </a:r>
            <a:endParaRPr lang="en-GB"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5</a:t>
            </a:fld>
            <a:endParaRPr lang="en-US"/>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B0-25 – Intended performance Operational Improvement </a:t>
            </a:r>
            <a:endParaRPr lang="en-GB" sz="2000" dirty="0"/>
          </a:p>
        </p:txBody>
      </p:sp>
      <p:graphicFrame>
        <p:nvGraphicFramePr>
          <p:cNvPr id="8" name="Table 7"/>
          <p:cNvGraphicFramePr>
            <a:graphicFrameLocks noGrp="1"/>
          </p:cNvGraphicFramePr>
          <p:nvPr/>
        </p:nvGraphicFramePr>
        <p:xfrm>
          <a:off x="533400" y="1371601"/>
          <a:ext cx="8458199" cy="5066148"/>
        </p:xfrm>
        <a:graphic>
          <a:graphicData uri="http://schemas.openxmlformats.org/drawingml/2006/table">
            <a:tbl>
              <a:tblPr>
                <a:tableStyleId>{B301B821-A1FF-4177-AEE7-76D212191A09}</a:tableStyleId>
              </a:tblPr>
              <a:tblGrid>
                <a:gridCol w="2635978"/>
                <a:gridCol w="5822221"/>
              </a:tblGrid>
              <a:tr h="1233393">
                <a:tc>
                  <a:txBody>
                    <a:bodyPr/>
                    <a:lstStyle/>
                    <a:p>
                      <a:pPr marL="0" marR="0" algn="l">
                        <a:spcBef>
                          <a:spcPts val="0"/>
                        </a:spcBef>
                        <a:spcAft>
                          <a:spcPts val="300"/>
                        </a:spcAft>
                      </a:pPr>
                      <a:r>
                        <a:rPr lang="en-GB" sz="1800" b="1" dirty="0"/>
                        <a:t>Capacity</a:t>
                      </a:r>
                      <a:endParaRPr lang="en-GB" sz="1800" b="1" i="0" dirty="0">
                        <a:latin typeface="+mn-lt"/>
                        <a:ea typeface="Times New Roman"/>
                        <a:cs typeface="Times New Roman"/>
                      </a:endParaRPr>
                    </a:p>
                  </a:txBody>
                  <a:tcPr marL="64008" marR="64008" marT="64008" marB="64008"/>
                </a:tc>
                <a:tc>
                  <a:txBody>
                    <a:bodyPr/>
                    <a:lstStyle/>
                    <a:p>
                      <a:pPr marL="0" marR="0" algn="just">
                        <a:spcBef>
                          <a:spcPts val="0"/>
                        </a:spcBef>
                        <a:spcAft>
                          <a:spcPts val="600"/>
                        </a:spcAft>
                        <a:buFontTx/>
                        <a:buChar char="-"/>
                      </a:pPr>
                      <a:r>
                        <a:rPr lang="en-GB" sz="1800" b="1" dirty="0" smtClean="0"/>
                        <a:t>Reduced </a:t>
                      </a:r>
                      <a:r>
                        <a:rPr lang="en-GB" sz="1800" b="1" dirty="0"/>
                        <a:t>controller workload </a:t>
                      </a:r>
                      <a:endParaRPr lang="en-GB" sz="1800" b="1" dirty="0" smtClean="0"/>
                    </a:p>
                    <a:p>
                      <a:pPr marL="0" marR="0" algn="just">
                        <a:spcBef>
                          <a:spcPts val="0"/>
                        </a:spcBef>
                        <a:spcAft>
                          <a:spcPts val="600"/>
                        </a:spcAft>
                        <a:buFontTx/>
                        <a:buChar char="-"/>
                      </a:pPr>
                      <a:r>
                        <a:rPr lang="en-GB" sz="1800" b="1" dirty="0" smtClean="0"/>
                        <a:t>Increased </a:t>
                      </a:r>
                      <a:r>
                        <a:rPr lang="en-GB" sz="1800" b="1" dirty="0"/>
                        <a:t>data integrity supporting </a:t>
                      </a:r>
                      <a:endParaRPr lang="en-GB" sz="1800" b="1" dirty="0" smtClean="0"/>
                    </a:p>
                    <a:p>
                      <a:pPr marL="0" marR="0" algn="just">
                        <a:spcBef>
                          <a:spcPts val="0"/>
                        </a:spcBef>
                        <a:spcAft>
                          <a:spcPts val="600"/>
                        </a:spcAft>
                        <a:buFontTx/>
                        <a:buChar char="-"/>
                      </a:pPr>
                      <a:r>
                        <a:rPr lang="en-GB" sz="1800" b="1" dirty="0" smtClean="0"/>
                        <a:t> Reduced </a:t>
                      </a:r>
                      <a:r>
                        <a:rPr lang="en-GB" sz="1800" b="1" dirty="0"/>
                        <a:t>separations translating directly to cross sector or boundary capacity flow increases. </a:t>
                      </a:r>
                      <a:endParaRPr lang="en-GB" sz="1800" b="1" dirty="0">
                        <a:latin typeface="+mn-lt"/>
                        <a:ea typeface="Times New Roman"/>
                        <a:cs typeface="Times New Roman"/>
                      </a:endParaRPr>
                    </a:p>
                  </a:txBody>
                  <a:tcPr marL="64008" marR="64008" marT="64008" marB="64008"/>
                </a:tc>
              </a:tr>
              <a:tr h="835524">
                <a:tc>
                  <a:txBody>
                    <a:bodyPr/>
                    <a:lstStyle/>
                    <a:p>
                      <a:pPr marL="0" marR="0" algn="l">
                        <a:spcBef>
                          <a:spcPts val="0"/>
                        </a:spcBef>
                        <a:spcAft>
                          <a:spcPts val="300"/>
                        </a:spcAft>
                      </a:pPr>
                      <a:r>
                        <a:rPr lang="en-GB" sz="1800" b="1" dirty="0"/>
                        <a:t>Efficiency</a:t>
                      </a:r>
                      <a:endParaRPr lang="en-GB" sz="1800" b="1" i="0"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800" b="1" dirty="0" smtClean="0"/>
                        <a:t>- Reduced </a:t>
                      </a:r>
                      <a:r>
                        <a:rPr lang="en-GB" sz="1800" b="1" dirty="0"/>
                        <a:t>separation can </a:t>
                      </a:r>
                      <a:r>
                        <a:rPr lang="en-GB" sz="1800" b="1" dirty="0" smtClean="0"/>
                        <a:t>be offered </a:t>
                      </a:r>
                      <a:r>
                        <a:rPr lang="en-GB" sz="1800" b="1" dirty="0"/>
                        <a:t>more frequently to aircraft flight levels closer to the flight optimum; in certain cases, this also translates in reduced en-route holding. </a:t>
                      </a:r>
                      <a:endParaRPr lang="en-GB" sz="1800" b="1" dirty="0">
                        <a:latin typeface="+mn-lt"/>
                        <a:ea typeface="Times New Roman"/>
                        <a:cs typeface="Times New Roman"/>
                      </a:endParaRPr>
                    </a:p>
                  </a:txBody>
                  <a:tcPr marL="64008" marR="64008" marT="64008" marB="64008"/>
                </a:tc>
              </a:tr>
              <a:tr h="1067614">
                <a:tc>
                  <a:txBody>
                    <a:bodyPr/>
                    <a:lstStyle/>
                    <a:p>
                      <a:pPr marL="0" marR="0" algn="l">
                        <a:spcBef>
                          <a:spcPts val="0"/>
                        </a:spcBef>
                        <a:spcAft>
                          <a:spcPts val="300"/>
                        </a:spcAft>
                      </a:pPr>
                      <a:r>
                        <a:rPr lang="en-GB" sz="1800" b="1" dirty="0"/>
                        <a:t>Global Interoperability</a:t>
                      </a:r>
                      <a:endParaRPr lang="en-GB" sz="1800" b="1" i="0"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800" b="1" dirty="0"/>
                        <a:t>Seamlessness: the use of standardised interfaces reduces the cost of development, allows controller to apply the same procedures at the boundaries of all participating centres and border crossing becomes more transparent to flights. </a:t>
                      </a:r>
                      <a:endParaRPr lang="en-GB" sz="1800" b="1" dirty="0">
                        <a:latin typeface="+mn-lt"/>
                        <a:ea typeface="Times New Roman"/>
                        <a:cs typeface="Times New Roman"/>
                      </a:endParaRPr>
                    </a:p>
                  </a:txBody>
                  <a:tcPr marL="64008" marR="64008" marT="64008" marB="64008"/>
                </a:tc>
              </a:tr>
              <a:tr h="371344">
                <a:tc>
                  <a:txBody>
                    <a:bodyPr/>
                    <a:lstStyle/>
                    <a:p>
                      <a:pPr marL="0" marR="0" algn="l">
                        <a:spcBef>
                          <a:spcPts val="0"/>
                        </a:spcBef>
                        <a:spcAft>
                          <a:spcPts val="300"/>
                        </a:spcAft>
                      </a:pPr>
                      <a:r>
                        <a:rPr lang="en-GB" sz="1800" b="1" dirty="0"/>
                        <a:t>Safety</a:t>
                      </a:r>
                      <a:endParaRPr lang="en-GB" sz="1800" b="1" i="0"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800" b="1" dirty="0"/>
                        <a:t>Better knowledge of more accurate flight plan information</a:t>
                      </a:r>
                      <a:endParaRPr lang="en-GB" sz="1800" b="1" dirty="0">
                        <a:latin typeface="+mn-lt"/>
                        <a:ea typeface="Times New Roman"/>
                        <a:cs typeface="Times New Roman"/>
                      </a:endParaRPr>
                    </a:p>
                  </a:txBody>
                  <a:tcPr marL="64008" marR="64008" marT="64008" marB="64008"/>
                </a:tc>
              </a:tr>
              <a:tr h="835524">
                <a:tc>
                  <a:txBody>
                    <a:bodyPr/>
                    <a:lstStyle/>
                    <a:p>
                      <a:pPr marL="0" marR="0" algn="l">
                        <a:spcBef>
                          <a:spcPts val="0"/>
                        </a:spcBef>
                        <a:spcAft>
                          <a:spcPts val="300"/>
                        </a:spcAft>
                      </a:pPr>
                      <a:r>
                        <a:rPr lang="en-GB" sz="1800" b="1" dirty="0"/>
                        <a:t>CBA</a:t>
                      </a:r>
                      <a:endParaRPr lang="en-GB" sz="1800" b="1" i="0"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800" b="1" dirty="0"/>
                        <a:t>Increase of throughput at ATC unit boundary, reduced </a:t>
                      </a:r>
                      <a:r>
                        <a:rPr lang="en-GB" sz="1800" b="1" dirty="0" smtClean="0"/>
                        <a:t>ATCO </a:t>
                      </a:r>
                      <a:r>
                        <a:rPr lang="en-GB" sz="1800" b="1" dirty="0"/>
                        <a:t>Workload will exceed FDPS software changes </a:t>
                      </a:r>
                      <a:r>
                        <a:rPr lang="en-GB" sz="1800" b="1" dirty="0" smtClean="0"/>
                        <a:t>cost.</a:t>
                      </a:r>
                      <a:endParaRPr lang="en-GB" sz="1800" b="1" dirty="0">
                        <a:latin typeface="+mn-lt"/>
                        <a:ea typeface="Times New Roman"/>
                        <a:cs typeface="Times New Roman"/>
                      </a:endParaRPr>
                    </a:p>
                  </a:txBody>
                  <a:tcPr marL="64008" marR="64008" marT="64008" marB="64008"/>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4" name="Content Placeholder 3"/>
          <p:cNvSpPr>
            <a:spLocks noGrp="1"/>
          </p:cNvSpPr>
          <p:nvPr>
            <p:ph idx="1"/>
          </p:nvPr>
        </p:nvSpPr>
        <p:spPr>
          <a:xfrm>
            <a:off x="533400" y="1524000"/>
            <a:ext cx="8382000" cy="4525963"/>
          </a:xfrm>
        </p:spPr>
        <p:txBody>
          <a:bodyPr>
            <a:noAutofit/>
          </a:bodyPr>
          <a:lstStyle/>
          <a:p>
            <a:r>
              <a:rPr lang="en-GB" dirty="0" smtClean="0"/>
              <a:t>Required procedures exist</a:t>
            </a:r>
          </a:p>
          <a:p>
            <a:pPr>
              <a:buNone/>
            </a:pPr>
            <a:endParaRPr lang="en-GB" sz="800" dirty="0" smtClean="0"/>
          </a:p>
          <a:p>
            <a:pPr>
              <a:buNone/>
            </a:pPr>
            <a:endParaRPr lang="en-GB" sz="800" dirty="0" smtClean="0"/>
          </a:p>
          <a:p>
            <a:r>
              <a:rPr lang="en-GB" dirty="0" smtClean="0"/>
              <a:t>Experience from other regions can be a useful reference</a:t>
            </a:r>
          </a:p>
          <a:p>
            <a:pPr>
              <a:buNone/>
            </a:pPr>
            <a:endParaRPr lang="en-GB" dirty="0" smtClean="0"/>
          </a:p>
          <a:p>
            <a:pPr lvl="1">
              <a:buNone/>
            </a:pPr>
            <a:endParaRPr lang="en-GB" sz="32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B0-25 – Necessary Procedures (Air &amp; Ground)</a:t>
            </a:r>
            <a:endParaRPr lang="en-GB" sz="2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7</a:t>
            </a:fld>
            <a:endParaRPr lang="en-US"/>
          </a:p>
        </p:txBody>
      </p:sp>
      <p:sp>
        <p:nvSpPr>
          <p:cNvPr id="4" name="Content Placeholder 3"/>
          <p:cNvSpPr>
            <a:spLocks noGrp="1"/>
          </p:cNvSpPr>
          <p:nvPr>
            <p:ph idx="1"/>
          </p:nvPr>
        </p:nvSpPr>
        <p:spPr>
          <a:xfrm>
            <a:off x="228600" y="1371600"/>
            <a:ext cx="8458200" cy="4953000"/>
          </a:xfrm>
        </p:spPr>
        <p:txBody>
          <a:bodyPr>
            <a:noAutofit/>
          </a:bodyPr>
          <a:lstStyle/>
          <a:p>
            <a:r>
              <a:rPr lang="en-GB" b="1" dirty="0" smtClean="0"/>
              <a:t>Avionics</a:t>
            </a:r>
          </a:p>
          <a:p>
            <a:pPr lvl="1"/>
            <a:r>
              <a:rPr lang="en-GB" dirty="0" smtClean="0"/>
              <a:t>No specific airborne requirements</a:t>
            </a:r>
          </a:p>
          <a:p>
            <a:r>
              <a:rPr lang="en-GB" b="1" dirty="0" smtClean="0"/>
              <a:t>Ground Systems</a:t>
            </a:r>
          </a:p>
          <a:p>
            <a:pPr lvl="1"/>
            <a:r>
              <a:rPr lang="en-GB" dirty="0" smtClean="0"/>
              <a:t>A set of AIDC messages in Flight Data Processing and could use the ground network standard AFTN-AMHS or ATN.</a:t>
            </a:r>
          </a:p>
          <a:p>
            <a:pPr lvl="1"/>
            <a:r>
              <a:rPr lang="en-GB" dirty="0" smtClean="0"/>
              <a:t> Europe is presently implementing IP Wide Area Networks</a:t>
            </a:r>
          </a:p>
          <a:p>
            <a:pPr lvl="1"/>
            <a:r>
              <a:rPr lang="en-GB" dirty="0" smtClean="0"/>
              <a:t>It also includes for oceanic ATSUs a function supporting transfer of communication via data link.</a:t>
            </a:r>
          </a:p>
          <a:p>
            <a:pPr lvl="1"/>
            <a:endParaRPr lang="en-GB" sz="2400" dirty="0" smtClean="0"/>
          </a:p>
          <a:p>
            <a:pPr>
              <a:buNone/>
            </a:pPr>
            <a:endParaRPr lang="en-GB" dirty="0" smtClean="0"/>
          </a:p>
          <a:p>
            <a:pPr lvl="1">
              <a:buNone/>
            </a:pPr>
            <a:endParaRPr lang="en-GB" sz="3200" dirty="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B0-25 – Necessary System Capability</a:t>
            </a:r>
            <a:endParaRPr lang="en-GB"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a:p>
        </p:txBody>
      </p:sp>
      <p:sp>
        <p:nvSpPr>
          <p:cNvPr id="4" name="Content Placeholder 3"/>
          <p:cNvSpPr>
            <a:spLocks noGrp="1"/>
          </p:cNvSpPr>
          <p:nvPr>
            <p:ph idx="1"/>
          </p:nvPr>
        </p:nvSpPr>
        <p:spPr>
          <a:xfrm>
            <a:off x="762000" y="1524000"/>
            <a:ext cx="7848600" cy="4114799"/>
          </a:xfrm>
        </p:spPr>
        <p:txBody>
          <a:bodyPr>
            <a:noAutofit/>
          </a:bodyPr>
          <a:lstStyle/>
          <a:p>
            <a:r>
              <a:rPr lang="en-GB" sz="2800" dirty="0" smtClean="0"/>
              <a:t>Training for the automation support will be required. </a:t>
            </a:r>
          </a:p>
          <a:p>
            <a:r>
              <a:rPr lang="en-GB" sz="2800" dirty="0" smtClean="0"/>
              <a:t>Training in the operational standards and procedures are also required.</a:t>
            </a:r>
          </a:p>
          <a:p>
            <a:pPr marL="342900" lvl="2" indent="-342900"/>
            <a:r>
              <a:rPr lang="en-GB" sz="2800" dirty="0" smtClean="0"/>
              <a:t>Likewise, the qualifications requirements are identified in the regulatory requirements in Section 6 which form an integral part to the implementation of this module.</a:t>
            </a:r>
            <a:endParaRPr lang="en-CA" sz="2800" dirty="0" smtClean="0"/>
          </a:p>
          <a:p>
            <a:endParaRPr lang="en-GB" dirty="0" smtClean="0"/>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B0-25 – Training and Qualification Requirements</a:t>
            </a:r>
            <a:endParaRPr lang="en-GB"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9</a:t>
            </a:fld>
            <a:endParaRPr lang="en-US"/>
          </a:p>
        </p:txBody>
      </p:sp>
      <p:sp>
        <p:nvSpPr>
          <p:cNvPr id="4" name="Content Placeholder 3"/>
          <p:cNvSpPr>
            <a:spLocks noGrp="1"/>
          </p:cNvSpPr>
          <p:nvPr>
            <p:ph idx="1"/>
          </p:nvPr>
        </p:nvSpPr>
        <p:spPr>
          <a:xfrm>
            <a:off x="762000" y="1524000"/>
            <a:ext cx="8077200" cy="4419599"/>
          </a:xfrm>
        </p:spPr>
        <p:txBody>
          <a:bodyPr>
            <a:noAutofit/>
          </a:bodyPr>
          <a:lstStyle/>
          <a:p>
            <a:pPr lvl="0"/>
            <a:r>
              <a:rPr lang="en-GB" dirty="0" smtClean="0"/>
              <a:t>Regulatory/Standardization:  Use current published criteria that include:</a:t>
            </a:r>
          </a:p>
          <a:p>
            <a:pPr lvl="1"/>
            <a:r>
              <a:rPr lang="en-GB" sz="3200" dirty="0" smtClean="0"/>
              <a:t>ICAO Doc 4444, </a:t>
            </a:r>
            <a:r>
              <a:rPr lang="en-GB" sz="3200" i="1" dirty="0" smtClean="0"/>
              <a:t>Procedures for Air Navigation Services — Air Traffic Management</a:t>
            </a:r>
            <a:r>
              <a:rPr lang="en-GB" sz="3200" dirty="0" smtClean="0"/>
              <a:t>;</a:t>
            </a:r>
          </a:p>
          <a:p>
            <a:pPr lvl="1"/>
            <a:r>
              <a:rPr lang="en-GB" sz="3200" dirty="0" smtClean="0"/>
              <a:t>EU Regulation, EC No 552/2004.</a:t>
            </a:r>
          </a:p>
          <a:p>
            <a:r>
              <a:rPr lang="en-GB" dirty="0" smtClean="0"/>
              <a:t> Approval Plans:  To Be Determined, based upon regional consideration of AIDC.</a:t>
            </a:r>
          </a:p>
        </p:txBody>
      </p:sp>
      <p:sp>
        <p:nvSpPr>
          <p:cNvPr id="5" name="Footer Placeholder 4"/>
          <p:cNvSpPr>
            <a:spLocks noGrp="1"/>
          </p:cNvSpPr>
          <p:nvPr>
            <p:ph type="ftr" sz="quarter" idx="11"/>
          </p:nvPr>
        </p:nvSpPr>
        <p:spPr/>
        <p:txBody>
          <a:bodyPr/>
          <a:lstStyle/>
          <a:p>
            <a:r>
              <a:rPr lang="en-US" b="1" smtClean="0"/>
              <a:t>ICAO SIP 2012-ASBU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2400" b="1" dirty="0" smtClean="0"/>
              <a:t>Module N° B0-25 – Regulatory/Standardization needs and Approval Plan (Air &amp; Ground)</a:t>
            </a:r>
            <a:endParaRPr lang="en-GB" sz="24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ICAO</Template>
  <TotalTime>1139</TotalTime>
  <Words>641</Words>
  <Application>Microsoft Office PowerPoint</Application>
  <PresentationFormat>On-screen Show (4:3)</PresentationFormat>
  <Paragraphs>131</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ICAO</vt:lpstr>
      <vt:lpstr>  Aviation System Block Upgrades Module N° B0-25/PIA-2  Increased Interoperability, Efficiency and Capacity through Ground-Ground Integration   </vt:lpstr>
      <vt:lpstr>Module N° B0-25 Increased Interoperability, Efficiency and Capacity through Ground-Ground Integration </vt:lpstr>
      <vt:lpstr>Module N° B0-25 - Baseline </vt:lpstr>
      <vt:lpstr>Module N° B0-25 – Change Brought by the Module</vt:lpstr>
      <vt:lpstr>Module N° B0-25 – Intended performance Operational Improvement </vt:lpstr>
      <vt:lpstr>Module N° B0-25 – Necessary Procedures (Air &amp; Ground)</vt:lpstr>
      <vt:lpstr>Module N° B0-25 – Necessary System Capability</vt:lpstr>
      <vt:lpstr>Module N° B0-25 – Training and Qualification Requirements</vt:lpstr>
      <vt:lpstr>Module N° B0-25 – Regulatory/Standardization needs and Approval Plan (Air &amp; Ground)</vt:lpstr>
      <vt:lpstr>Module N° B0-25 – Reference Documents </vt:lpstr>
      <vt:lpstr>Module N° B0-25 Implementation                   - Benefits and Elements</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Sudarshan, Hindupur</cp:lastModifiedBy>
  <cp:revision>181</cp:revision>
  <dcterms:created xsi:type="dcterms:W3CDTF">2010-09-24T14:59:54Z</dcterms:created>
  <dcterms:modified xsi:type="dcterms:W3CDTF">2012-06-15T18:40:10Z</dcterms:modified>
</cp:coreProperties>
</file>