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4"/>
  </p:notesMasterIdLst>
  <p:handoutMasterIdLst>
    <p:handoutMasterId r:id="rId15"/>
  </p:handoutMasterIdLst>
  <p:sldIdLst>
    <p:sldId id="259" r:id="rId2"/>
    <p:sldId id="260" r:id="rId3"/>
    <p:sldId id="261" r:id="rId4"/>
    <p:sldId id="262" r:id="rId5"/>
    <p:sldId id="263" r:id="rId6"/>
    <p:sldId id="264" r:id="rId7"/>
    <p:sldId id="265" r:id="rId8"/>
    <p:sldId id="270" r:id="rId9"/>
    <p:sldId id="266" r:id="rId10"/>
    <p:sldId id="268" r:id="rId11"/>
    <p:sldId id="269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31044"/>
    <a:srgbClr val="EA157A"/>
    <a:srgbClr val="2C6ABA"/>
    <a:srgbClr val="7030A0"/>
    <a:srgbClr val="FFFFCC"/>
    <a:srgbClr val="00153E"/>
    <a:srgbClr val="385D8A"/>
    <a:srgbClr val="2C6A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 autoAdjust="0"/>
    <p:restoredTop sz="94622" autoAdjust="0"/>
  </p:normalViewPr>
  <p:slideViewPr>
    <p:cSldViewPr>
      <p:cViewPr>
        <p:scale>
          <a:sx n="53" d="100"/>
          <a:sy n="53" d="100"/>
        </p:scale>
        <p:origin x="-1843" y="-3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3" d="100"/>
        <a:sy n="93" d="100"/>
      </p:scale>
      <p:origin x="0" y="0"/>
    </p:cViewPr>
  </p:sorterViewPr>
  <p:notesViewPr>
    <p:cSldViewPr>
      <p:cViewPr varScale="1">
        <p:scale>
          <a:sx n="64" d="100"/>
          <a:sy n="64" d="100"/>
        </p:scale>
        <p:origin x="-2862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7D8AB-7966-458C-9BE3-02C18DF0CBED}" type="datetimeFigureOut">
              <a:rPr lang="en-US" smtClean="0"/>
              <a:pPr/>
              <a:t>6/15/2012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8A3367-9AA4-47DA-BEE2-BE6D80B199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44967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5DC285-F2C7-43EB-8980-030AF7421F74}" type="datetimeFigureOut">
              <a:rPr lang="en-US" smtClean="0"/>
              <a:pPr/>
              <a:t>6/15/2012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5D550C-52CF-4EDD-ABE6-64B9331ADC7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58522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5D550C-52CF-4EDD-ABE6-64B9331ADC78}" type="slidenum">
              <a:rPr lang="en-GB" smtClean="0"/>
              <a:pPr/>
              <a:t>9</a:t>
            </a:fld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5D550C-52CF-4EDD-ABE6-64B9331ADC78}" type="slidenum">
              <a:rPr lang="en-GB" smtClean="0"/>
              <a:pPr/>
              <a:t>10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Picture 190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lIns="45720" rIns="45720"/>
          <a:lstStyle>
            <a:lvl1pPr marL="0" algn="ctr"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95724"/>
            <a:ext cx="6400800" cy="2200275"/>
          </a:xfrm>
        </p:spPr>
        <p:txBody>
          <a:bodyPr/>
          <a:lstStyle>
            <a:lvl1pPr marL="0" indent="0" algn="ctr">
              <a:buNone/>
              <a:defRPr>
                <a:solidFill>
                  <a:srgbClr val="00153E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CA" smtClean="0"/>
              <a:t>ICAO SIP 2012- ASBU WORKSHOP</a:t>
            </a:r>
            <a:endParaRPr lang="en-US"/>
          </a:p>
        </p:txBody>
      </p:sp>
      <p:grpSp>
        <p:nvGrpSpPr>
          <p:cNvPr id="7" name="Group 2"/>
          <p:cNvGrpSpPr>
            <a:grpSpLocks noChangeAspect="1"/>
          </p:cNvGrpSpPr>
          <p:nvPr userDrawn="1"/>
        </p:nvGrpSpPr>
        <p:grpSpPr bwMode="auto">
          <a:xfrm>
            <a:off x="3657600" y="123825"/>
            <a:ext cx="1828800" cy="1498600"/>
            <a:chOff x="240" y="144"/>
            <a:chExt cx="1296" cy="1062"/>
          </a:xfrm>
        </p:grpSpPr>
        <p:sp>
          <p:nvSpPr>
            <p:cNvPr id="8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7" name="Rectangle 96"/>
          <p:cNvSpPr/>
          <p:nvPr userDrawn="1"/>
        </p:nvSpPr>
        <p:spPr>
          <a:xfrm>
            <a:off x="0" y="0"/>
            <a:ext cx="9144000" cy="1676400"/>
          </a:xfrm>
          <a:prstGeom prst="rect">
            <a:avLst/>
          </a:prstGeom>
          <a:solidFill>
            <a:srgbClr val="2C6A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ectangle 97"/>
          <p:cNvSpPr/>
          <p:nvPr userDrawn="1"/>
        </p:nvSpPr>
        <p:spPr>
          <a:xfrm>
            <a:off x="0" y="762000"/>
            <a:ext cx="9144000" cy="609600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sp>
        <p:nvSpPr>
          <p:cNvPr id="99" name="TextBox 98"/>
          <p:cNvSpPr txBox="1"/>
          <p:nvPr userDrawn="1"/>
        </p:nvSpPr>
        <p:spPr>
          <a:xfrm>
            <a:off x="1905000" y="759023"/>
            <a:ext cx="30846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400" dirty="0" smtClean="0">
                <a:solidFill>
                  <a:schemeClr val="bg1"/>
                </a:solidFill>
              </a:rPr>
              <a:t>International</a:t>
            </a:r>
            <a:r>
              <a:rPr lang="en-GB" sz="1400" baseline="0" dirty="0" smtClean="0">
                <a:solidFill>
                  <a:schemeClr val="bg1"/>
                </a:solidFill>
              </a:rPr>
              <a:t> Civil Aviation Organization</a:t>
            </a:r>
            <a:endParaRPr lang="en-GB" sz="1400" dirty="0" smtClean="0">
              <a:solidFill>
                <a:schemeClr val="bg1"/>
              </a:solidFill>
            </a:endParaRPr>
          </a:p>
        </p:txBody>
      </p:sp>
      <p:grpSp>
        <p:nvGrpSpPr>
          <p:cNvPr id="100" name="Group 2"/>
          <p:cNvGrpSpPr>
            <a:grpSpLocks noChangeAspect="1"/>
          </p:cNvGrpSpPr>
          <p:nvPr userDrawn="1"/>
        </p:nvGrpSpPr>
        <p:grpSpPr bwMode="auto">
          <a:xfrm>
            <a:off x="0" y="88900"/>
            <a:ext cx="1828800" cy="1498600"/>
            <a:chOff x="240" y="144"/>
            <a:chExt cx="1296" cy="1062"/>
          </a:xfrm>
          <a:solidFill>
            <a:schemeClr val="bg1"/>
          </a:solidFill>
        </p:grpSpPr>
        <p:sp>
          <p:nvSpPr>
            <p:cNvPr id="101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7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8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9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0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1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5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6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7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8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9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0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1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2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4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5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6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7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8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9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0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1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2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5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6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7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8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9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0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1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2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5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6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7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8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9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0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1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6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7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8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9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0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1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2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3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4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5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6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7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8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9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0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1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2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3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5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6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7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8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9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1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2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3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4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5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6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7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8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9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ICAO SIP 2012- ASBU WORKSHOP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_White_No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Picture 97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solidFill>
            <a:srgbClr val="2C6ABA"/>
          </a:solidFill>
        </p:spPr>
        <p:txBody>
          <a:bodyPr lIns="45720" rIns="45720" anchor="b"/>
          <a:lstStyle>
            <a:lvl1pPr marL="0"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ICAO SIP 2012- ASBU WORKSHOP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2"/>
          <p:cNvGrpSpPr>
            <a:grpSpLocks noChangeAspect="1"/>
          </p:cNvGrpSpPr>
          <p:nvPr userDrawn="1"/>
        </p:nvGrpSpPr>
        <p:grpSpPr bwMode="auto">
          <a:xfrm>
            <a:off x="3017520" y="304800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447799"/>
            <a:ext cx="5486400" cy="32797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ICAO SIP 2012- ASBU WORKSHOP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ICAO SIP 2012- ASBU WORKSHOP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Picture 96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001000" y="0"/>
            <a:ext cx="1143000" cy="6126163"/>
          </a:xfrm>
          <a:solidFill>
            <a:srgbClr val="2C6ABA"/>
          </a:solidFill>
        </p:spPr>
        <p:txBody>
          <a:bodyPr vert="eaVert" lIns="45720" tIns="228600" rIns="45720" bIns="914400"/>
          <a:lstStyle>
            <a:lvl1pPr marL="137160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7543800" cy="6126163"/>
          </a:xfrm>
        </p:spPr>
        <p:txBody>
          <a:bodyPr vert="eaVert" lIns="45720" tIns="228600" rIns="4572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ICAO SIP 2012- ASBU WORKSHOP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2"/>
          <p:cNvGrpSpPr>
            <a:grpSpLocks noChangeAspect="1"/>
          </p:cNvGrpSpPr>
          <p:nvPr userDrawn="1"/>
        </p:nvGrpSpPr>
        <p:grpSpPr bwMode="auto">
          <a:xfrm rot="16200000" flipH="1" flipV="1">
            <a:off x="8014561" y="5004661"/>
            <a:ext cx="1115878" cy="914400"/>
            <a:chOff x="240" y="144"/>
            <a:chExt cx="1296" cy="1062"/>
          </a:xfrm>
        </p:grpSpPr>
        <p:sp>
          <p:nvSpPr>
            <p:cNvPr id="8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rgbClr val="2C6A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320040" algn="l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CA" smtClean="0"/>
              <a:t>ICAO SIP 2012- ASBU WORKSHOP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Blue Background">
    <p:bg>
      <p:bgPr>
        <a:solidFill>
          <a:srgbClr val="2C6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Rectangle 97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685800" y="4047744"/>
            <a:ext cx="7772400" cy="1362456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grpSp>
        <p:nvGrpSpPr>
          <p:cNvPr id="8" name="Group 2"/>
          <p:cNvGrpSpPr>
            <a:grpSpLocks noChangeAspect="1"/>
          </p:cNvGrpSpPr>
          <p:nvPr userDrawn="1"/>
        </p:nvGrpSpPr>
        <p:grpSpPr bwMode="auto">
          <a:xfrm>
            <a:off x="7924800" y="5029201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612648"/>
          </a:xfrm>
          <a:solidFill>
            <a:srgbClr val="2C6ABA"/>
          </a:solidFill>
          <a:ln>
            <a:solidFill>
              <a:srgbClr val="0015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457200" tIns="45720" rIns="45720" bIns="45720" rtlCol="0" anchor="ctr" anchorCtr="0">
            <a:noAutofit/>
          </a:bodyPr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3600" kern="1200" dirty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CA" smtClean="0"/>
              <a:t>ICAO SIP 2012- ASBU WORKSHOP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White Backgroun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Picture 98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CA" smtClean="0"/>
              <a:t>ICAO SIP 2012- ASBU WORKSHOP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685800" y="4047744"/>
            <a:ext cx="7772400" cy="1362456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grpSp>
        <p:nvGrpSpPr>
          <p:cNvPr id="8" name="Group 2"/>
          <p:cNvGrpSpPr>
            <a:grpSpLocks noChangeAspect="1"/>
          </p:cNvGrpSpPr>
          <p:nvPr userDrawn="1"/>
        </p:nvGrpSpPr>
        <p:grpSpPr bwMode="auto">
          <a:xfrm>
            <a:off x="7924800" y="5029201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612648"/>
          </a:xfrm>
          <a:solidFill>
            <a:srgbClr val="2C6ABA"/>
          </a:solidFill>
          <a:ln>
            <a:solidFill>
              <a:srgbClr val="0015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457200" tIns="45720" rIns="45720" bIns="45720" rtlCol="0" anchor="ctr" anchorCtr="0">
            <a:noAutofit/>
          </a:bodyPr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3600" kern="1200" dirty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ICAO SIP 2012- ASBU WORKSHOP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0" y="6629400"/>
            <a:ext cx="3124200" cy="228600"/>
          </a:xfrm>
        </p:spPr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CA" smtClean="0"/>
              <a:t>ICAO SIP 2012- ASBU WORKSHOP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143000" y="6629400"/>
            <a:ext cx="6858000" cy="228600"/>
          </a:xfrm>
          <a:noFill/>
        </p:spPr>
        <p:txBody>
          <a:bodyPr/>
          <a:lstStyle/>
          <a:p>
            <a:r>
              <a:rPr lang="en-CA" smtClean="0"/>
              <a:t>ICAO SIP 2012- ASBU WORKSHOP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001000" y="6629400"/>
            <a:ext cx="1143000" cy="228600"/>
          </a:xfrm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_Blue">
    <p:bg>
      <p:bgPr>
        <a:solidFill>
          <a:srgbClr val="2C6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hite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CA" smtClean="0"/>
              <a:t>ICAO SIP 2012- ASBU WORKSHOP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_Blue_No_Footer">
    <p:bg>
      <p:bgPr>
        <a:solidFill>
          <a:srgbClr val="2C6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Picture 98" descr="BottomBorder.png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0" y="0"/>
            <a:ext cx="9144000" cy="1143000"/>
          </a:xfrm>
          <a:prstGeom prst="rect">
            <a:avLst/>
          </a:prstGeom>
          <a:solidFill>
            <a:srgbClr val="2C6A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2"/>
          <p:cNvGrpSpPr>
            <a:grpSpLocks noChangeAspect="1"/>
          </p:cNvGrpSpPr>
          <p:nvPr/>
        </p:nvGrpSpPr>
        <p:grpSpPr bwMode="auto">
          <a:xfrm>
            <a:off x="7875722" y="114300"/>
            <a:ext cx="1115878" cy="914400"/>
            <a:chOff x="240" y="144"/>
            <a:chExt cx="1296" cy="1062"/>
          </a:xfrm>
        </p:grpSpPr>
        <p:sp>
          <p:nvSpPr>
            <p:cNvPr id="10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8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prstGeom prst="rect">
            <a:avLst/>
          </a:prstGeom>
          <a:noFill/>
        </p:spPr>
        <p:txBody>
          <a:bodyPr vert="horz" lIns="137160" tIns="45720" rIns="137160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629400"/>
            <a:ext cx="3124200" cy="228600"/>
          </a:xfrm>
          <a:prstGeom prst="rect">
            <a:avLst/>
          </a:prstGeom>
          <a:noFill/>
        </p:spPr>
        <p:txBody>
          <a:bodyPr vert="horz" lIns="457200" tIns="0" rIns="0" bIns="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0" y="6629400"/>
            <a:ext cx="6553200" cy="228600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CA" smtClean="0"/>
              <a:t>ICAO SIP 2012- ASBU WORKSHOP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019800" y="6629400"/>
            <a:ext cx="3124200" cy="228600"/>
          </a:xfrm>
          <a:prstGeom prst="rect">
            <a:avLst/>
          </a:prstGeom>
          <a:noFill/>
        </p:spPr>
        <p:txBody>
          <a:bodyPr vert="horz" lIns="91440" tIns="45720" rIns="45720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75" r:id="rId4"/>
    <p:sldLayoutId id="2147483664" r:id="rId5"/>
    <p:sldLayoutId id="2147483665" r:id="rId6"/>
    <p:sldLayoutId id="2147483666" r:id="rId7"/>
    <p:sldLayoutId id="2147483667" r:id="rId8"/>
    <p:sldLayoutId id="2147483674" r:id="rId9"/>
    <p:sldLayoutId id="2147483672" r:id="rId10"/>
    <p:sldLayoutId id="2147483673" r:id="rId11"/>
    <p:sldLayoutId id="2147483668" r:id="rId12"/>
    <p:sldLayoutId id="2147483669" r:id="rId13"/>
    <p:sldLayoutId id="2147483670" r:id="rId14"/>
    <p:sldLayoutId id="2147483671" r:id="rId15"/>
  </p:sldLayoutIdLst>
  <p:hf hdr="0" dt="0"/>
  <p:txStyles>
    <p:titleStyle>
      <a:lvl1pPr marL="457200" algn="l" defTabSz="914400" rtl="0" eaLnBrk="1" latinLnBrk="0" hangingPunct="1">
        <a:spcBef>
          <a:spcPct val="0"/>
        </a:spcBef>
        <a:buNone/>
        <a:defRPr lang="en-US" sz="3600" kern="1200" dirty="0" smtClean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2362200"/>
            <a:ext cx="7772400" cy="3298825"/>
          </a:xfrm>
        </p:spPr>
        <p:txBody>
          <a:bodyPr/>
          <a:lstStyle/>
          <a:p>
            <a:r>
              <a:rPr lang="en-US" b="1" dirty="0" smtClean="0"/>
              <a:t>Aviation System Block Upgrades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Module N° B0-65/PIA-1</a:t>
            </a:r>
            <a:r>
              <a:rPr lang="en-GB" sz="4800" dirty="0" smtClean="0"/>
              <a:t/>
            </a:r>
            <a:br>
              <a:rPr lang="en-GB" sz="4800" dirty="0" smtClean="0"/>
            </a:br>
            <a:r>
              <a:rPr lang="en-GB" sz="2800" b="1" dirty="0" smtClean="0"/>
              <a:t>Optimization of Approach Procedures </a:t>
            </a:r>
            <a:br>
              <a:rPr lang="en-GB" sz="2800" b="1" dirty="0" smtClean="0"/>
            </a:br>
            <a:r>
              <a:rPr lang="en-GB" sz="2800" b="1" dirty="0" smtClean="0"/>
              <a:t>Including Vertical Guidance</a:t>
            </a:r>
            <a:br>
              <a:rPr lang="en-GB" sz="2800" b="1" dirty="0" smtClean="0"/>
            </a:br>
            <a:r>
              <a:rPr lang="en-GB" sz="2800" b="1" dirty="0" smtClean="0"/>
              <a:t/>
            </a:r>
            <a:br>
              <a:rPr lang="en-GB" sz="2800" b="1" dirty="0" smtClean="0"/>
            </a:br>
            <a:endParaRPr lang="en-GB" sz="2800" b="1" dirty="0"/>
          </a:p>
        </p:txBody>
      </p:sp>
      <p:sp>
        <p:nvSpPr>
          <p:cNvPr id="3" name="Rectangle 2"/>
          <p:cNvSpPr/>
          <p:nvPr/>
        </p:nvSpPr>
        <p:spPr>
          <a:xfrm>
            <a:off x="1143000" y="5791200"/>
            <a:ext cx="6629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Workshop on preparations for ANConf/12 − ASBU methodology</a:t>
            </a:r>
            <a:endParaRPr lang="en-GB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(Dakar, 16-20 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July 2012)</a:t>
            </a:r>
            <a:endParaRPr lang="en-GB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257800" y="1828800"/>
            <a:ext cx="3581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dirty="0" smtClean="0"/>
              <a:t>SIP/2012/ASBU/Dakar-</a:t>
            </a:r>
            <a:r>
              <a:rPr lang="en-GB" dirty="0" smtClean="0">
                <a:cs typeface="Times New Roman" pitchFamily="18" charset="0"/>
              </a:rPr>
              <a:t>WP/16 A</a:t>
            </a:r>
            <a:br>
              <a:rPr lang="en-GB" dirty="0" smtClean="0">
                <a:cs typeface="Times New Roman" pitchFamily="18" charset="0"/>
              </a:rPr>
            </a:br>
            <a:endParaRPr lang="en-GB" b="1" dirty="0" smtClean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257800"/>
          </a:xfrm>
        </p:spPr>
        <p:txBody>
          <a:bodyPr>
            <a:noAutofit/>
          </a:bodyPr>
          <a:lstStyle/>
          <a:p>
            <a:r>
              <a:rPr lang="en-GB" sz="1600" b="1" i="1" dirty="0" smtClean="0"/>
              <a:t>Standards</a:t>
            </a:r>
          </a:p>
          <a:p>
            <a:pPr lvl="1"/>
            <a:r>
              <a:rPr lang="en-GB" sz="1200" dirty="0" smtClean="0"/>
              <a:t>ICAO Annex 10 — </a:t>
            </a:r>
            <a:r>
              <a:rPr lang="en-GB" sz="1200" i="1" dirty="0" smtClean="0"/>
              <a:t>Aeronautical Telecommunications</a:t>
            </a:r>
            <a:r>
              <a:rPr lang="en-GB" sz="1200" dirty="0" smtClean="0"/>
              <a:t>, Volume I — Radio Navigation Aids. As of 2011 a draft SARPs amendment for GLS to support Category II/III approaches is completed and is being validated by States and industry.</a:t>
            </a:r>
          </a:p>
          <a:p>
            <a:r>
              <a:rPr lang="en-GB" sz="1600" b="1" i="1" dirty="0" smtClean="0"/>
              <a:t>Procedures</a:t>
            </a:r>
          </a:p>
          <a:p>
            <a:pPr lvl="1"/>
            <a:r>
              <a:rPr lang="en-GB" sz="1200" dirty="0" smtClean="0"/>
              <a:t>ICAO Doc 8168, </a:t>
            </a:r>
            <a:r>
              <a:rPr lang="en-GB" sz="1200" i="1" dirty="0" smtClean="0"/>
              <a:t>Aircraft Operations.</a:t>
            </a:r>
            <a:endParaRPr lang="en-GB" sz="1200" dirty="0" smtClean="0"/>
          </a:p>
          <a:p>
            <a:r>
              <a:rPr lang="en-GB" sz="1600" b="1" i="1" dirty="0" smtClean="0"/>
              <a:t>Guidance Material</a:t>
            </a:r>
          </a:p>
          <a:p>
            <a:pPr lvl="1"/>
            <a:r>
              <a:rPr lang="en-GB" sz="1200" dirty="0" smtClean="0"/>
              <a:t>ICAO Doc 9674, </a:t>
            </a:r>
            <a:r>
              <a:rPr lang="en-GB" sz="1200" i="1" dirty="0" smtClean="0"/>
              <a:t>World Geodetic System — 1984 (WGS-84) Manual;</a:t>
            </a:r>
            <a:endParaRPr lang="en-GB" sz="1200" dirty="0" smtClean="0"/>
          </a:p>
          <a:p>
            <a:pPr lvl="1"/>
            <a:r>
              <a:rPr lang="en-GB" sz="1200" dirty="0" smtClean="0"/>
              <a:t>ICAO Doc 9613</a:t>
            </a:r>
            <a:r>
              <a:rPr lang="en-GB" sz="1200" i="1" dirty="0" smtClean="0"/>
              <a:t>, Performance-based Navigation (PBN) Manual;</a:t>
            </a:r>
            <a:endParaRPr lang="en-GB" sz="1200" dirty="0" smtClean="0"/>
          </a:p>
          <a:p>
            <a:pPr lvl="1"/>
            <a:r>
              <a:rPr lang="en-GB" sz="1200" dirty="0" smtClean="0"/>
              <a:t>ICAO Doc 9849, </a:t>
            </a:r>
            <a:r>
              <a:rPr lang="en-GB" sz="1200" i="1" dirty="0" smtClean="0"/>
              <a:t>Global Navigation Satellite System (GNSS) Manual;</a:t>
            </a:r>
            <a:endParaRPr lang="en-GB" sz="1200" dirty="0" smtClean="0"/>
          </a:p>
          <a:p>
            <a:pPr lvl="1"/>
            <a:r>
              <a:rPr lang="en-GB" sz="1200" dirty="0" smtClean="0"/>
              <a:t>ICAO Doc 9906, </a:t>
            </a:r>
            <a:r>
              <a:rPr lang="en-GB" sz="1200" i="1" dirty="0" smtClean="0"/>
              <a:t>Quality Assurance Manual for Flight Procedure Design</a:t>
            </a:r>
            <a:r>
              <a:rPr lang="en-GB" sz="1200" dirty="0" smtClean="0"/>
              <a:t>, </a:t>
            </a:r>
            <a:r>
              <a:rPr lang="en-GB" sz="1200" b="1" dirty="0" smtClean="0"/>
              <a:t>Volume 5</a:t>
            </a:r>
            <a:r>
              <a:rPr lang="en-GB" sz="1200" dirty="0" smtClean="0"/>
              <a:t> — Validation of Instrument Flight Procedures;</a:t>
            </a:r>
          </a:p>
          <a:p>
            <a:pPr lvl="1"/>
            <a:r>
              <a:rPr lang="en-GB" sz="1200" dirty="0" smtClean="0"/>
              <a:t>ICAO Doc 8071, </a:t>
            </a:r>
            <a:r>
              <a:rPr lang="en-GB" sz="1200" i="1" dirty="0" smtClean="0"/>
              <a:t>Manual on Testing of Radio Navigation Aids, </a:t>
            </a:r>
            <a:r>
              <a:rPr lang="en-GB" sz="1200" dirty="0" smtClean="0"/>
              <a:t>Volume II — Testing of Satellite-based Radio Navigation Systems; </a:t>
            </a:r>
          </a:p>
          <a:p>
            <a:pPr lvl="1"/>
            <a:r>
              <a:rPr lang="en-GB" sz="1200" dirty="0" smtClean="0"/>
              <a:t>ICAO Doc 9931, </a:t>
            </a:r>
            <a:r>
              <a:rPr lang="en-GB" sz="1200" i="1" dirty="0" smtClean="0"/>
              <a:t>Continuous Descent Operations (CDO) Manual</a:t>
            </a:r>
            <a:r>
              <a:rPr lang="en-GB" sz="1200" dirty="0" smtClean="0"/>
              <a:t>.</a:t>
            </a:r>
          </a:p>
          <a:p>
            <a:r>
              <a:rPr lang="en-GB" sz="1600" b="1" i="1" dirty="0" smtClean="0"/>
              <a:t>Approval Documents</a:t>
            </a:r>
          </a:p>
          <a:p>
            <a:pPr lvl="1"/>
            <a:r>
              <a:rPr lang="en-GB" sz="1200" dirty="0" smtClean="0"/>
              <a:t>FAA AC 20-138(), TSO-C129/145/146()</a:t>
            </a:r>
          </a:p>
          <a:p>
            <a:pPr lvl="1"/>
            <a:r>
              <a:rPr lang="en-GB" sz="1200" dirty="0" smtClean="0"/>
              <a:t>ICAO Doc  4444, </a:t>
            </a:r>
            <a:r>
              <a:rPr lang="en-GB" sz="1200" i="1" dirty="0" smtClean="0"/>
              <a:t>Procedures for Air Navigation Services — Air Traffic Management;</a:t>
            </a:r>
            <a:endParaRPr lang="en-GB" sz="1200" dirty="0" smtClean="0"/>
          </a:p>
          <a:p>
            <a:pPr lvl="1"/>
            <a:r>
              <a:rPr lang="en-GB" sz="1200" dirty="0" smtClean="0"/>
              <a:t>ICAO Flight Plan Classification; </a:t>
            </a:r>
          </a:p>
          <a:p>
            <a:pPr lvl="1"/>
            <a:r>
              <a:rPr lang="en-GB" sz="1200" dirty="0" smtClean="0"/>
              <a:t>ICAO Doc 8168, </a:t>
            </a:r>
            <a:r>
              <a:rPr lang="en-GB" sz="1200" i="1" dirty="0" smtClean="0"/>
              <a:t>Aircraft Operations;</a:t>
            </a:r>
            <a:endParaRPr lang="en-GB" sz="1200" dirty="0" smtClean="0"/>
          </a:p>
          <a:p>
            <a:pPr lvl="1"/>
            <a:r>
              <a:rPr lang="en-GB" sz="1200" dirty="0" smtClean="0"/>
              <a:t>ICAO Doc 9613, </a:t>
            </a:r>
            <a:r>
              <a:rPr lang="en-GB" sz="1200" i="1" dirty="0" smtClean="0"/>
              <a:t>Performance Based Navigation Manual;</a:t>
            </a:r>
            <a:endParaRPr lang="en-GB" sz="1200" dirty="0" smtClean="0"/>
          </a:p>
          <a:p>
            <a:pPr lvl="1"/>
            <a:r>
              <a:rPr lang="en-GB" sz="1200" dirty="0" smtClean="0"/>
              <a:t>ICAO Annex 10 — </a:t>
            </a:r>
            <a:r>
              <a:rPr lang="en-GB" sz="1200" i="1" dirty="0" smtClean="0"/>
              <a:t>Aeronautical Telecommunications;</a:t>
            </a:r>
            <a:endParaRPr lang="en-GB" sz="1200" dirty="0" smtClean="0"/>
          </a:p>
          <a:p>
            <a:pPr lvl="1"/>
            <a:r>
              <a:rPr lang="en-GB" sz="1200" dirty="0" smtClean="0"/>
              <a:t>ICAO Annex 11 — Air Traffic Services;</a:t>
            </a:r>
          </a:p>
          <a:p>
            <a:pPr lvl="1"/>
            <a:r>
              <a:rPr lang="en-GB" sz="1200" dirty="0" smtClean="0"/>
              <a:t>ICAO Doc 9674, </a:t>
            </a:r>
            <a:r>
              <a:rPr lang="en-GB" sz="1200" i="1" dirty="0" smtClean="0"/>
              <a:t>World Geodetic System — 1984 (WGS-84) Manual</a:t>
            </a:r>
            <a:endParaRPr lang="en-GB" sz="1200" dirty="0" smtClean="0"/>
          </a:p>
          <a:p>
            <a:pPr lvl="1"/>
            <a:endParaRPr lang="en-GB" sz="1200" dirty="0" smtClean="0"/>
          </a:p>
          <a:p>
            <a:endParaRPr lang="en-GB" sz="12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b="1" smtClean="0"/>
              <a:t>ICAO SIP 2012- ASBU WORKSHOP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sz="3200" dirty="0" smtClean="0"/>
              <a:t>Module N° B0-65 – Reference Documents</a:t>
            </a:r>
            <a:br>
              <a:rPr lang="en-GB" sz="3200" dirty="0" smtClean="0"/>
            </a:br>
            <a:endParaRPr lang="en-GB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81000" y="1295400"/>
            <a:ext cx="8763000" cy="52578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GB" sz="3600" b="1" dirty="0" smtClean="0"/>
              <a:t>	</a:t>
            </a:r>
            <a:r>
              <a:rPr lang="en-GB" sz="2800" b="1" dirty="0" smtClean="0"/>
              <a:t>Optimization of Approach Procedures Including Vertical Guidance</a:t>
            </a:r>
          </a:p>
          <a:p>
            <a:pPr lvl="0"/>
            <a:endParaRPr lang="en-GB" b="1" dirty="0" smtClean="0">
              <a:solidFill>
                <a:srgbClr val="00B050"/>
              </a:solidFill>
            </a:endParaRPr>
          </a:p>
          <a:p>
            <a:pPr lvl="0"/>
            <a:endParaRPr lang="en-GB" b="1" dirty="0" smtClean="0">
              <a:solidFill>
                <a:srgbClr val="00B050"/>
              </a:solidFill>
            </a:endParaRPr>
          </a:p>
          <a:p>
            <a:pPr lvl="0"/>
            <a:endParaRPr lang="en-GB" b="1" dirty="0" smtClean="0">
              <a:solidFill>
                <a:srgbClr val="00B050"/>
              </a:solidFill>
            </a:endParaRPr>
          </a:p>
          <a:p>
            <a:pPr lvl="0"/>
            <a:r>
              <a:rPr lang="en-GB" sz="2800" b="1" dirty="0" smtClean="0">
                <a:solidFill>
                  <a:srgbClr val="00B050"/>
                </a:solidFill>
              </a:rPr>
              <a:t>Elements</a:t>
            </a:r>
          </a:p>
          <a:p>
            <a:pPr lvl="1"/>
            <a:r>
              <a:rPr lang="en-GB" b="1" dirty="0" smtClean="0">
                <a:solidFill>
                  <a:srgbClr val="00B050"/>
                </a:solidFill>
              </a:rPr>
              <a:t>APV with Baro VNAV</a:t>
            </a:r>
          </a:p>
          <a:p>
            <a:pPr lvl="1"/>
            <a:r>
              <a:rPr lang="en-GB" b="1" dirty="0" smtClean="0">
                <a:solidFill>
                  <a:srgbClr val="00B050"/>
                </a:solidFill>
              </a:rPr>
              <a:t>APV with SBAS</a:t>
            </a:r>
          </a:p>
          <a:p>
            <a:pPr lvl="1"/>
            <a:r>
              <a:rPr lang="en-GB" b="1" dirty="0" smtClean="0">
                <a:solidFill>
                  <a:srgbClr val="00B050"/>
                </a:solidFill>
              </a:rPr>
              <a:t>APV with GBAS</a:t>
            </a:r>
            <a:endParaRPr lang="en-CA" b="1" dirty="0" smtClean="0">
              <a:solidFill>
                <a:srgbClr val="00B050"/>
              </a:solidFill>
            </a:endParaRPr>
          </a:p>
          <a:p>
            <a:pPr lvl="1">
              <a:buNone/>
            </a:pPr>
            <a:r>
              <a:rPr lang="en-GB" b="1" dirty="0" smtClean="0">
                <a:solidFill>
                  <a:srgbClr val="00B050"/>
                </a:solidFill>
              </a:rPr>
              <a:t>To be reflected in ANRF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b="1" smtClean="0"/>
              <a:t>ICAO SIP 2012- ASBU WORKSHOP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sz="3200" dirty="0" smtClean="0"/>
              <a:t>Module N° B0-65 Implementation                   - Benefits and Elements</a:t>
            </a:r>
            <a:endParaRPr lang="en-GB" sz="2000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381000" y="2438400"/>
          <a:ext cx="8458200" cy="1488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6222"/>
                <a:gridCol w="1043178"/>
                <a:gridCol w="1409700"/>
                <a:gridCol w="1409700"/>
                <a:gridCol w="1676400"/>
                <a:gridCol w="1143000"/>
              </a:tblGrid>
              <a:tr h="370840">
                <a:tc gridSpan="6">
                  <a:txBody>
                    <a:bodyPr/>
                    <a:lstStyle/>
                    <a:p>
                      <a:pPr algn="ctr"/>
                      <a:r>
                        <a:rPr lang="en-US" sz="2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Benefits</a:t>
                      </a:r>
                      <a:r>
                        <a:rPr lang="en-US" sz="24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- </a:t>
                      </a:r>
                      <a:r>
                        <a:rPr lang="en-US" sz="2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Main Key Performance Areas (KPA) </a:t>
                      </a:r>
                      <a:endParaRPr lang="en-GB" sz="2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b="1" dirty="0" smtClean="0"/>
                        <a:t>KPAs</a:t>
                      </a:r>
                      <a:endParaRPr lang="en-GB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52550" algn="l"/>
                        </a:tabLst>
                      </a:pPr>
                      <a:r>
                        <a:rPr lang="en-US" sz="2000" b="1" dirty="0" smtClean="0">
                          <a:latin typeface="Times New Roman"/>
                          <a:ea typeface="SimSun"/>
                          <a:cs typeface="Times New Roman"/>
                        </a:rPr>
                        <a:t>Access</a:t>
                      </a:r>
                      <a:endParaRPr lang="en-GB" sz="20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52550" algn="l"/>
                        </a:tabLst>
                      </a:pPr>
                      <a:r>
                        <a:rPr lang="en-US" sz="2000" b="1" dirty="0">
                          <a:latin typeface="Times New Roman"/>
                          <a:ea typeface="SimSun"/>
                          <a:cs typeface="Times New Roman"/>
                        </a:rPr>
                        <a:t>Capacity</a:t>
                      </a:r>
                      <a:endParaRPr lang="en-GB" sz="20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52550" algn="l"/>
                        </a:tabLst>
                      </a:pPr>
                      <a:r>
                        <a:rPr lang="en-US" sz="2000" b="1" dirty="0">
                          <a:latin typeface="Times New Roman"/>
                          <a:ea typeface="SimSun"/>
                          <a:cs typeface="Times New Roman"/>
                        </a:rPr>
                        <a:t>Efficiency</a:t>
                      </a:r>
                      <a:endParaRPr lang="en-GB" sz="20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52550" algn="l"/>
                        </a:tabLst>
                      </a:pPr>
                      <a:r>
                        <a:rPr lang="en-US" sz="2000" b="1" dirty="0">
                          <a:latin typeface="Times New Roman"/>
                          <a:ea typeface="SimSun"/>
                          <a:cs typeface="Times New Roman"/>
                        </a:rPr>
                        <a:t>Environment</a:t>
                      </a:r>
                      <a:endParaRPr lang="en-GB" sz="20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52550" algn="l"/>
                        </a:tabLst>
                      </a:pPr>
                      <a:r>
                        <a:rPr lang="en-US" sz="2000" b="1" dirty="0">
                          <a:latin typeface="Times New Roman"/>
                          <a:ea typeface="SimSun"/>
                          <a:cs typeface="Times New Roman"/>
                        </a:rPr>
                        <a:t>Safety</a:t>
                      </a:r>
                      <a:endParaRPr lang="en-GB" sz="20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35000">
                <a:tc>
                  <a:txBody>
                    <a:bodyPr/>
                    <a:lstStyle/>
                    <a:p>
                      <a:r>
                        <a:rPr lang="en-GB" sz="2000" b="1" dirty="0" smtClean="0"/>
                        <a:t>Applicable</a:t>
                      </a:r>
                      <a:endParaRPr lang="en-GB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 smtClean="0"/>
                        <a:t>Y</a:t>
                      </a:r>
                      <a:endParaRPr lang="en-GB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 smtClean="0"/>
                        <a:t>Y</a:t>
                      </a:r>
                      <a:endParaRPr lang="en-GB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 smtClean="0"/>
                        <a:t>Y</a:t>
                      </a:r>
                      <a:endParaRPr lang="en-GB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 smtClean="0"/>
                        <a:t>Y</a:t>
                      </a:r>
                      <a:endParaRPr lang="en-GB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 smtClean="0"/>
                        <a:t>Y</a:t>
                      </a:r>
                      <a:endParaRPr lang="en-GB" sz="20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12</a:t>
            </a:fld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2147"/>
            <a:ext cx="9144000" cy="6920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ICAO SIP 2012- ASBU WORKSHOP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dirty="0" smtClean="0"/>
              <a:t>Module N° B0-65</a:t>
            </a:r>
            <a:r>
              <a:rPr lang="en-GB" sz="2400" b="1" dirty="0" smtClean="0"/>
              <a:t/>
            </a:r>
            <a:br>
              <a:rPr lang="en-GB" sz="2400" b="1" dirty="0" smtClean="0"/>
            </a:br>
            <a:r>
              <a:rPr lang="en-GB" sz="2000" b="1" dirty="0" smtClean="0"/>
              <a:t>Optimization of Approach Procedures Including Vertical Guidance</a:t>
            </a:r>
            <a:endParaRPr lang="en-GB" sz="2000" b="1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b="1" smtClean="0"/>
              <a:t>ICAO SIP 2012- ASBU WORKSHOP</a:t>
            </a:r>
            <a:endParaRPr lang="en-GB" dirty="0" smtClean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261261" y="1219200"/>
          <a:ext cx="8501740" cy="5078696"/>
        </p:xfrm>
        <a:graphic>
          <a:graphicData uri="http://schemas.openxmlformats.org/drawingml/2006/table">
            <a:tbl>
              <a:tblPr>
                <a:tableStyleId>{B301B821-A1FF-4177-AEE7-76D212191A09}</a:tableStyleId>
              </a:tblPr>
              <a:tblGrid>
                <a:gridCol w="3167739"/>
                <a:gridCol w="5334001"/>
              </a:tblGrid>
              <a:tr h="858452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/>
                        <a:t>Summary</a:t>
                      </a:r>
                      <a:endParaRPr lang="en-GB" sz="14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T="91440" marB="91440">
                    <a:lnR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  <a:buFontTx/>
                        <a:buChar char="-"/>
                      </a:pPr>
                      <a:r>
                        <a:rPr lang="en-GB" sz="2000" b="0" dirty="0" smtClean="0">
                          <a:ln>
                            <a:noFill/>
                          </a:ln>
                        </a:rPr>
                        <a:t>PBN-T: First </a:t>
                      </a:r>
                      <a:r>
                        <a:rPr lang="en-GB" sz="2000" b="0" dirty="0">
                          <a:ln>
                            <a:noFill/>
                          </a:ln>
                        </a:rPr>
                        <a:t>step toward universal implementation of GNSS-based </a:t>
                      </a:r>
                      <a:r>
                        <a:rPr lang="en-GB" sz="2000" b="0" dirty="0" smtClean="0">
                          <a:ln>
                            <a:noFill/>
                          </a:ln>
                        </a:rPr>
                        <a:t>approaches.</a:t>
                      </a: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  <a:buFontTx/>
                        <a:buChar char="-"/>
                      </a:pPr>
                      <a:r>
                        <a:rPr lang="en-GB" sz="2000" b="0" dirty="0" smtClean="0">
                          <a:ln>
                            <a:noFill/>
                          </a:ln>
                        </a:rPr>
                        <a:t>Achieved </a:t>
                      </a:r>
                      <a:r>
                        <a:rPr lang="en-GB" sz="2000" b="0" dirty="0">
                          <a:ln>
                            <a:noFill/>
                          </a:ln>
                        </a:rPr>
                        <a:t>through </a:t>
                      </a:r>
                      <a:r>
                        <a:rPr lang="en-GB" sz="2000" b="0" dirty="0" smtClean="0">
                          <a:ln>
                            <a:noFill/>
                          </a:ln>
                        </a:rPr>
                        <a:t>application </a:t>
                      </a:r>
                      <a:r>
                        <a:rPr lang="en-GB" sz="2000" b="0" dirty="0">
                          <a:ln>
                            <a:noFill/>
                          </a:ln>
                        </a:rPr>
                        <a:t>of Basic GNSS, Baro VNAV, SBAS and </a:t>
                      </a:r>
                      <a:r>
                        <a:rPr lang="en-GB" sz="2000" b="0" dirty="0" smtClean="0">
                          <a:ln>
                            <a:noFill/>
                          </a:ln>
                        </a:rPr>
                        <a:t>GBAS.</a:t>
                      </a:r>
                      <a:endParaRPr lang="en-GB" sz="1400" b="0" dirty="0">
                        <a:ln>
                          <a:noFill/>
                        </a:ln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T="91440" marB="91440">
                    <a:lnL>
                      <a:noFill/>
                    </a:lnL>
                  </a:tcPr>
                </a:tc>
              </a:tr>
              <a:tr h="239241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/>
                        <a:t>Main Performance Impact</a:t>
                      </a:r>
                      <a:endParaRPr lang="en-GB" sz="14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T="91440" marB="91440">
                    <a:lnR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0" dirty="0"/>
                        <a:t>KPA-01 </a:t>
                      </a:r>
                      <a:r>
                        <a:rPr lang="en-GB" sz="1400" b="0" dirty="0" smtClean="0"/>
                        <a:t>Access/Equity</a:t>
                      </a:r>
                      <a:r>
                        <a:rPr lang="en-GB" sz="1400" b="0" dirty="0"/>
                        <a:t>, </a:t>
                      </a:r>
                      <a:r>
                        <a:rPr lang="en-GB" sz="1400" b="0" dirty="0" smtClean="0"/>
                        <a:t>KPA-02 Capacity, KPA-04 </a:t>
                      </a:r>
                      <a:r>
                        <a:rPr lang="en-GB" sz="1400" b="0" dirty="0"/>
                        <a:t>Efficiency, KPA-05 Environment, KPA-10 Safety</a:t>
                      </a:r>
                      <a:endParaRPr lang="en-GB" sz="1400" b="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T="91440" marB="91440">
                    <a:lnL>
                      <a:noFill/>
                    </a:lnL>
                  </a:tcPr>
                </a:tc>
              </a:tr>
              <a:tr h="239241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/>
                        <a:t>Operating Environment/Phases of  Flight </a:t>
                      </a:r>
                      <a:endParaRPr lang="en-GB" sz="14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T="91440" marB="91440">
                    <a:lnR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0" dirty="0"/>
                        <a:t>Approach</a:t>
                      </a:r>
                      <a:endParaRPr lang="en-GB" sz="1400" b="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T="91440" marB="91440">
                    <a:lnL>
                      <a:noFill/>
                    </a:lnL>
                  </a:tcPr>
                </a:tc>
              </a:tr>
              <a:tr h="394043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/>
                        <a:t>Applicability Considerations</a:t>
                      </a:r>
                      <a:endParaRPr lang="en-GB" sz="14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T="91440" marB="91440">
                    <a:lnR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0" dirty="0"/>
                        <a:t>This module is applicable to all instrument and precision instrument runway ends, and to a limited extent, non-instrument runway ends</a:t>
                      </a:r>
                      <a:endParaRPr lang="en-GB" sz="1400" b="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T="91440" marB="91440">
                    <a:lnL>
                      <a:noFill/>
                    </a:lnL>
                  </a:tcPr>
                </a:tc>
              </a:tr>
              <a:tr h="464408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/>
                        <a:t>Global Concept Component(s)</a:t>
                      </a:r>
                      <a:endParaRPr lang="en-GB" sz="14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T="91440" marB="91440">
                    <a:lnR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0" dirty="0"/>
                        <a:t>AUO – Airspace User Operations</a:t>
                      </a: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0" dirty="0"/>
                        <a:t>AO – Aerodrome Operations</a:t>
                      </a:r>
                      <a:endParaRPr lang="en-GB" sz="1400" b="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T="91440" marB="91440">
                    <a:lnL>
                      <a:noFill/>
                    </a:lnL>
                  </a:tcPr>
                </a:tc>
              </a:tr>
              <a:tr h="689576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/>
                        <a:t>Global Plan Initiatives (GPI)</a:t>
                      </a:r>
                      <a:endParaRPr lang="en-GB" sz="14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T="91440" marB="91440">
                    <a:lnR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0" dirty="0"/>
                        <a:t>GPI-5 RNAV and RNP (PBN</a:t>
                      </a:r>
                      <a:r>
                        <a:rPr lang="en-GB" sz="1400" b="0" dirty="0" smtClean="0"/>
                        <a:t>); GPI-14 </a:t>
                      </a:r>
                      <a:r>
                        <a:rPr lang="en-GB" sz="1400" b="0" dirty="0"/>
                        <a:t>Runway Operations</a:t>
                      </a: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0" dirty="0"/>
                        <a:t>GPI-20 WGS84</a:t>
                      </a:r>
                      <a:endParaRPr lang="en-GB" sz="1400" b="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T="91440" marB="91440">
                    <a:lnL>
                      <a:noFill/>
                    </a:lnL>
                  </a:tcPr>
                </a:tc>
              </a:tr>
              <a:tr h="239241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/>
                        <a:t>Pre-Requisites</a:t>
                      </a:r>
                      <a:endParaRPr lang="en-GB" sz="14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T="91440" marB="91440">
                    <a:lnR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0" dirty="0"/>
                        <a:t>NIL</a:t>
                      </a:r>
                      <a:endParaRPr lang="en-GB" sz="1400" b="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T="91440" marB="91440">
                    <a:lnL>
                      <a:noFill/>
                    </a:ln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33400" y="1524000"/>
            <a:ext cx="8229600" cy="4525963"/>
          </a:xfrm>
        </p:spPr>
        <p:txBody>
          <a:bodyPr>
            <a:normAutofit/>
          </a:bodyPr>
          <a:lstStyle/>
          <a:p>
            <a:r>
              <a:rPr lang="en-GB" sz="2800" dirty="0" smtClean="0"/>
              <a:t>Limited number of GNSS-based PBN implemented, compared with conventional procedures.</a:t>
            </a:r>
          </a:p>
          <a:p>
            <a:endParaRPr lang="en-GB" sz="2800" dirty="0" smtClean="0"/>
          </a:p>
          <a:p>
            <a:endParaRPr lang="en-GB" sz="2800" dirty="0" smtClean="0"/>
          </a:p>
          <a:p>
            <a:endParaRPr lang="en-GB" sz="28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b="1" smtClean="0"/>
              <a:t>ICAO SIP 2012- ASBU WORKSHOP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sz="3200" dirty="0" smtClean="0"/>
              <a:t>Module N° B0-65 – Baseline</a:t>
            </a:r>
            <a:br>
              <a:rPr lang="en-GB" sz="3200" dirty="0" smtClean="0"/>
            </a:br>
            <a:endParaRPr lang="en-GB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33400" y="1524000"/>
            <a:ext cx="8229600" cy="4525963"/>
          </a:xfrm>
        </p:spPr>
        <p:txBody>
          <a:bodyPr>
            <a:noAutofit/>
          </a:bodyPr>
          <a:lstStyle/>
          <a:p>
            <a:r>
              <a:rPr lang="en-GB" sz="2400" b="1" dirty="0" smtClean="0"/>
              <a:t>PBN-Terminal  </a:t>
            </a:r>
            <a:r>
              <a:rPr lang="en-GB" sz="2400" dirty="0" smtClean="0"/>
              <a:t>procedures require no ground-based </a:t>
            </a:r>
            <a:r>
              <a:rPr lang="en-GB" sz="2400" dirty="0" err="1" smtClean="0"/>
              <a:t>Nav</a:t>
            </a:r>
            <a:r>
              <a:rPr lang="en-GB" sz="2400" dirty="0" smtClean="0"/>
              <a:t> Aids .</a:t>
            </a:r>
          </a:p>
          <a:p>
            <a:r>
              <a:rPr lang="en-GB" sz="2400" dirty="0" smtClean="0"/>
              <a:t>Allows designers complete flexibility in determining final approach lateral /vertical paths.</a:t>
            </a:r>
          </a:p>
          <a:p>
            <a:r>
              <a:rPr lang="en-GB" sz="2400" dirty="0" smtClean="0"/>
              <a:t>States can implement GNSS-based PBN approach procedures with basic GNSS avionics with or without Baro VNAV capability, and for aircraft equipped with SBAS/GBAS avionics.</a:t>
            </a:r>
          </a:p>
          <a:p>
            <a:r>
              <a:rPr lang="en-GB" sz="2400" dirty="0" smtClean="0"/>
              <a:t>Designed for runways with or without conventional approaches </a:t>
            </a:r>
            <a:r>
              <a:rPr lang="en-GB" sz="2400" dirty="0" smtClean="0">
                <a:sym typeface="Wingdings"/>
              </a:rPr>
              <a:t> </a:t>
            </a:r>
            <a:r>
              <a:rPr lang="en-GB" sz="2400" dirty="0" smtClean="0"/>
              <a:t>providing benefits to PBN-capable aircraft.</a:t>
            </a:r>
          </a:p>
          <a:p>
            <a:r>
              <a:rPr lang="en-GB" sz="2400" dirty="0" smtClean="0"/>
              <a:t>Key to maximum benefits is aircraft equipage.</a:t>
            </a:r>
            <a:endParaRPr lang="en-GB" sz="24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b="1" smtClean="0"/>
              <a:t>ICAO SIP 2012- ASBU WORKSHOP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sz="3200" dirty="0" smtClean="0"/>
              <a:t>Module N° B0-65 – Change Brought by the Module</a:t>
            </a:r>
            <a:endParaRPr lang="en-GB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b="1" smtClean="0"/>
              <a:t>ICAO SIP 2012- ASBU WORKSHOP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sz="3200" dirty="0" smtClean="0"/>
              <a:t>Module N° B0-65 – Intended Performance Operational Improvement </a:t>
            </a:r>
            <a:endParaRPr lang="en-GB" sz="2000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609600" y="1219201"/>
          <a:ext cx="8077200" cy="5135880"/>
        </p:xfrm>
        <a:graphic>
          <a:graphicData uri="http://schemas.openxmlformats.org/drawingml/2006/table">
            <a:tbl>
              <a:tblPr>
                <a:tableStyleId>{B301B821-A1FF-4177-AEE7-76D212191A09}</a:tableStyleId>
              </a:tblPr>
              <a:tblGrid>
                <a:gridCol w="2519786"/>
                <a:gridCol w="5557414"/>
              </a:tblGrid>
              <a:tr h="367442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2000" b="1" dirty="0"/>
                        <a:t>Access and Equity</a:t>
                      </a:r>
                      <a:endParaRPr lang="en-GB" sz="2000" b="1" i="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T="91440" marB="9144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2000"/>
                        <a:t>Increased aerodrome accessibility</a:t>
                      </a:r>
                      <a:endParaRPr lang="en-GB" sz="2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T="91440" marB="91440"/>
                </a:tc>
              </a:tr>
              <a:tr h="571577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2000" b="1" dirty="0"/>
                        <a:t>Capacity</a:t>
                      </a:r>
                      <a:endParaRPr lang="en-GB" sz="2000" b="1" i="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T="91440" marB="9144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2000" dirty="0" smtClean="0"/>
                        <a:t>Removal</a:t>
                      </a:r>
                      <a:r>
                        <a:rPr lang="en-GB" sz="2000" baseline="0" dirty="0" smtClean="0"/>
                        <a:t> of </a:t>
                      </a:r>
                      <a:r>
                        <a:rPr lang="en-GB" sz="2000" dirty="0" smtClean="0"/>
                        <a:t>requirement </a:t>
                      </a:r>
                      <a:r>
                        <a:rPr lang="en-GB" sz="2000" dirty="0"/>
                        <a:t>for sensitive and safety-critical areas </a:t>
                      </a:r>
                      <a:r>
                        <a:rPr lang="en-GB" sz="2000" dirty="0" smtClean="0"/>
                        <a:t>resulting in increased runway capacity.</a:t>
                      </a:r>
                      <a:endParaRPr lang="en-GB" sz="2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T="91440" marB="91440"/>
                </a:tc>
              </a:tr>
              <a:tr h="571577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2000" b="1" dirty="0"/>
                        <a:t>Efficiency</a:t>
                      </a:r>
                      <a:endParaRPr lang="en-GB" sz="2000" b="1" i="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T="91440" marB="91440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 smtClean="0"/>
                        <a:t>Benefits </a:t>
                      </a:r>
                      <a:r>
                        <a:rPr lang="en-GB" sz="2000" dirty="0"/>
                        <a:t>of lower approach </a:t>
                      </a:r>
                      <a:r>
                        <a:rPr lang="en-GB" sz="2000" dirty="0" smtClean="0"/>
                        <a:t>minima: fewer </a:t>
                      </a:r>
                      <a:r>
                        <a:rPr lang="en-GB" sz="2000" dirty="0"/>
                        <a:t>diversions, </a:t>
                      </a:r>
                      <a:r>
                        <a:rPr lang="en-GB" sz="2000" dirty="0" smtClean="0"/>
                        <a:t>over flights, </a:t>
                      </a:r>
                      <a:r>
                        <a:rPr lang="en-GB" sz="2000" dirty="0"/>
                        <a:t>cancellations and </a:t>
                      </a:r>
                      <a:r>
                        <a:rPr lang="en-GB" sz="2000" dirty="0" smtClean="0"/>
                        <a:t>delays resulting</a:t>
                      </a:r>
                      <a:r>
                        <a:rPr lang="en-GB" sz="2000" baseline="0" dirty="0" smtClean="0"/>
                        <a:t> in r</a:t>
                      </a:r>
                      <a:r>
                        <a:rPr lang="en-GB" sz="2000" dirty="0" smtClean="0"/>
                        <a:t>educed fuel burn</a:t>
                      </a:r>
                      <a:endParaRPr lang="en-GB" sz="2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T="91440" marB="91440"/>
                </a:tc>
              </a:tr>
              <a:tr h="367442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2000" b="1" dirty="0"/>
                        <a:t>Environment</a:t>
                      </a:r>
                      <a:endParaRPr lang="en-GB" sz="2000" b="1" i="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T="91440" marB="9144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800" b="0" dirty="0" smtClean="0">
                          <a:latin typeface="Arial"/>
                          <a:ea typeface="Times New Roman"/>
                          <a:cs typeface="Times New Roman"/>
                        </a:rPr>
                        <a:t>Reduced </a:t>
                      </a:r>
                      <a:r>
                        <a:rPr lang="en-GB" sz="1800" b="0" baseline="0" dirty="0" smtClean="0">
                          <a:latin typeface="Arial"/>
                          <a:ea typeface="Times New Roman"/>
                          <a:cs typeface="Times New Roman"/>
                        </a:rPr>
                        <a:t> CO</a:t>
                      </a:r>
                      <a:r>
                        <a:rPr lang="en-GB" sz="1800" b="0" baseline="-25000" dirty="0" smtClean="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en-GB" sz="1800" b="0" baseline="-25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T="91440" marB="91440"/>
                </a:tc>
              </a:tr>
              <a:tr h="367442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2000" b="1" dirty="0"/>
                        <a:t>Safety</a:t>
                      </a:r>
                      <a:endParaRPr lang="en-GB" sz="2000" b="1" i="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T="91440" marB="9144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2000" dirty="0"/>
                        <a:t>Stabilized approach </a:t>
                      </a:r>
                      <a:r>
                        <a:rPr lang="en-GB" sz="2000" dirty="0" smtClean="0"/>
                        <a:t>paths</a:t>
                      </a:r>
                      <a:endParaRPr lang="en-GB" sz="2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T="91440" marB="91440"/>
                </a:tc>
              </a:tr>
              <a:tr h="1183519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2000" b="1" dirty="0"/>
                        <a:t>CBA</a:t>
                      </a:r>
                      <a:endParaRPr lang="en-GB" sz="2000" b="1" i="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T="91440" marB="9144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2000" dirty="0"/>
                        <a:t>Aircraft operators and ANSPs can quantify the benefits of lower minima by </a:t>
                      </a:r>
                      <a:r>
                        <a:rPr lang="en-GB" sz="2000" dirty="0" smtClean="0"/>
                        <a:t>using </a:t>
                      </a:r>
                      <a:r>
                        <a:rPr lang="en-GB" sz="2000" dirty="0"/>
                        <a:t>historical aerodrome weather observations and modelling airport accessibility with existing and new </a:t>
                      </a:r>
                      <a:r>
                        <a:rPr lang="en-GB" sz="2000" dirty="0" smtClean="0"/>
                        <a:t>minima.</a:t>
                      </a: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2000" dirty="0" smtClean="0">
                          <a:latin typeface="Arial"/>
                          <a:ea typeface="Times New Roman"/>
                          <a:cs typeface="Times New Roman"/>
                        </a:rPr>
                        <a:t>CBA is positive</a:t>
                      </a:r>
                      <a:endParaRPr lang="en-GB" sz="2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T="91440" marB="9144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33400" y="1524000"/>
            <a:ext cx="8229600" cy="4525963"/>
          </a:xfrm>
        </p:spPr>
        <p:txBody>
          <a:bodyPr>
            <a:normAutofit/>
          </a:bodyPr>
          <a:lstStyle/>
          <a:p>
            <a:r>
              <a:rPr lang="en-GB" sz="2400" dirty="0" smtClean="0"/>
              <a:t>Documents providing background and implementation guidance for ANS providers, aircraft operators, airport operators and aviation regulators: </a:t>
            </a:r>
          </a:p>
          <a:p>
            <a:endParaRPr lang="en-GB" sz="600" dirty="0" smtClean="0"/>
          </a:p>
          <a:p>
            <a:pPr lvl="1"/>
            <a:r>
              <a:rPr lang="en-GB" sz="2000" dirty="0" smtClean="0"/>
              <a:t>PBN Manual</a:t>
            </a:r>
          </a:p>
          <a:p>
            <a:pPr lvl="1"/>
            <a:r>
              <a:rPr lang="en-GB" sz="2000" dirty="0" smtClean="0"/>
              <a:t>GNSS Manual</a:t>
            </a:r>
          </a:p>
          <a:p>
            <a:pPr lvl="1"/>
            <a:r>
              <a:rPr lang="en-GB" sz="2000" dirty="0" smtClean="0"/>
              <a:t>Annex 10 </a:t>
            </a:r>
          </a:p>
          <a:p>
            <a:pPr lvl="1"/>
            <a:r>
              <a:rPr lang="en-GB" sz="2000" dirty="0" smtClean="0"/>
              <a:t>PANS-OPS Volume I </a:t>
            </a:r>
          </a:p>
          <a:p>
            <a:pPr lvl="1"/>
            <a:r>
              <a:rPr lang="en-GB" sz="2000" dirty="0" smtClean="0"/>
              <a:t>Manual on Testing of Radio Navigation Aids (Doc 8071) Volume II</a:t>
            </a:r>
          </a:p>
          <a:p>
            <a:pPr lvl="1"/>
            <a:r>
              <a:rPr lang="en-GB" sz="2000" dirty="0" smtClean="0"/>
              <a:t>Quality Assurance Manual for Flight Procedure Design 	(Doc 9906)</a:t>
            </a:r>
          </a:p>
          <a:p>
            <a:endParaRPr lang="en-GB" sz="24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b="1" smtClean="0"/>
              <a:t>ICAO SIP 2012- ASBU WORKSHOP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sz="3200" dirty="0" smtClean="0"/>
              <a:t>Module N° B0-65 – Necessary Procedures (Air &amp; Ground)</a:t>
            </a:r>
            <a:endParaRPr lang="en-GB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33400" y="1524000"/>
            <a:ext cx="8229600" cy="4876800"/>
          </a:xfrm>
        </p:spPr>
        <p:txBody>
          <a:bodyPr>
            <a:normAutofit fontScale="92500" lnSpcReduction="10000"/>
          </a:bodyPr>
          <a:lstStyle/>
          <a:p>
            <a:r>
              <a:rPr lang="en-GB" sz="2400" b="1" dirty="0" smtClean="0"/>
              <a:t>Avionics</a:t>
            </a:r>
          </a:p>
          <a:p>
            <a:pPr lvl="1"/>
            <a:r>
              <a:rPr lang="en-GB" sz="2200" dirty="0" smtClean="0"/>
              <a:t>PBN approach procedures can be flown with basic IFR GNSS avionics </a:t>
            </a:r>
          </a:p>
          <a:p>
            <a:pPr lvl="1"/>
            <a:r>
              <a:rPr lang="en-GB" sz="2200" dirty="0" smtClean="0"/>
              <a:t>TSO C129 receivers with RAIM</a:t>
            </a:r>
          </a:p>
          <a:p>
            <a:pPr lvl="1"/>
            <a:r>
              <a:rPr lang="en-GB" sz="2200" dirty="0" smtClean="0"/>
              <a:t>Basic IFR GNSS receivers integrated with Baro VNAV functionality to support vertical guidance to LNAV/VNAV minima</a:t>
            </a:r>
          </a:p>
          <a:p>
            <a:pPr lvl="1"/>
            <a:r>
              <a:rPr lang="en-GB" sz="2200" dirty="0" smtClean="0"/>
              <a:t>Aircraft with SBAS avionics (TSO C145/146) can fly approaches with vertical guidance to LPV minima, as low as ILS Cat I minima </a:t>
            </a:r>
          </a:p>
          <a:p>
            <a:pPr lvl="1"/>
            <a:r>
              <a:rPr lang="en-GB" sz="2200" dirty="0" smtClean="0"/>
              <a:t>Aircraft require TSO C161/162 avionics to fly GBAS approaches</a:t>
            </a:r>
          </a:p>
          <a:p>
            <a:pPr lvl="1"/>
            <a:endParaRPr lang="en-GB" sz="2200" dirty="0" smtClean="0"/>
          </a:p>
          <a:p>
            <a:r>
              <a:rPr lang="en-GB" sz="2200" b="1" dirty="0" smtClean="0"/>
              <a:t>Ground Systems</a:t>
            </a:r>
          </a:p>
          <a:p>
            <a:pPr lvl="1"/>
            <a:r>
              <a:rPr lang="en-GB" sz="2200" dirty="0" smtClean="0"/>
              <a:t>SBAS-based procedures do not require infrastructure at the airport, but SBAS elements (e.g. reference stations, master stations, GEO satellites) must be in place </a:t>
            </a:r>
          </a:p>
          <a:p>
            <a:pPr lvl="1"/>
            <a:r>
              <a:rPr lang="en-GB" sz="2200" dirty="0" smtClean="0"/>
              <a:t>A GBAS station can support vertically guided Cat I approaches to all runways at that aerodrome</a:t>
            </a:r>
            <a:endParaRPr lang="en-GB" sz="22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b="1" smtClean="0"/>
              <a:t>ICAO SIP 2012- ASBU WORKSHOP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sz="3200" dirty="0" smtClean="0"/>
              <a:t>Module N° B0-65 – Necessary System Capability</a:t>
            </a:r>
            <a:endParaRPr lang="en-GB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33400" y="1524000"/>
            <a:ext cx="8229600" cy="4876800"/>
          </a:xfrm>
        </p:spPr>
        <p:txBody>
          <a:bodyPr>
            <a:normAutofit/>
          </a:bodyPr>
          <a:lstStyle/>
          <a:p>
            <a:pPr>
              <a:buNone/>
            </a:pPr>
            <a:endParaRPr lang="en-GB" sz="2400" b="1" dirty="0" smtClean="0"/>
          </a:p>
          <a:p>
            <a:r>
              <a:rPr lang="en-GB" dirty="0" smtClean="0"/>
              <a:t>Training in the operational standards and procedures are required for this module</a:t>
            </a:r>
          </a:p>
          <a:p>
            <a:r>
              <a:rPr lang="en-GB" dirty="0" smtClean="0"/>
              <a:t>Likewise, the qualifications requirements are identified in the regulatory requirements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b="1" smtClean="0"/>
              <a:t>ICAO SIP 2012- ASBU WORKSHOP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sz="3200" dirty="0" smtClean="0"/>
              <a:t>Module N° B0-65 – Training and Qualification Requirements</a:t>
            </a:r>
            <a:endParaRPr lang="en-GB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295400"/>
            <a:ext cx="8153400" cy="4038600"/>
          </a:xfrm>
        </p:spPr>
        <p:txBody>
          <a:bodyPr>
            <a:noAutofit/>
          </a:bodyPr>
          <a:lstStyle/>
          <a:p>
            <a:pPr lvl="0"/>
            <a:r>
              <a:rPr lang="en-GB" sz="2800" dirty="0" smtClean="0"/>
              <a:t>Regulatory/Standardization: </a:t>
            </a:r>
          </a:p>
          <a:p>
            <a:pPr lvl="1"/>
            <a:r>
              <a:rPr lang="en-GB" dirty="0" smtClean="0"/>
              <a:t>No new or updated regulatory guidance or standards documentation is needed at this time.</a:t>
            </a:r>
          </a:p>
          <a:p>
            <a:r>
              <a:rPr lang="en-GB" sz="2800" dirty="0" smtClean="0"/>
              <a:t>Approval Plans:  </a:t>
            </a:r>
          </a:p>
          <a:p>
            <a:pPr lvl="1"/>
            <a:r>
              <a:rPr lang="en-GB" dirty="0" smtClean="0"/>
              <a:t>No new or updated approval criteria is needed at this time.  Implementation plans should reflect available aircraft, ground systems and operational approvals</a:t>
            </a:r>
            <a:endParaRPr lang="en-GB" b="1" dirty="0" smtClean="0"/>
          </a:p>
          <a:p>
            <a:pPr>
              <a:buNone/>
            </a:pPr>
            <a:endParaRPr lang="en-GB" sz="2800" b="1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b="1" smtClean="0"/>
              <a:t>ICAO SIP 2012- ASBU WORKSHOP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sz="2800" dirty="0" smtClean="0"/>
              <a:t>Module N° B0-65 – Regulatory/Standardization Needs and Approval Plan (Air &amp;Ground)</a:t>
            </a:r>
            <a:endParaRPr lang="en-GB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CAO">
  <a:themeElements>
    <a:clrScheme name="ICAO_1">
      <a:dk1>
        <a:srgbClr val="000000"/>
      </a:dk1>
      <a:lt1>
        <a:srgbClr val="FFFFFF"/>
      </a:lt1>
      <a:dk2>
        <a:srgbClr val="00153E"/>
      </a:dk2>
      <a:lt2>
        <a:srgbClr val="2C6ABA"/>
      </a:lt2>
      <a:accent1>
        <a:srgbClr val="D31044"/>
      </a:accent1>
      <a:accent2>
        <a:srgbClr val="FFE76D"/>
      </a:accent2>
      <a:accent3>
        <a:srgbClr val="1AB39F"/>
      </a:accent3>
      <a:accent4>
        <a:srgbClr val="738AC8"/>
      </a:accent4>
      <a:accent5>
        <a:srgbClr val="7FD13B"/>
      </a:accent5>
      <a:accent6>
        <a:srgbClr val="FF9900"/>
      </a:accent6>
      <a:hlink>
        <a:srgbClr val="EA157A"/>
      </a:hlink>
      <a:folHlink>
        <a:srgbClr val="7030A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ICAO</Template>
  <TotalTime>466</TotalTime>
  <Words>797</Words>
  <Application>Microsoft Office PowerPoint</Application>
  <PresentationFormat>On-screen Show (4:3)</PresentationFormat>
  <Paragraphs>142</Paragraphs>
  <Slides>12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ICAO</vt:lpstr>
      <vt:lpstr>Aviation System Block Upgrades Module N° B0-65/PIA-1 Optimization of Approach Procedures  Including Vertical Guidance  </vt:lpstr>
      <vt:lpstr>Module N° B0-65 Optimization of Approach Procedures Including Vertical Guidance</vt:lpstr>
      <vt:lpstr>Module N° B0-65 – Baseline </vt:lpstr>
      <vt:lpstr>Module N° B0-65 – Change Brought by the Module</vt:lpstr>
      <vt:lpstr>Module N° B0-65 – Intended Performance Operational Improvement </vt:lpstr>
      <vt:lpstr>Module N° B0-65 – Necessary Procedures (Air &amp; Ground)</vt:lpstr>
      <vt:lpstr>Module N° B0-65 – Necessary System Capability</vt:lpstr>
      <vt:lpstr>Module N° B0-65 – Training and Qualification Requirements</vt:lpstr>
      <vt:lpstr>Module N° B0-65 – Regulatory/Standardization Needs and Approval Plan (Air &amp;Ground)</vt:lpstr>
      <vt:lpstr>Module N° B0-65 – Reference Documents </vt:lpstr>
      <vt:lpstr>Module N° B0-65 Implementation                   - Benefits and Elements</vt:lpstr>
      <vt:lpstr>PowerPoint Presentation</vt:lpstr>
    </vt:vector>
  </TitlesOfParts>
  <Company>I.C.A.O.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lkhammar</dc:creator>
  <cp:lastModifiedBy>Sudarshan, Hindupur</cp:lastModifiedBy>
  <cp:revision>77</cp:revision>
  <dcterms:created xsi:type="dcterms:W3CDTF">2010-09-24T14:59:54Z</dcterms:created>
  <dcterms:modified xsi:type="dcterms:W3CDTF">2012-06-15T18:19:51Z</dcterms:modified>
</cp:coreProperties>
</file>