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68" r:id="rId5"/>
    <p:sldId id="269" r:id="rId6"/>
    <p:sldId id="270" r:id="rId7"/>
    <p:sldId id="271" r:id="rId8"/>
    <p:sldId id="272" r:id="rId9"/>
    <p:sldId id="275" r:id="rId10"/>
    <p:sldId id="273" r:id="rId11"/>
    <p:sldId id="274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3" d="100"/>
          <a:sy n="73" d="100"/>
        </p:scale>
        <p:origin x="-730" y="-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5604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54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819400"/>
            <a:ext cx="7772400" cy="2384425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B0-20/PIA-4</a:t>
            </a:r>
            <a:br>
              <a:rPr lang="en-GB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2800" b="1" dirty="0" smtClean="0"/>
              <a:t> Improved Flexibility and Efficiency in</a:t>
            </a:r>
            <a:br>
              <a:rPr lang="en-GB" sz="2800" b="1" dirty="0" smtClean="0"/>
            </a:br>
            <a:r>
              <a:rPr lang="en-GB" sz="2800" b="1" dirty="0" smtClean="0"/>
              <a:t>Departure Profiles</a:t>
            </a: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4953000" y="1752600"/>
            <a:ext cx="381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SIP/2012/ASBU/Dakar-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WP/28C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5867400"/>
            <a:ext cx="647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July 2012)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417637"/>
            <a:ext cx="8534400" cy="5059363"/>
          </a:xfrm>
        </p:spPr>
        <p:txBody>
          <a:bodyPr>
            <a:noAutofit/>
          </a:bodyPr>
          <a:lstStyle/>
          <a:p>
            <a:r>
              <a:rPr lang="en-GB" sz="2400" b="1" i="1" dirty="0" smtClean="0"/>
              <a:t>Standards: </a:t>
            </a:r>
            <a:r>
              <a:rPr lang="en-GB" sz="2400" dirty="0" smtClean="0"/>
              <a:t>Nil</a:t>
            </a:r>
          </a:p>
          <a:p>
            <a:r>
              <a:rPr lang="en-GB" sz="2400" b="1" i="1" dirty="0" smtClean="0"/>
              <a:t>Procedures</a:t>
            </a:r>
          </a:p>
          <a:p>
            <a:pPr lvl="1"/>
            <a:r>
              <a:rPr lang="en-GB" sz="2400" dirty="0" smtClean="0"/>
              <a:t>ICAO Doc 4444, </a:t>
            </a:r>
            <a:r>
              <a:rPr lang="en-GB" sz="2400" i="1" dirty="0" smtClean="0"/>
              <a:t>Procedures for Air Navigation Services — Air Traffic Management. </a:t>
            </a:r>
            <a:endParaRPr lang="en-GB" sz="2400" dirty="0" smtClean="0"/>
          </a:p>
          <a:p>
            <a:pPr lvl="1"/>
            <a:r>
              <a:rPr lang="en-GB" sz="2400" dirty="0" smtClean="0"/>
              <a:t>ICAO Doc 9613, </a:t>
            </a:r>
            <a:r>
              <a:rPr lang="en-GB" sz="2400" i="1" dirty="0" smtClean="0"/>
              <a:t>Performance-based Navigation (PBN) Manual</a:t>
            </a:r>
            <a:r>
              <a:rPr lang="en-GB" sz="2400" dirty="0" smtClean="0"/>
              <a:t>;</a:t>
            </a:r>
          </a:p>
          <a:p>
            <a:pPr lvl="1"/>
            <a:r>
              <a:rPr lang="en-GB" sz="2400" dirty="0" smtClean="0"/>
              <a:t>ICAO Doc </a:t>
            </a:r>
            <a:r>
              <a:rPr lang="en-GB" sz="2400" dirty="0" err="1" smtClean="0"/>
              <a:t>xxxx</a:t>
            </a:r>
            <a:r>
              <a:rPr lang="en-GB" sz="2400" dirty="0" smtClean="0"/>
              <a:t>, Continuous Climb Operations (CCO) Manual</a:t>
            </a:r>
          </a:p>
          <a:p>
            <a:r>
              <a:rPr lang="en-GB" sz="2400" b="1" i="1" dirty="0" smtClean="0"/>
              <a:t>Approval Documents</a:t>
            </a:r>
          </a:p>
          <a:p>
            <a:pPr lvl="1"/>
            <a:r>
              <a:rPr lang="en-GB" sz="2400" dirty="0" smtClean="0"/>
              <a:t>ICAO Doc XXXX, Continuous Climb Operations Manual;</a:t>
            </a:r>
          </a:p>
          <a:p>
            <a:pPr lvl="1"/>
            <a:r>
              <a:rPr lang="en-GB" sz="2400" dirty="0" smtClean="0"/>
              <a:t>ICAO Doc 9613, </a:t>
            </a:r>
            <a:r>
              <a:rPr lang="en-GB" sz="2400" i="1" dirty="0" smtClean="0"/>
              <a:t>Performance Based Navigation Manual;</a:t>
            </a:r>
            <a:endParaRPr lang="en-GB" sz="2400" dirty="0" smtClean="0"/>
          </a:p>
          <a:p>
            <a:pPr lvl="1"/>
            <a:r>
              <a:rPr lang="en-GB" sz="2400" dirty="0" smtClean="0"/>
              <a:t>ICAO Doc 4444, </a:t>
            </a:r>
            <a:r>
              <a:rPr lang="en-GB" sz="2400" i="1" dirty="0" smtClean="0"/>
              <a:t>Procedures for Air Navigation Services — Air Traffic Management</a:t>
            </a:r>
            <a:r>
              <a:rPr lang="en-GB" sz="2400" dirty="0" smtClean="0"/>
              <a:t>.</a:t>
            </a:r>
          </a:p>
          <a:p>
            <a:endParaRPr lang="en-GB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B0-20 – Reference Documents</a:t>
            </a:r>
            <a:br>
              <a:rPr lang="en-GB" sz="32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1"/>
            <a:ext cx="7924800" cy="1371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3600" b="1" dirty="0" smtClean="0"/>
              <a:t>   Improved Flexibility and Efficiency in</a:t>
            </a:r>
            <a:br>
              <a:rPr lang="en-GB" sz="3600" b="1" dirty="0" smtClean="0"/>
            </a:br>
            <a:r>
              <a:rPr lang="en-GB" sz="3600" b="1" dirty="0" smtClean="0"/>
              <a:t>Departure Profiles</a:t>
            </a:r>
            <a:endParaRPr lang="en-US" sz="3600" dirty="0" smtClean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B0-20 Implementation                   - Benefits 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25146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81000" y="4038600"/>
            <a:ext cx="8305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None/>
            </a:pPr>
            <a:r>
              <a:rPr lang="en-GB" sz="3200" b="1" dirty="0" smtClean="0">
                <a:solidFill>
                  <a:srgbClr val="00B050"/>
                </a:solidFill>
              </a:rPr>
              <a:t>Elements: CCO and PBN SIDs</a:t>
            </a:r>
          </a:p>
          <a:p>
            <a:pPr lvl="1">
              <a:buNone/>
            </a:pPr>
            <a:r>
              <a:rPr lang="en-GB" sz="3200" b="1" dirty="0" smtClean="0">
                <a:solidFill>
                  <a:srgbClr val="00B050"/>
                </a:solidFill>
              </a:rPr>
              <a:t>No avionics or Ground systems required</a:t>
            </a:r>
          </a:p>
          <a:p>
            <a:pPr lvl="1">
              <a:buNone/>
            </a:pPr>
            <a:r>
              <a:rPr lang="en-GB" sz="32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B0-20</a:t>
            </a:r>
            <a:br>
              <a:rPr lang="en-GB" sz="3200" dirty="0" smtClean="0"/>
            </a:br>
            <a:r>
              <a:rPr lang="en-GB" sz="2400" b="1" dirty="0" smtClean="0"/>
              <a:t>Improved Flexibility and Efficiency in Departure Profiles</a:t>
            </a:r>
            <a:endParaRPr lang="en-GB" sz="24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04801" y="1371600"/>
          <a:ext cx="8534400" cy="5153673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3124199"/>
                <a:gridCol w="2615938"/>
                <a:gridCol w="2794263"/>
              </a:tblGrid>
              <a:tr h="73546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Summary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gridSpan="2"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800" dirty="0">
                          <a:latin typeface="Arial"/>
                          <a:ea typeface="Times New Roman"/>
                          <a:cs typeface="Arial"/>
                        </a:rPr>
                        <a:t>To implement Continuous Climb Operations in conjunction </a:t>
                      </a:r>
                      <a:r>
                        <a:rPr lang="en-GB" sz="2800" dirty="0" smtClean="0">
                          <a:latin typeface="Arial"/>
                          <a:ea typeface="Times New Roman"/>
                          <a:cs typeface="Arial"/>
                        </a:rPr>
                        <a:t>with PBN</a:t>
                      </a:r>
                      <a:endParaRPr lang="en-GB" sz="2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18745" marR="118745" marT="0" marB="0"/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18745" marR="118745" marT="0" marB="0"/>
                </a:tc>
              </a:tr>
              <a:tr h="20607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/>
                        <a:t>Main Performance Impact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/>
                        <a:t>KPA-04 – Efficiency; KPA-05 – Environment; KPA-10 - Safety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215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Operating Environment/Phases of  Flight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/>
                        <a:t>Departure and  En-Route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0675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Concept Component(s)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/>
                        <a:t>AUO – Airspace user operations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/>
                        <a:t>TS – Traffic synchronization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/>
                        <a:t>AOM – Airspace organization and management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0675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Plan Initiatives (GPI)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/>
                        <a:t>GPI 5- RNAV/RNP (Performance. Based Navigation)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GPI-10- Terminal Area Design and Management</a:t>
                      </a:r>
                      <a:endParaRPr lang="en-GB" sz="1400" dirty="0"/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/>
                        <a:t>GPI-11- </a:t>
                      </a:r>
                      <a:r>
                        <a:rPr lang="en-US" sz="1400" dirty="0"/>
                        <a:t>RNP and RNAV SIDs and STARs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54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Pre-Requisites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/>
                        <a:t>NIL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607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 smtClean="0"/>
                        <a:t>Status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</a:tr>
              <a:tr h="235517">
                <a:tc rowSpan="6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Readiness  Checklist     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/>
                        <a:t>Standards Readiness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 smtClean="0"/>
                        <a:t>Ready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</a:tr>
              <a:tr h="2355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/>
                        <a:t>Avionics Availability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 smtClean="0"/>
                        <a:t>Ready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</a:tr>
              <a:tr h="2355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/>
                        <a:t>Infrastructure Availability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 smtClean="0"/>
                        <a:t>Ready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</a:tr>
              <a:tr h="2355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/>
                        <a:t>Ground Automation Availability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 smtClean="0"/>
                        <a:t>Ready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</a:tr>
              <a:tr h="2355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/>
                        <a:t>Procedures Available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 smtClean="0"/>
                        <a:t>Ready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</a:tr>
              <a:tr h="2355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/>
                        <a:t>Operations Approvals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 smtClean="0"/>
                        <a:t>Ready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591" marR="4759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0" y="2057400"/>
            <a:ext cx="7543800" cy="3124200"/>
          </a:xfrm>
        </p:spPr>
        <p:txBody>
          <a:bodyPr>
            <a:noAutofit/>
          </a:bodyPr>
          <a:lstStyle/>
          <a:p>
            <a:r>
              <a:rPr lang="en-GB" dirty="0" smtClean="0"/>
              <a:t>Varies from one State/region to the next. </a:t>
            </a:r>
          </a:p>
          <a:p>
            <a:r>
              <a:rPr lang="en-GB" dirty="0" smtClean="0"/>
              <a:t>Some aspects of the movement to PBN have already been subject of local improvements in areas</a:t>
            </a:r>
          </a:p>
          <a:p>
            <a:endParaRPr lang="en-GB" sz="6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B0-20 - Baseline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341437"/>
            <a:ext cx="8534400" cy="4830763"/>
          </a:xfrm>
        </p:spPr>
        <p:txBody>
          <a:bodyPr>
            <a:noAutofit/>
          </a:bodyPr>
          <a:lstStyle/>
          <a:p>
            <a:r>
              <a:rPr lang="en-GB" dirty="0" smtClean="0"/>
              <a:t>RNAV/RNP where possible and needed</a:t>
            </a:r>
          </a:p>
          <a:p>
            <a:pPr lvl="1"/>
            <a:r>
              <a:rPr lang="en-GB" dirty="0" smtClean="0"/>
              <a:t>PBN SIDs</a:t>
            </a:r>
          </a:p>
          <a:p>
            <a:pPr lvl="1"/>
            <a:r>
              <a:rPr lang="en-GB" dirty="0" smtClean="0"/>
              <a:t>Increased efficiencies in terminal separation rules</a:t>
            </a:r>
          </a:p>
          <a:p>
            <a:pPr lvl="1"/>
            <a:r>
              <a:rPr lang="en-GB" dirty="0" smtClean="0"/>
              <a:t>Effective airspace design and classification</a:t>
            </a:r>
          </a:p>
          <a:p>
            <a:r>
              <a:rPr lang="en-GB" dirty="0" smtClean="0"/>
              <a:t>Continuous Climb Operations</a:t>
            </a:r>
          </a:p>
          <a:p>
            <a:pPr lvl="1"/>
            <a:r>
              <a:rPr lang="en-GB" dirty="0" smtClean="0"/>
              <a:t>CCO is an aircraft operating technique aided by appropriate airspace and procedure design and appropriate ATC clearances </a:t>
            </a:r>
          </a:p>
          <a:p>
            <a:pPr lvl="1"/>
            <a:r>
              <a:rPr lang="en-GB" dirty="0" smtClean="0"/>
              <a:t>A CCO can be flown with or without the support of function of the FMS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B0-20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B0-20 – – Intended Performance Operational Improvement </a:t>
            </a:r>
            <a:endParaRPr lang="en-GB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33400" y="1524000"/>
          <a:ext cx="8077200" cy="449580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490339"/>
                <a:gridCol w="5465024"/>
                <a:gridCol w="121837"/>
              </a:tblGrid>
              <a:tr h="5334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Efficiency</a:t>
                      </a:r>
                      <a:endParaRPr lang="en-GB" sz="2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64" marR="66564" marT="0" marB="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 smtClean="0"/>
                        <a:t>Reduced </a:t>
                      </a:r>
                      <a:r>
                        <a:rPr lang="en-GB" sz="2000" dirty="0"/>
                        <a:t>fuel burn and efficient aircraft operating profiles</a:t>
                      </a:r>
                      <a:r>
                        <a:rPr lang="en-GB" sz="2000" dirty="0" smtClean="0"/>
                        <a:t>.; Reduction </a:t>
                      </a:r>
                      <a:r>
                        <a:rPr lang="en-GB" sz="2000" dirty="0"/>
                        <a:t>in the number of required radio transmissions.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64" marR="66564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7353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Environment</a:t>
                      </a:r>
                      <a:endParaRPr lang="en-GB" sz="2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64" marR="66564" marT="0" marB="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 smtClean="0"/>
                        <a:t>Authorization of operations where noise limitations would otherwise result in operations being curtailed or restricted.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 smtClean="0"/>
                        <a:t>Environmental </a:t>
                      </a:r>
                      <a:r>
                        <a:rPr lang="en-GB" sz="2000" dirty="0"/>
                        <a:t>benefits through reduced emissions.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64" marR="66564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26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Safety</a:t>
                      </a:r>
                      <a:endParaRPr lang="en-GB" sz="2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64" marR="66564" marT="0" marB="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More consistent flight paths.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 smtClean="0"/>
                        <a:t>Lower </a:t>
                      </a:r>
                      <a:r>
                        <a:rPr lang="en-GB" sz="2000" dirty="0"/>
                        <a:t>pilot and Air Traffic Control workload.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64" marR="66564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37926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CBA</a:t>
                      </a:r>
                      <a:endParaRPr lang="en-GB" sz="2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64" marR="66564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 smtClean="0"/>
                        <a:t>CCO </a:t>
                      </a:r>
                      <a:r>
                        <a:rPr lang="en-GB" sz="2000" dirty="0"/>
                        <a:t>benefits are heavily dependent on each specific ATM environment.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 smtClean="0"/>
                        <a:t>If </a:t>
                      </a:r>
                      <a:r>
                        <a:rPr lang="en-GB" sz="2000" dirty="0"/>
                        <a:t>implemented within the ICAO CCO manual </a:t>
                      </a:r>
                      <a:r>
                        <a:rPr lang="en-GB" sz="2000" dirty="0" smtClean="0"/>
                        <a:t>framework,</a:t>
                      </a:r>
                      <a:r>
                        <a:rPr lang="en-GB" sz="2000" baseline="0" dirty="0" smtClean="0"/>
                        <a:t> </a:t>
                      </a:r>
                      <a:r>
                        <a:rPr lang="en-GB" sz="2000" dirty="0" smtClean="0"/>
                        <a:t>the </a:t>
                      </a:r>
                      <a:r>
                        <a:rPr lang="en-GB" sz="2000" dirty="0"/>
                        <a:t>benefit/cost ratio (BCR) will be positive.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64" marR="66564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/>
                        <a:t> 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570037"/>
            <a:ext cx="86106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The ICAO Performance-based Navigation Manual (Doc 9613)-</a:t>
            </a:r>
            <a:r>
              <a:rPr lang="en-GB" dirty="0" smtClean="0"/>
              <a:t>Provides general guidance on PBN implementation</a:t>
            </a:r>
          </a:p>
          <a:p>
            <a:r>
              <a:rPr lang="en-GB" sz="2800" dirty="0" smtClean="0"/>
              <a:t>The Continuous Climb Operations </a:t>
            </a:r>
            <a:r>
              <a:rPr lang="en-GB" sz="2800" i="1" dirty="0" smtClean="0"/>
              <a:t>(CCO) </a:t>
            </a:r>
            <a:r>
              <a:rPr lang="en-GB" sz="2800" dirty="0" smtClean="0"/>
              <a:t>Manual (Doc </a:t>
            </a:r>
            <a:r>
              <a:rPr lang="en-GB" sz="2800" dirty="0" err="1" smtClean="0"/>
              <a:t>xxxx</a:t>
            </a:r>
            <a:r>
              <a:rPr lang="en-GB" sz="2800" dirty="0" smtClean="0"/>
              <a:t>); </a:t>
            </a:r>
            <a:r>
              <a:rPr lang="en-GB" dirty="0" smtClean="0"/>
              <a:t>Provides guidance on</a:t>
            </a:r>
          </a:p>
          <a:p>
            <a:pPr lvl="2"/>
            <a:r>
              <a:rPr lang="en-GB" sz="2800" dirty="0" smtClean="0"/>
              <a:t>Airspace design</a:t>
            </a:r>
          </a:p>
          <a:p>
            <a:pPr lvl="2"/>
            <a:r>
              <a:rPr lang="en-GB" sz="2800" dirty="0" smtClean="0"/>
              <a:t>Instrument flight procedures</a:t>
            </a:r>
          </a:p>
          <a:p>
            <a:pPr lvl="2"/>
            <a:r>
              <a:rPr lang="en-GB" sz="2800" dirty="0" smtClean="0"/>
              <a:t>ATC facilitation </a:t>
            </a:r>
          </a:p>
          <a:p>
            <a:pPr lvl="2"/>
            <a:r>
              <a:rPr lang="en-GB" sz="2800" dirty="0" smtClean="0"/>
              <a:t>Flight techniques necessary to enable CC0s</a:t>
            </a:r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B0-20 – Necessary Procedures (Air &amp; Ground)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1295400"/>
            <a:ext cx="8839200" cy="5105400"/>
          </a:xfrm>
        </p:spPr>
        <p:txBody>
          <a:bodyPr>
            <a:noAutofit/>
          </a:bodyPr>
          <a:lstStyle/>
          <a:p>
            <a:r>
              <a:rPr lang="en-GB" sz="2600" b="1" dirty="0" smtClean="0"/>
              <a:t>Avionics</a:t>
            </a:r>
          </a:p>
          <a:p>
            <a:pPr lvl="1"/>
            <a:r>
              <a:rPr lang="en-GB" sz="2400" dirty="0" smtClean="0"/>
              <a:t>CCO does not require specific air/ground technology. </a:t>
            </a:r>
          </a:p>
          <a:p>
            <a:pPr lvl="1"/>
            <a:r>
              <a:rPr lang="en-GB" sz="2400" dirty="0" smtClean="0"/>
              <a:t>CCO is an aircraft operating technique aided by appropriate airspace and procedure design, and appropriate ATC clearances</a:t>
            </a:r>
          </a:p>
          <a:p>
            <a:r>
              <a:rPr lang="en-GB" sz="2800" b="1" i="1" dirty="0" smtClean="0"/>
              <a:t>Ground systems</a:t>
            </a:r>
          </a:p>
          <a:p>
            <a:pPr lvl="1"/>
            <a:r>
              <a:rPr lang="en-GB" sz="2400" dirty="0" smtClean="0"/>
              <a:t>Controllers would benefit from some automation support to display aircraft capabilities in order to know which aircraft can do what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B0-20 – Necessary System Capabilities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417637"/>
            <a:ext cx="8763000" cy="4525963"/>
          </a:xfrm>
        </p:spPr>
        <p:txBody>
          <a:bodyPr>
            <a:noAutofit/>
          </a:bodyPr>
          <a:lstStyle/>
          <a:p>
            <a:endParaRPr lang="en-GB" sz="600" dirty="0" smtClean="0"/>
          </a:p>
          <a:p>
            <a:pPr marL="342900" lvl="2" indent="-342900"/>
            <a:r>
              <a:rPr lang="en-GB" sz="2800" dirty="0" smtClean="0"/>
              <a:t>Training in the operational standards and procedures are required for this module</a:t>
            </a:r>
          </a:p>
          <a:p>
            <a:pPr marL="342900" lvl="2" indent="-342900"/>
            <a:r>
              <a:rPr lang="en-GB" sz="2800" dirty="0" smtClean="0"/>
              <a:t>Likewise, the qualifications requirements are identified in the regulatory requirements</a:t>
            </a:r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B0-20 – </a:t>
            </a:r>
            <a:br>
              <a:rPr lang="en-GB" sz="3200" dirty="0" smtClean="0"/>
            </a:br>
            <a:r>
              <a:rPr lang="en-US" sz="3200" dirty="0" smtClean="0"/>
              <a:t>Training 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417637"/>
            <a:ext cx="8382000" cy="4525963"/>
          </a:xfrm>
        </p:spPr>
        <p:txBody>
          <a:bodyPr>
            <a:noAutofit/>
          </a:bodyPr>
          <a:lstStyle/>
          <a:p>
            <a:endParaRPr lang="en-GB" sz="600" dirty="0" smtClean="0"/>
          </a:p>
          <a:p>
            <a:pPr lvl="0"/>
            <a:r>
              <a:rPr lang="en-GB" sz="2800" b="1" dirty="0" smtClean="0"/>
              <a:t>Regulatory/Standardization</a:t>
            </a:r>
          </a:p>
          <a:p>
            <a:pPr lvl="1"/>
            <a:r>
              <a:rPr lang="en-GB" dirty="0" smtClean="0"/>
              <a:t>Use current published requirements</a:t>
            </a:r>
          </a:p>
          <a:p>
            <a:pPr lvl="0"/>
            <a:r>
              <a:rPr lang="en-GB" sz="2800" b="1" dirty="0" smtClean="0"/>
              <a:t>Approval Plans</a:t>
            </a:r>
          </a:p>
          <a:p>
            <a:pPr lvl="1"/>
            <a:r>
              <a:rPr lang="en-GB" dirty="0" smtClean="0"/>
              <a:t>Must be in accordance with application requirements</a:t>
            </a:r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lvl="0"/>
            <a:r>
              <a:rPr lang="en-GB" sz="2800" dirty="0" smtClean="0"/>
              <a:t>Module N° B0-20 – Regulatory/standardization needs and Approval Plan (Air and Ground)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1617</TotalTime>
  <Words>605</Words>
  <Application>Microsoft Office PowerPoint</Application>
  <PresentationFormat>On-screen Show (4:3)</PresentationFormat>
  <Paragraphs>133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B0-20/PIA-4   Improved Flexibility and Efficiency in Departure Profiles</vt:lpstr>
      <vt:lpstr>Module N° B0-20 Improved Flexibility and Efficiency in Departure Profiles</vt:lpstr>
      <vt:lpstr>Module N° B0-20 - Baseline </vt:lpstr>
      <vt:lpstr>Module N° B0-20 – Change Brought by the Module</vt:lpstr>
      <vt:lpstr>Module N° B0-20 – – Intended Performance Operational Improvement </vt:lpstr>
      <vt:lpstr>Module N° B0-20 – Necessary Procedures (Air &amp; Ground)</vt:lpstr>
      <vt:lpstr>Module N° B0-20 – Necessary System Capabilities</vt:lpstr>
      <vt:lpstr>Module N° B0-20 –  Training and Qualification Requirements</vt:lpstr>
      <vt:lpstr>Module N° B0-20 – Regulatory/standardization needs and Approval Plan (Air and Ground)</vt:lpstr>
      <vt:lpstr>Module N° B0-20 – Reference Documents </vt:lpstr>
      <vt:lpstr>Module N° B0-20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269</cp:revision>
  <dcterms:created xsi:type="dcterms:W3CDTF">2010-09-24T14:59:54Z</dcterms:created>
  <dcterms:modified xsi:type="dcterms:W3CDTF">2012-06-15T20:31:41Z</dcterms:modified>
</cp:coreProperties>
</file>