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68" r:id="rId5"/>
    <p:sldId id="269" r:id="rId6"/>
    <p:sldId id="270" r:id="rId7"/>
    <p:sldId id="271" r:id="rId8"/>
    <p:sldId id="272" r:id="rId9"/>
    <p:sldId id="275" r:id="rId10"/>
    <p:sldId id="273" r:id="rId11"/>
    <p:sldId id="274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0" d="100"/>
          <a:sy n="70" d="100"/>
        </p:scale>
        <p:origin x="-82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876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2075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 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 ASBU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514600"/>
            <a:ext cx="7924800" cy="2765425"/>
          </a:xfrm>
        </p:spPr>
        <p:txBody>
          <a:bodyPr/>
          <a:lstStyle/>
          <a:p>
            <a:r>
              <a:rPr lang="en-US" sz="3200" b="1" dirty="0" smtClean="0"/>
              <a:t>Aviation System Block Upgrades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Module N° B0-84</a:t>
            </a:r>
            <a:br>
              <a:rPr lang="en-GB" sz="32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2800" b="1" dirty="0" smtClean="0"/>
              <a:t> Initial Capability for Ground-based </a:t>
            </a:r>
            <a:br>
              <a:rPr lang="en-GB" sz="2800" b="1" dirty="0" smtClean="0"/>
            </a:br>
            <a:r>
              <a:rPr lang="en-GB" sz="2800" b="1" dirty="0" smtClean="0"/>
              <a:t>Cooperative Surveillance </a:t>
            </a: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5105400" y="1905000"/>
            <a:ext cx="365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-WP/24C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0" y="5867400"/>
            <a:ext cx="65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105400"/>
          </a:xfrm>
        </p:spPr>
        <p:txBody>
          <a:bodyPr>
            <a:noAutofit/>
          </a:bodyPr>
          <a:lstStyle/>
          <a:p>
            <a:r>
              <a:rPr lang="en-GB" sz="2400" b="1" i="1" dirty="0" smtClean="0"/>
              <a:t>Standards</a:t>
            </a:r>
          </a:p>
          <a:p>
            <a:pPr lvl="1"/>
            <a:r>
              <a:rPr lang="en-GB" sz="2000" dirty="0" smtClean="0"/>
              <a:t>ICAO ANNEX 10 — Aeronautical Telecommunications, Volume IV  Aeronautical Radio Frequency Spectrum Utilization;</a:t>
            </a:r>
          </a:p>
          <a:p>
            <a:pPr lvl="1"/>
            <a:r>
              <a:rPr lang="en-GB" sz="2000" dirty="0" smtClean="0"/>
              <a:t>ICAO DOC 9871, Technical Provisions for Mode S Services and Extended </a:t>
            </a:r>
            <a:r>
              <a:rPr lang="en-GB" sz="2000" dirty="0" err="1" smtClean="0"/>
              <a:t>Squitter</a:t>
            </a:r>
            <a:r>
              <a:rPr lang="en-GB" sz="2000" dirty="0" smtClean="0"/>
              <a:t>;</a:t>
            </a:r>
          </a:p>
          <a:p>
            <a:pPr lvl="1"/>
            <a:r>
              <a:rPr lang="en-GB" sz="2000" dirty="0" smtClean="0"/>
              <a:t>RTCA MOPS DO260 and DO260A EUROCAE ED102 and ED102A</a:t>
            </a:r>
            <a:r>
              <a:rPr lang="en-GB" sz="2000" i="1" dirty="0" smtClean="0"/>
              <a:t>.</a:t>
            </a:r>
            <a:r>
              <a:rPr lang="en-GB" sz="2000" b="1" i="1" dirty="0" smtClean="0"/>
              <a:t> </a:t>
            </a:r>
          </a:p>
          <a:p>
            <a:r>
              <a:rPr lang="en-GB" sz="2400" b="1" i="1" dirty="0" smtClean="0"/>
              <a:t>Procedures</a:t>
            </a:r>
          </a:p>
          <a:p>
            <a:pPr lvl="1"/>
            <a:r>
              <a:rPr lang="en-GB" sz="2000" dirty="0" smtClean="0"/>
              <a:t>ICAO Doc 4444, Procedures for Air Navigation Services — Air Traffic Management;</a:t>
            </a:r>
          </a:p>
          <a:p>
            <a:r>
              <a:rPr lang="en-GB" sz="2400" b="1" i="1" dirty="0" smtClean="0"/>
              <a:t>Guidance Material</a:t>
            </a:r>
          </a:p>
          <a:p>
            <a:pPr lvl="1"/>
            <a:r>
              <a:rPr lang="en-GB" sz="2000" dirty="0" smtClean="0"/>
              <a:t>ICAO DOC 9924, Aeronautical Surveillance Manual; </a:t>
            </a:r>
          </a:p>
          <a:p>
            <a:pPr lvl="1"/>
            <a:r>
              <a:rPr lang="en-GB" sz="2000" dirty="0" smtClean="0"/>
              <a:t>ICAO Assessment of ADS-B and Multilateration Surveillance to Support Air Traffic Services and Guidelines for Implementation (Circular 326);</a:t>
            </a:r>
          </a:p>
          <a:p>
            <a:pPr lvl="1"/>
            <a:r>
              <a:rPr lang="en-GB" sz="2000" dirty="0" smtClean="0"/>
              <a:t>ICAO Asia Pacific: ADS-B implementation guidance document. </a:t>
            </a:r>
          </a:p>
          <a:p>
            <a:pPr>
              <a:buNone/>
            </a:pPr>
            <a:endParaRPr lang="en-GB" sz="2400" b="1" i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B0-84 – Reference Documents 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7315200" cy="1066800"/>
          </a:xfrm>
        </p:spPr>
        <p:txBody>
          <a:bodyPr>
            <a:noAutofit/>
          </a:bodyPr>
          <a:lstStyle/>
          <a:p>
            <a:pPr marL="87313" indent="-87313">
              <a:buNone/>
            </a:pPr>
            <a:r>
              <a:rPr lang="en-GB" sz="3600" b="1" dirty="0" smtClean="0"/>
              <a:t> </a:t>
            </a:r>
            <a:r>
              <a:rPr lang="en-GB" sz="2800" b="1" dirty="0" smtClean="0"/>
              <a:t>Initial Capability for Ground-based </a:t>
            </a:r>
            <a:br>
              <a:rPr lang="en-GB" sz="2800" b="1" dirty="0" smtClean="0"/>
            </a:br>
            <a:r>
              <a:rPr lang="en-GB" sz="2800" b="1" dirty="0" smtClean="0"/>
              <a:t>Cooperative Surveillance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B0-84  Implementation                   - Benefits and Elements</a:t>
            </a:r>
            <a:endParaRPr lang="en-GB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81000" y="25908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533400" y="4419600"/>
            <a:ext cx="64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B050"/>
                </a:solidFill>
              </a:rPr>
              <a:t>Elements:</a:t>
            </a:r>
          </a:p>
          <a:p>
            <a:pPr lvl="1"/>
            <a:r>
              <a:rPr lang="en-GB" sz="3200" b="1" dirty="0" smtClean="0">
                <a:solidFill>
                  <a:srgbClr val="00B050"/>
                </a:solidFill>
              </a:rPr>
              <a:t>- ADS-B</a:t>
            </a:r>
          </a:p>
          <a:p>
            <a:pPr lvl="1"/>
            <a:r>
              <a:rPr lang="en-GB" sz="3200" b="1" dirty="0" smtClean="0">
                <a:solidFill>
                  <a:srgbClr val="00B050"/>
                </a:solidFill>
              </a:rPr>
              <a:t>- Multilateration</a:t>
            </a:r>
          </a:p>
          <a:p>
            <a:pPr lvl="1">
              <a:buNone/>
            </a:pPr>
            <a:r>
              <a:rPr lang="en-GB" sz="32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B0-84</a:t>
            </a:r>
            <a:br>
              <a:rPr lang="en-GB" sz="3200" dirty="0" smtClean="0"/>
            </a:br>
            <a:r>
              <a:rPr lang="en-GB" sz="2400" dirty="0" smtClean="0"/>
              <a:t> </a:t>
            </a:r>
            <a:r>
              <a:rPr lang="en-GB" sz="2000" dirty="0" smtClean="0"/>
              <a:t>Initial Capability for Ground-based Cooperative Surveillance </a:t>
            </a:r>
            <a:endParaRPr lang="en-GB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2012- ASBU WORKSHOP</a:t>
            </a:r>
            <a:endParaRPr lang="en-GB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85799" y="1417320"/>
          <a:ext cx="7772400" cy="513588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590312"/>
                <a:gridCol w="2591044"/>
                <a:gridCol w="2591044"/>
              </a:tblGrid>
              <a:tr h="74003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Summary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 module provides initial capability for lower cost ground surveillance supported by new technologies such as ADS-B OUT and wide area multilateration systems</a:t>
                      </a:r>
                      <a:endParaRPr lang="en-GB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601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Main Performance Impact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KPA- 02 Capacity, KPA-03 Efficiency, KPA-09 Predictability KPA-10 Safety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601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Operating Environment/Phases of Flight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All airborne flight phases in continental or subsets of oceanic airspace and on aerodrome  surfaces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4401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Applicability Considerations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This capability is characterized by being dependent and cooperative. The overall performance is affected by ADS-B out performance and equipage. 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800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Global Concept Component(s)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CM – Conflict Management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01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Global Plan Initiatives ()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-9 Situational awareness 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-16 Decision support and alerting systems 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80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latin typeface="+mn-lt"/>
                        </a:rPr>
                        <a:t>Main Dependencies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5613">
                <a:tc rowSpan="6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Readiness Checklist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Status (ready now or estimated date)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Standards Readiness 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Ready now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Avionics Availability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Ready now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Ground Systems Availability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Ready now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Procedures Available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Ready now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  <a:tr h="1628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latin typeface="+mn-lt"/>
                        </a:rPr>
                        <a:t>Operations Approvals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Ready now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Air to ground aircraft position and surveillance is accomplished </a:t>
            </a:r>
          </a:p>
          <a:p>
            <a:pPr lvl="1"/>
            <a:r>
              <a:rPr lang="en-GB" dirty="0" smtClean="0"/>
              <a:t>Primary Radar; and </a:t>
            </a:r>
          </a:p>
          <a:p>
            <a:pPr lvl="1"/>
            <a:r>
              <a:rPr lang="en-GB" dirty="0" smtClean="0"/>
              <a:t>Secondary Radar </a:t>
            </a:r>
          </a:p>
          <a:p>
            <a:pPr>
              <a:buNone/>
            </a:pPr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B0-84 - Baseline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458200" cy="5257800"/>
          </a:xfrm>
        </p:spPr>
        <p:txBody>
          <a:bodyPr>
            <a:noAutofit/>
          </a:bodyPr>
          <a:lstStyle/>
          <a:p>
            <a:r>
              <a:rPr lang="en-GB" sz="2200" dirty="0" smtClean="0"/>
              <a:t> </a:t>
            </a:r>
            <a:r>
              <a:rPr lang="en-GB" sz="2800" dirty="0" smtClean="0"/>
              <a:t>ADS-B: </a:t>
            </a:r>
          </a:p>
          <a:p>
            <a:pPr lvl="1"/>
            <a:r>
              <a:rPr lang="en-GB" dirty="0" smtClean="0"/>
              <a:t>advanced surveillance technology allowing avionics to broadcast an aircraft’s identification, position, altitude, velocity,  etc</a:t>
            </a:r>
          </a:p>
          <a:p>
            <a:r>
              <a:rPr lang="en-GB" sz="2800" dirty="0" smtClean="0"/>
              <a:t>Multilateration :</a:t>
            </a:r>
          </a:p>
          <a:p>
            <a:pPr lvl="1"/>
            <a:r>
              <a:rPr lang="en-GB" dirty="0" smtClean="0"/>
              <a:t>new technique providing independent cooperative surveillance. </a:t>
            </a:r>
          </a:p>
          <a:p>
            <a:pPr lvl="1"/>
            <a:r>
              <a:rPr lang="en-GB" dirty="0" smtClean="0"/>
              <a:t>initially deployed on main airports to make the surveillance of aircraft on the surface. The technique is now used to provide surveillance over wide area (WAM).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B0-84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B0-84 – Intended Performance Operational Improvement </a:t>
            </a:r>
            <a:endParaRPr lang="en-GB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38200" y="1600200"/>
          <a:ext cx="8001000" cy="455676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104531"/>
                <a:gridCol w="5896469"/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Safety</a:t>
                      </a:r>
                      <a:endParaRPr lang="en-GB" sz="2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Reduction of the number of major incidents. Support to Search and Rescue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Capacity</a:t>
                      </a:r>
                      <a:endParaRPr lang="en-GB" sz="2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Typical separation minima are 3 NM or 5 NM enabling a significant increase in traffic density compared to procedural minima.  </a:t>
                      </a:r>
                    </a:p>
                  </a:txBody>
                  <a:tcPr marL="137160" marR="137160" marT="137160" marB="137160"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CBA</a:t>
                      </a:r>
                      <a:endParaRPr lang="en-GB" sz="2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 smtClean="0"/>
                        <a:t>either </a:t>
                      </a:r>
                      <a:r>
                        <a:rPr lang="en-GB" sz="2000" dirty="0"/>
                        <a:t>comparison between procedural minima and 5NM separation minima would allow an increase of traffic density in a given airspace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-or comparison between installing/renewing SSR Mode S stations using Mode S transponders and installing ADS-B OUT (and /or  </a:t>
                      </a:r>
                      <a:r>
                        <a:rPr lang="en-GB" sz="2000" dirty="0" err="1"/>
                        <a:t>Multilateration</a:t>
                      </a:r>
                      <a:r>
                        <a:rPr lang="en-GB" sz="2000" dirty="0"/>
                        <a:t> systems).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7160" marR="137160" marT="137160" marB="13716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dirty="0" smtClean="0"/>
              <a:t>The relevant PANS-ATM (Doc 4444) provisions are available.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lvl="0"/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Module N° B0-84 – Necessary Procedures (Air &amp; Ground) 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4876800"/>
          </a:xfrm>
        </p:spPr>
        <p:txBody>
          <a:bodyPr>
            <a:noAutofit/>
          </a:bodyPr>
          <a:lstStyle/>
          <a:p>
            <a:r>
              <a:rPr lang="en-GB" b="1" i="1" dirty="0" smtClean="0"/>
              <a:t>Avionics</a:t>
            </a:r>
          </a:p>
          <a:p>
            <a:pPr lvl="1"/>
            <a:r>
              <a:rPr lang="en-GB" sz="3200" dirty="0" smtClean="0"/>
              <a:t>For ADS-B surveillance services, aircraft must be equipped with ADS-B OUT. </a:t>
            </a:r>
          </a:p>
          <a:p>
            <a:pPr lvl="1"/>
            <a:r>
              <a:rPr lang="en-GB" sz="3200" dirty="0" smtClean="0"/>
              <a:t>For multilateration, aircraft need to be equipped with Mode S radar transponders</a:t>
            </a:r>
          </a:p>
          <a:p>
            <a:r>
              <a:rPr lang="en-GB" b="1" i="1" dirty="0" smtClean="0"/>
              <a:t>Ground Systems</a:t>
            </a:r>
          </a:p>
          <a:p>
            <a:pPr lvl="1"/>
            <a:r>
              <a:rPr lang="en-US" sz="3200" dirty="0" smtClean="0"/>
              <a:t>Surveillance data processing system and flight data processing system</a:t>
            </a:r>
          </a:p>
          <a:p>
            <a:pPr lvl="1"/>
            <a:r>
              <a:rPr lang="en-US" sz="3200" dirty="0" smtClean="0"/>
              <a:t>ADS-B  and/ or Multilateration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B0-84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Controllers must receive specific training for separation provision, information service and search and rescue based on the ADS-B and WAM systems in use.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Training in the operational standards and procedures are required for this module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Qualifications requirements are identified in the regulatory requirements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B0-84 – </a:t>
            </a:r>
            <a:r>
              <a:rPr lang="en-US" sz="3200" dirty="0" smtClean="0"/>
              <a:t>Training </a:t>
            </a:r>
            <a:r>
              <a:rPr lang="en-US" sz="3200" smtClean="0"/>
              <a:t>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sz="2400" b="1" i="1" dirty="0" smtClean="0"/>
              <a:t>Nil</a:t>
            </a:r>
            <a:endParaRPr lang="en-GB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2800" dirty="0" smtClean="0"/>
              <a:t>Module N° B0-84 –</a:t>
            </a:r>
            <a:r>
              <a:rPr lang="en-US" sz="2800" dirty="0" smtClean="0"/>
              <a:t>Regulatory/standardization needs and Approval Plan (Air &amp; Ground) 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1560</TotalTime>
  <Words>631</Words>
  <Application>Microsoft Office PowerPoint</Application>
  <PresentationFormat>On-screen Show (4:3)</PresentationFormat>
  <Paragraphs>117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B0-84   Initial Capability for Ground-based  Cooperative Surveillance </vt:lpstr>
      <vt:lpstr>Module N° B0-84  Initial Capability for Ground-based Cooperative Surveillance </vt:lpstr>
      <vt:lpstr>Module N° B0-84 - Baseline </vt:lpstr>
      <vt:lpstr>Module N° B0-84 – Change Brought by the Module</vt:lpstr>
      <vt:lpstr>Module N° B0-84 – Intended Performance Operational Improvement </vt:lpstr>
      <vt:lpstr>  Module N° B0-84 – Necessary Procedures (Air &amp; Ground) </vt:lpstr>
      <vt:lpstr>Module N° B0-84 – Necessary System Capability</vt:lpstr>
      <vt:lpstr>Module N° B0-84 – Training and Qualification Requirements</vt:lpstr>
      <vt:lpstr>Module N° B0-84 –Regulatory/standardization needs and Approval Plan (Air &amp; Ground) </vt:lpstr>
      <vt:lpstr>Module N° B0-84 – Reference Documents  </vt:lpstr>
      <vt:lpstr>Module N° B0-84 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255</cp:revision>
  <dcterms:created xsi:type="dcterms:W3CDTF">2010-09-24T14:59:54Z</dcterms:created>
  <dcterms:modified xsi:type="dcterms:W3CDTF">2012-06-15T19:41:50Z</dcterms:modified>
</cp:coreProperties>
</file>