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5" r:id="rId9"/>
    <p:sldId id="272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3" d="100"/>
          <a:sy n="73" d="100"/>
        </p:scale>
        <p:origin x="-730" y="2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260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145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7924800" cy="27654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B0-86/PIA-3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400" dirty="0" smtClean="0"/>
              <a:t> </a:t>
            </a:r>
            <a:r>
              <a:rPr lang="en-GB" sz="2400" b="1" dirty="0" smtClean="0"/>
              <a:t>Improved Access to Optimum Flight Levels through Climb/Descent Procedures using ADS-B</a:t>
            </a:r>
            <a:endParaRPr lang="en-GB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5257800" y="1828800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-WP/24E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5943600"/>
            <a:ext cx="784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334000"/>
          </a:xfrm>
        </p:spPr>
        <p:txBody>
          <a:bodyPr>
            <a:noAutofit/>
          </a:bodyPr>
          <a:lstStyle/>
          <a:p>
            <a:r>
              <a:rPr lang="en-GB" sz="2000" b="1" dirty="0" smtClean="0"/>
              <a:t>Standards</a:t>
            </a:r>
          </a:p>
          <a:p>
            <a:pPr lvl="1"/>
            <a:r>
              <a:rPr lang="en-GB" sz="1800" dirty="0" smtClean="0"/>
              <a:t>EUROCONTROL ATSAW Deployment Plan(draft)</a:t>
            </a:r>
          </a:p>
          <a:p>
            <a:pPr lvl="1"/>
            <a:r>
              <a:rPr lang="en-GB" sz="1800" dirty="0" smtClean="0"/>
              <a:t>EUROCAE  ED-159 / RTCA DO-312  “Safety, Performance and Interoperability Requirements Document for the In-Trail Procedure in Oceanic Airspace (ATSA-ITP) Application”.  </a:t>
            </a:r>
          </a:p>
          <a:p>
            <a:r>
              <a:rPr lang="en-GB" sz="2000" b="1" dirty="0" smtClean="0"/>
              <a:t>Procedures </a:t>
            </a:r>
            <a:r>
              <a:rPr lang="en-GB" sz="1800" dirty="0" smtClean="0"/>
              <a:t>- TBD</a:t>
            </a:r>
          </a:p>
          <a:p>
            <a:r>
              <a:rPr lang="en-GB" sz="2000" b="1" dirty="0" smtClean="0"/>
              <a:t>Guidance Material</a:t>
            </a:r>
            <a:r>
              <a:rPr lang="en-GB" sz="1800" dirty="0" smtClean="0"/>
              <a:t>: TBD</a:t>
            </a:r>
          </a:p>
          <a:p>
            <a:r>
              <a:rPr lang="en-GB" sz="2000" b="1" dirty="0" smtClean="0"/>
              <a:t>Approval Documents</a:t>
            </a:r>
          </a:p>
          <a:p>
            <a:pPr lvl="1"/>
            <a:r>
              <a:rPr lang="en-GB" sz="1800" dirty="0" smtClean="0"/>
              <a:t>FAA AC 20-172a; and FAA TSO-C195a</a:t>
            </a:r>
          </a:p>
          <a:p>
            <a:pPr lvl="1"/>
            <a:r>
              <a:rPr lang="en-GB" sz="1800" dirty="0" smtClean="0"/>
              <a:t>FAA Memo; Interim Policy and Guidance Automatic Dependent Surveillance Broadcast (ADS-B) Aircraft Surveillance Systems Supporting Oceanic In-Trail Procedures (ITP). Dated: May 10, 2010; </a:t>
            </a:r>
          </a:p>
          <a:p>
            <a:pPr lvl="1"/>
            <a:r>
              <a:rPr lang="en-GB" sz="1800" dirty="0" smtClean="0"/>
              <a:t>DO-312/ED-159;</a:t>
            </a:r>
          </a:p>
          <a:p>
            <a:pPr lvl="1"/>
            <a:r>
              <a:rPr lang="en-GB" sz="1800" dirty="0" smtClean="0"/>
              <a:t>DO-317A/ED-194;</a:t>
            </a:r>
          </a:p>
          <a:p>
            <a:pPr lvl="1"/>
            <a:r>
              <a:rPr lang="en-GB" sz="1800" dirty="0" smtClean="0"/>
              <a:t>ICAO circular – “Safety Assessment for the development of Separation Minima and Procedures for In-Trail Procedure (ITP) using Automatic Dependant Surveillance – Broadcast (ADS-B) Version 1.5.4”.</a:t>
            </a:r>
          </a:p>
          <a:p>
            <a:pPr lvl="1"/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Reference Documents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510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3600" b="1" dirty="0" smtClean="0"/>
              <a:t>    </a:t>
            </a:r>
            <a:r>
              <a:rPr lang="en-GB" sz="2800" b="1" dirty="0" smtClean="0"/>
              <a:t>Improved Access to Optimum Flight Levels through Climb/Descent Procedures using ADS-B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3622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4267200"/>
            <a:ext cx="8001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smtClean="0">
                <a:solidFill>
                  <a:srgbClr val="00B050"/>
                </a:solidFill>
              </a:rPr>
              <a:t>Elements: </a:t>
            </a:r>
          </a:p>
          <a:p>
            <a:pPr lvl="1">
              <a:buNone/>
            </a:pPr>
            <a:r>
              <a:rPr lang="en-GB" sz="2800" b="1" dirty="0" smtClean="0">
                <a:solidFill>
                  <a:srgbClr val="00B050"/>
                </a:solidFill>
              </a:rPr>
              <a:t>- ITP using ADS-B</a:t>
            </a:r>
          </a:p>
          <a:p>
            <a:pPr lvl="1">
              <a:buNone/>
            </a:pPr>
            <a:endParaRPr lang="en-GB" sz="28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28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ICAO SIP 2012- ASBU WORKSHOP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58775" indent="-39688"/>
            <a:r>
              <a:rPr lang="en-GB" sz="3200" dirty="0" smtClean="0"/>
              <a:t>Module N° B0-86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2000" b="1" dirty="0" smtClean="0"/>
              <a:t> Improved Access to Optimum Flight Levels through Climb/Descent Procedures using ADS-B</a:t>
            </a:r>
            <a:endParaRPr lang="en-GB" sz="2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295400"/>
          <a:ext cx="8686800" cy="516331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429000"/>
                <a:gridCol w="2361927"/>
                <a:gridCol w="2895873"/>
              </a:tblGrid>
              <a:tr h="74003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 ITP module enables an aircraft to reach a more satisfactory flight level for flight efficiency or to avoid turbulence for safety</a:t>
                      </a: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2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KPA-02 Capacity, KPA -04 Efficiency and KPA-05 Environment.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601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Operating Environment/Phases of  Flight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En-Route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can be applied to routes  in procedural airspaces,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CM, AUO, AOM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Plan Initiatives (GPI)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GPI-9, GPI-7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Pre-Requisites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NIL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 b="1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Status (ready now or estimated date).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Standards Readiness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Avionics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Infrastructure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Ground Automation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Procedures Available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Operations Approvals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√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ITP using ADS-B is in operational use and hence can be considered to be a baseline.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endParaRPr lang="en-GB" sz="600" dirty="0" smtClean="0"/>
          </a:p>
          <a:p>
            <a:r>
              <a:rPr lang="en-GB" sz="2800" dirty="0" smtClean="0"/>
              <a:t>The introduction of ITP and ADS-B based separation minima enable aircraft to climb or descend through the altitude of other aircraft when the requirements for procedural separation cannot be met</a:t>
            </a:r>
          </a:p>
          <a:p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600" y="1219200"/>
          <a:ext cx="8610600" cy="521208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686186"/>
                <a:gridCol w="5924414"/>
              </a:tblGrid>
              <a:tr h="108818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dirty="0"/>
                        <a:t>Capacity</a:t>
                      </a:r>
                      <a:endParaRPr lang="en-GB" sz="2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 smtClean="0"/>
                        <a:t>Improvement </a:t>
                      </a:r>
                      <a:r>
                        <a:rPr lang="en-GB" sz="2800" dirty="0"/>
                        <a:t>in capacity on a given air route</a:t>
                      </a:r>
                      <a:endParaRPr lang="en-GB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149993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dirty="0"/>
                        <a:t>Efficiency</a:t>
                      </a:r>
                      <a:endParaRPr lang="en-GB" sz="2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 smtClean="0"/>
                        <a:t>Increased </a:t>
                      </a:r>
                      <a:r>
                        <a:rPr lang="en-GB" sz="2800" dirty="0"/>
                        <a:t>efficiency on oceanic and potentially </a:t>
                      </a:r>
                      <a:r>
                        <a:rPr lang="en-GB" sz="2800" dirty="0" smtClean="0"/>
                        <a:t>continental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 smtClean="0"/>
                        <a:t>en-route</a:t>
                      </a:r>
                      <a:r>
                        <a:rPr lang="en-GB" sz="2800" dirty="0"/>
                        <a:t>.</a:t>
                      </a:r>
                      <a:endParaRPr lang="en-GB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6764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dirty="0"/>
                        <a:t>Environment</a:t>
                      </a:r>
                      <a:endParaRPr lang="en-GB" sz="2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 smtClean="0"/>
                        <a:t>Reduced </a:t>
                      </a:r>
                      <a:r>
                        <a:rPr lang="en-GB" sz="2800" dirty="0"/>
                        <a:t>emissions</a:t>
                      </a:r>
                      <a:endParaRPr lang="en-GB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108818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latin typeface="+mn-lt"/>
                          <a:ea typeface="Times New Roman"/>
                          <a:cs typeface="Times New Roman"/>
                        </a:rPr>
                        <a:t>Safety </a:t>
                      </a:r>
                      <a:endParaRPr lang="en-GB" sz="2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reduction of possible injuries for cabin crew and passengers</a:t>
                      </a:r>
                      <a:endParaRPr lang="en-GB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6764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latin typeface="+mn-lt"/>
                          <a:ea typeface="Times New Roman"/>
                          <a:cs typeface="Times New Roman"/>
                        </a:rPr>
                        <a:t>CBA</a:t>
                      </a:r>
                      <a:endParaRPr lang="en-GB" sz="2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 smtClean="0">
                          <a:latin typeface="+mn-lt"/>
                          <a:ea typeface="Times New Roman"/>
                          <a:cs typeface="Times New Roman"/>
                        </a:rPr>
                        <a:t>To be determined</a:t>
                      </a:r>
                      <a:endParaRPr lang="en-GB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Procedures for ITP using ADS-B have been developed and a PANS-ATM Amendment is in progress. </a:t>
            </a:r>
          </a:p>
          <a:p>
            <a:r>
              <a:rPr lang="en-US" sz="2800" dirty="0" smtClean="0"/>
              <a:t>Additional information will be available in an ICAO circular – “Safety Assessment for the development of Separation Minima and Procedures for In-Trail Procedure (ITP) using Automatic Dependant Surveillance – Broadcast (ADS-B) Version 1.5.4”  </a:t>
            </a:r>
          </a:p>
          <a:p>
            <a:r>
              <a:rPr lang="en-US" sz="2800" dirty="0" smtClean="0"/>
              <a:t>ITP requires the use of CPDLC as per PANS-ATM amendment for an applicability date of Nov 2013.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Necessary Procedures (Air &amp; Ground)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800600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Avionics</a:t>
            </a:r>
          </a:p>
          <a:p>
            <a:pPr lvl="1"/>
            <a:r>
              <a:rPr lang="en-GB" sz="2400" dirty="0" smtClean="0"/>
              <a:t>The aircraft performing the in-trail procedure will require an ADS-B IN capability compliant with DO-312/ED-159 or DO-317A/ED-194. The other aircraft involved in the procedure will require an ADS-B OUT capability compliant with AMC 20-24/DO-260A/DO-260B/ED-102A, or DO-317A/ED-194.</a:t>
            </a:r>
          </a:p>
          <a:p>
            <a:pPr lvl="1"/>
            <a:r>
              <a:rPr lang="en-GB" sz="2400" dirty="0" smtClean="0"/>
              <a:t>CPDLC compliant with DO-306 chg 1 / ED-122 chg 1is required.</a:t>
            </a:r>
          </a:p>
          <a:p>
            <a:r>
              <a:rPr lang="en-GB" sz="2400" b="1" i="1" dirty="0" smtClean="0"/>
              <a:t>Ground Systems</a:t>
            </a:r>
          </a:p>
          <a:p>
            <a:pPr lvl="1"/>
            <a:r>
              <a:rPr lang="en-GB" sz="2400" dirty="0" smtClean="0"/>
              <a:t>It is recommended that conflict probe logics be adapted to ITP separation minimum.</a:t>
            </a:r>
          </a:p>
          <a:p>
            <a:endParaRPr lang="en-GB" sz="2400" dirty="0" smtClean="0"/>
          </a:p>
          <a:p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8006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flight crew needs to be trained and qualified to understand the limitations of the equipment and to ensure a correct usage of the In-Trail Procedure and supporting avionics. </a:t>
            </a:r>
          </a:p>
          <a:p>
            <a:r>
              <a:rPr lang="en-US" sz="2800" dirty="0" smtClean="0"/>
              <a:t>The controller needs to be trained and qualified to assume the tasks and to ensure a correct usage of the In-Trail Procedure and ground support tools.</a:t>
            </a:r>
          </a:p>
          <a:p>
            <a:endParaRPr lang="en-GB" sz="2400" dirty="0" smtClean="0"/>
          </a:p>
          <a:p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B0-86 – </a:t>
            </a: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Regulatory/Standardization</a:t>
            </a:r>
          </a:p>
          <a:p>
            <a:pPr lvl="1"/>
            <a:r>
              <a:rPr lang="en-US" sz="3200" dirty="0" smtClean="0"/>
              <a:t>Use current published criteria</a:t>
            </a:r>
          </a:p>
          <a:p>
            <a:r>
              <a:rPr lang="en-US" dirty="0" smtClean="0"/>
              <a:t>Approval Plans</a:t>
            </a:r>
          </a:p>
          <a:p>
            <a:pPr lvl="1"/>
            <a:r>
              <a:rPr lang="en-US" sz="3200" dirty="0" smtClean="0"/>
              <a:t>  To Be Determined. </a:t>
            </a:r>
          </a:p>
          <a:p>
            <a:pPr lvl="1"/>
            <a:r>
              <a:rPr lang="en-US" sz="3200" dirty="0" smtClean="0"/>
              <a:t> Operational Approval guidance/criteria may be needed based upon regional application for ATSA.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dirty="0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2800" b="1" dirty="0" smtClean="0"/>
              <a:t>Module N° B0-86 –  Regulatory/standardization needs and Approval Plan (Air and Ground)</a:t>
            </a:r>
            <a:endParaRPr lang="en-GB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1214</TotalTime>
  <Words>747</Words>
  <Application>Microsoft Office PowerPoint</Application>
  <PresentationFormat>On-screen Show (4:3)</PresentationFormat>
  <Paragraphs>122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B0-86/PIA-3   Improved Access to Optimum Flight Levels through Climb/Descent Procedures using ADS-B</vt:lpstr>
      <vt:lpstr>Module N° B0-86  Improved Access to Optimum Flight Levels through Climb/Descent Procedures using ADS-B</vt:lpstr>
      <vt:lpstr>Module N° B0-86 - Baseline </vt:lpstr>
      <vt:lpstr>Module N° B0-86 – Change Brought by the Module</vt:lpstr>
      <vt:lpstr>Module N° B0-86 – Intended Performance Operational Improvement </vt:lpstr>
      <vt:lpstr>Module N° B0-86 – Necessary Procedures (Air &amp; Ground) </vt:lpstr>
      <vt:lpstr>Module N° B0-86 – Necessary System Capability</vt:lpstr>
      <vt:lpstr>Module N° B0-86 – Training and Qualification Requirements</vt:lpstr>
      <vt:lpstr>Module N° B0-86 –  Regulatory/standardization needs and Approval Plan (Air and Ground)</vt:lpstr>
      <vt:lpstr>Module N° B0-86 – Reference Documents</vt:lpstr>
      <vt:lpstr>Module N° B0-86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219</cp:revision>
  <dcterms:created xsi:type="dcterms:W3CDTF">2010-09-24T14:59:54Z</dcterms:created>
  <dcterms:modified xsi:type="dcterms:W3CDTF">2012-06-15T19:43:37Z</dcterms:modified>
</cp:coreProperties>
</file>