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4"/>
  </p:notesMasterIdLst>
  <p:handoutMasterIdLst>
    <p:handoutMasterId r:id="rId15"/>
  </p:handoutMasterIdLst>
  <p:sldIdLst>
    <p:sldId id="259" r:id="rId2"/>
    <p:sldId id="260" r:id="rId3"/>
    <p:sldId id="261" r:id="rId4"/>
    <p:sldId id="268" r:id="rId5"/>
    <p:sldId id="269" r:id="rId6"/>
    <p:sldId id="270" r:id="rId7"/>
    <p:sldId id="271" r:id="rId8"/>
    <p:sldId id="275" r:id="rId9"/>
    <p:sldId id="272" r:id="rId10"/>
    <p:sldId id="273" r:id="rId11"/>
    <p:sldId id="274"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1044"/>
    <a:srgbClr val="EA157A"/>
    <a:srgbClr val="2C6ABA"/>
    <a:srgbClr val="7030A0"/>
    <a:srgbClr val="FFFFCC"/>
    <a:srgbClr val="00153E"/>
    <a:srgbClr val="385D8A"/>
    <a:srgbClr val="2C6A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p:scale>
          <a:sx n="69" d="100"/>
          <a:sy n="69" d="100"/>
        </p:scale>
        <p:origin x="-850" y="22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656"/>
    </p:cViewPr>
  </p:sorterViewPr>
  <p:notesViewPr>
    <p:cSldViewPr>
      <p:cViewPr varScale="1">
        <p:scale>
          <a:sx n="64" d="100"/>
          <a:sy n="64" d="100"/>
        </p:scale>
        <p:origin x="-286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957D8AB-7966-458C-9BE3-02C18DF0CBED}" type="datetimeFigureOut">
              <a:rPr lang="en-US" smtClean="0"/>
              <a:pPr/>
              <a:t>6/15/2012</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88A3367-9AA4-47DA-BEE2-BE6D80B19934}" type="slidenum">
              <a:rPr lang="en-GB" smtClean="0"/>
              <a:pPr/>
              <a:t>‹#›</a:t>
            </a:fld>
            <a:endParaRPr lang="en-GB"/>
          </a:p>
        </p:txBody>
      </p:sp>
    </p:spTree>
    <p:extLst>
      <p:ext uri="{BB962C8B-B14F-4D97-AF65-F5344CB8AC3E}">
        <p14:creationId xmlns:p14="http://schemas.microsoft.com/office/powerpoint/2010/main" val="13309059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5DC285-F2C7-43EB-8980-030AF7421F74}" type="datetimeFigureOut">
              <a:rPr lang="en-US" smtClean="0"/>
              <a:pPr/>
              <a:t>6/15/2012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5D550C-52CF-4EDD-ABE6-64B9331ADC78}" type="slidenum">
              <a:rPr lang="en-GB" smtClean="0"/>
              <a:pPr/>
              <a:t>‹#›</a:t>
            </a:fld>
            <a:endParaRPr lang="en-GB"/>
          </a:p>
        </p:txBody>
      </p:sp>
    </p:spTree>
    <p:extLst>
      <p:ext uri="{BB962C8B-B14F-4D97-AF65-F5344CB8AC3E}">
        <p14:creationId xmlns:p14="http://schemas.microsoft.com/office/powerpoint/2010/main" val="32645812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7</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8</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9</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10</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91" name="Picture 190"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ctrTitle"/>
          </p:nvPr>
        </p:nvSpPr>
        <p:spPr>
          <a:xfrm>
            <a:off x="685800" y="2130425"/>
            <a:ext cx="7772400" cy="1470025"/>
          </a:xfrm>
        </p:spPr>
        <p:txBody>
          <a:bodyPr lIns="45720" rIns="45720"/>
          <a:lstStyle>
            <a:lvl1pPr marL="0" algn="ctr">
              <a:defRPr>
                <a:solidFill>
                  <a:srgbClr val="00153E"/>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95724"/>
            <a:ext cx="6400800" cy="2200275"/>
          </a:xfrm>
        </p:spPr>
        <p:txBody>
          <a:bodyPr/>
          <a:lstStyle>
            <a:lvl1pPr marL="0" indent="0" algn="ctr">
              <a:buNone/>
              <a:defRPr>
                <a:solidFill>
                  <a:srgbClr val="00153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noFill/>
        </p:spPr>
        <p:txBody>
          <a:bodyPr/>
          <a:lstStyle/>
          <a:p>
            <a:r>
              <a:rPr lang="en-US" smtClean="0"/>
              <a:t>6/92010</a:t>
            </a:r>
            <a:endParaRPr lang="en-US"/>
          </a:p>
        </p:txBody>
      </p:sp>
      <p:sp>
        <p:nvSpPr>
          <p:cNvPr id="5" name="Footer Placeholder 4"/>
          <p:cNvSpPr>
            <a:spLocks noGrp="1"/>
          </p:cNvSpPr>
          <p:nvPr>
            <p:ph type="ftr" sz="quarter" idx="11"/>
          </p:nvPr>
        </p:nvSpPr>
        <p:spPr>
          <a:noFill/>
        </p:spPr>
        <p:txBody>
          <a:bodyPr/>
          <a:lstStyle/>
          <a:p>
            <a:r>
              <a:rPr lang="en-CA" smtClean="0"/>
              <a:t>ICAO SIP 2012 - ASBU Workshop</a:t>
            </a:r>
            <a:endParaRPr lang="en-US"/>
          </a:p>
        </p:txBody>
      </p:sp>
      <p:grpSp>
        <p:nvGrpSpPr>
          <p:cNvPr id="7" name="Group 2"/>
          <p:cNvGrpSpPr>
            <a:grpSpLocks noChangeAspect="1"/>
          </p:cNvGrpSpPr>
          <p:nvPr userDrawn="1"/>
        </p:nvGrpSpPr>
        <p:grpSpPr bwMode="auto">
          <a:xfrm>
            <a:off x="3657600" y="123825"/>
            <a:ext cx="1828800" cy="14986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97" name="Rectangle 96"/>
          <p:cNvSpPr/>
          <p:nvPr userDrawn="1"/>
        </p:nvSpPr>
        <p:spPr>
          <a:xfrm>
            <a:off x="0" y="0"/>
            <a:ext cx="9144000" cy="16764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p:cNvSpPr/>
          <p:nvPr userDrawn="1"/>
        </p:nvSpPr>
        <p:spPr>
          <a:xfrm>
            <a:off x="0" y="762000"/>
            <a:ext cx="9144000" cy="609600"/>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sp>
        <p:nvSpPr>
          <p:cNvPr id="99" name="TextBox 98"/>
          <p:cNvSpPr txBox="1"/>
          <p:nvPr userDrawn="1"/>
        </p:nvSpPr>
        <p:spPr>
          <a:xfrm>
            <a:off x="1905000" y="759023"/>
            <a:ext cx="3084691" cy="307777"/>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solidFill>
                  <a:schemeClr val="bg1"/>
                </a:solidFill>
              </a:rPr>
              <a:t>International</a:t>
            </a:r>
            <a:r>
              <a:rPr lang="en-GB" sz="1400" baseline="0" dirty="0" smtClean="0">
                <a:solidFill>
                  <a:schemeClr val="bg1"/>
                </a:solidFill>
              </a:rPr>
              <a:t> Civil Aviation Organization</a:t>
            </a:r>
            <a:endParaRPr lang="en-GB" sz="1400" dirty="0" smtClean="0">
              <a:solidFill>
                <a:schemeClr val="bg1"/>
              </a:solidFill>
            </a:endParaRPr>
          </a:p>
        </p:txBody>
      </p:sp>
      <p:grpSp>
        <p:nvGrpSpPr>
          <p:cNvPr id="100" name="Group 2"/>
          <p:cNvGrpSpPr>
            <a:grpSpLocks noChangeAspect="1"/>
          </p:cNvGrpSpPr>
          <p:nvPr userDrawn="1"/>
        </p:nvGrpSpPr>
        <p:grpSpPr bwMode="auto">
          <a:xfrm>
            <a:off x="0" y="88900"/>
            <a:ext cx="1828800" cy="1498600"/>
            <a:chOff x="240" y="144"/>
            <a:chExt cx="1296" cy="1062"/>
          </a:xfrm>
          <a:solidFill>
            <a:schemeClr val="bg1"/>
          </a:solidFill>
        </p:grpSpPr>
        <p:sp>
          <p:nvSpPr>
            <p:cNvPr id="101"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2"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03"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04"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05"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06"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07"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08"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09"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10"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11"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112"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113"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114"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115"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116"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117"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118"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119"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120"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121"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122"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123"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124"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125"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126"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127"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128"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129"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130"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131"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132"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133"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134"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135"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136"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137"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138"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139"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140"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141"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142"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143"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144"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145"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146"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147"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148"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149"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150"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151"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152"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153"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154"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155"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156"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157"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158"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159"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160"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161"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162"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163"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164"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165"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166"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167"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168"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169"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170"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171"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172"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173"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174"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175"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176"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177"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178"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179"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180"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181"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182"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183"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184"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185"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186"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187"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188"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189"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lank_White">
    <p:spTree>
      <p:nvGrpSpPr>
        <p:cNvPr id="1" name=""/>
        <p:cNvGrpSpPr/>
        <p:nvPr/>
      </p:nvGrpSpPr>
      <p:grpSpPr>
        <a:xfrm>
          <a:off x="0" y="0"/>
          <a:ext cx="0" cy="0"/>
          <a:chOff x="0" y="0"/>
          <a:chExt cx="0" cy="0"/>
        </a:xfrm>
      </p:grpSpPr>
      <p:pic>
        <p:nvPicPr>
          <p:cNvPr id="6" name="Picture 5"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3" name="Date Placeholder 2"/>
          <p:cNvSpPr>
            <a:spLocks noGrp="1"/>
          </p:cNvSpPr>
          <p:nvPr>
            <p:ph type="dt" sz="half" idx="10"/>
          </p:nvPr>
        </p:nvSpPr>
        <p:spPr/>
        <p:txBody>
          <a:bodyPr/>
          <a:lstStyle/>
          <a:p>
            <a:r>
              <a:rPr lang="en-US" smtClean="0"/>
              <a:t>6/92010</a:t>
            </a:r>
            <a:endParaRPr lang="en-US" dirty="0"/>
          </a:p>
        </p:txBody>
      </p:sp>
      <p:sp>
        <p:nvSpPr>
          <p:cNvPr id="4" name="Footer Placeholder 3"/>
          <p:cNvSpPr>
            <a:spLocks noGrp="1"/>
          </p:cNvSpPr>
          <p:nvPr>
            <p:ph type="ftr" sz="quarter" idx="11"/>
          </p:nvPr>
        </p:nvSpPr>
        <p:spPr/>
        <p:txBody>
          <a:bodyPr/>
          <a:lstStyle/>
          <a:p>
            <a:r>
              <a:rPr lang="en-CA" smtClean="0"/>
              <a:t>ICAO SIP 2012 - ASBU Workshop</a:t>
            </a:r>
            <a:endParaRPr lang="en-US"/>
          </a:p>
        </p:txBody>
      </p:sp>
      <p:sp>
        <p:nvSpPr>
          <p:cNvPr id="5" name="Slide Number Placeholder 4"/>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Blank_White_No_Footer">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98" name="Picture 97"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title"/>
          </p:nvPr>
        </p:nvSpPr>
        <p:spPr>
          <a:xfrm>
            <a:off x="457200" y="273050"/>
            <a:ext cx="3008313" cy="1162050"/>
          </a:xfrm>
          <a:solidFill>
            <a:srgbClr val="2C6ABA"/>
          </a:solidFill>
        </p:spPr>
        <p:txBody>
          <a:bodyPr lIns="45720" rIns="45720" anchor="b"/>
          <a:lstStyle>
            <a:lvl1pPr marL="0"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CA" smtClean="0"/>
              <a:t>ICAO SIP 2012 - ASBU Workshop</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grpSp>
        <p:nvGrpSpPr>
          <p:cNvPr id="8" name="Group 2"/>
          <p:cNvGrpSpPr>
            <a:grpSpLocks noChangeAspect="1"/>
          </p:cNvGrpSpPr>
          <p:nvPr userDrawn="1"/>
        </p:nvGrpSpPr>
        <p:grpSpPr bwMode="auto">
          <a:xfrm>
            <a:off x="3017520" y="304800"/>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447799"/>
            <a:ext cx="5486400" cy="32797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CA" smtClean="0"/>
              <a:t>ICAO SIP 2012 - ASBU Workshop</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6/92010</a:t>
            </a:r>
            <a:endParaRPr lang="en-US"/>
          </a:p>
        </p:txBody>
      </p:sp>
      <p:sp>
        <p:nvSpPr>
          <p:cNvPr id="5" name="Footer Placeholder 4"/>
          <p:cNvSpPr>
            <a:spLocks noGrp="1"/>
          </p:cNvSpPr>
          <p:nvPr>
            <p:ph type="ftr" sz="quarter" idx="11"/>
          </p:nvPr>
        </p:nvSpPr>
        <p:spPr/>
        <p:txBody>
          <a:bodyPr/>
          <a:lstStyle/>
          <a:p>
            <a:r>
              <a:rPr lang="en-CA" smtClean="0"/>
              <a:t>ICAO SIP 2012 - ASBU Workshop</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97" name="Picture 96"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Vertical Title 1"/>
          <p:cNvSpPr>
            <a:spLocks noGrp="1"/>
          </p:cNvSpPr>
          <p:nvPr>
            <p:ph type="title" orient="vert"/>
          </p:nvPr>
        </p:nvSpPr>
        <p:spPr>
          <a:xfrm>
            <a:off x="8001000" y="0"/>
            <a:ext cx="1143000" cy="6126163"/>
          </a:xfrm>
          <a:solidFill>
            <a:srgbClr val="2C6ABA"/>
          </a:solidFill>
        </p:spPr>
        <p:txBody>
          <a:bodyPr vert="eaVert" lIns="45720" tIns="228600" rIns="45720" bIns="914400"/>
          <a:lstStyle>
            <a:lvl1pPr marL="137160">
              <a:defRPr sz="36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0"/>
            <a:ext cx="7543800" cy="6126163"/>
          </a:xfrm>
        </p:spPr>
        <p:txBody>
          <a:bodyPr vert="eaVert" lIns="45720" tIns="228600" rIns="457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6/92010</a:t>
            </a:r>
            <a:endParaRPr lang="en-US"/>
          </a:p>
        </p:txBody>
      </p:sp>
      <p:sp>
        <p:nvSpPr>
          <p:cNvPr id="5" name="Footer Placeholder 4"/>
          <p:cNvSpPr>
            <a:spLocks noGrp="1"/>
          </p:cNvSpPr>
          <p:nvPr>
            <p:ph type="ftr" sz="quarter" idx="11"/>
          </p:nvPr>
        </p:nvSpPr>
        <p:spPr/>
        <p:txBody>
          <a:bodyPr/>
          <a:lstStyle/>
          <a:p>
            <a:r>
              <a:rPr lang="en-CA" smtClean="0"/>
              <a:t>ICAO SIP 2012 - ASBU Workshop</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grpSp>
        <p:nvGrpSpPr>
          <p:cNvPr id="7" name="Group 2"/>
          <p:cNvGrpSpPr>
            <a:grpSpLocks noChangeAspect="1"/>
          </p:cNvGrpSpPr>
          <p:nvPr userDrawn="1"/>
        </p:nvGrpSpPr>
        <p:grpSpPr bwMode="auto">
          <a:xfrm rot="16200000" flipH="1" flipV="1">
            <a:off x="8014561" y="5004661"/>
            <a:ext cx="1115878" cy="9144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6629400"/>
            <a:ext cx="9144000" cy="228600"/>
          </a:xfrm>
          <a:prstGeom prst="rect">
            <a:avLst/>
          </a:prstGeom>
          <a:solidFill>
            <a:srgbClr val="2C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
        <p:nvSpPr>
          <p:cNvPr id="2" name="Title 1"/>
          <p:cNvSpPr>
            <a:spLocks noGrp="1"/>
          </p:cNvSpPr>
          <p:nvPr>
            <p:ph type="title"/>
          </p:nvPr>
        </p:nvSpPr>
        <p:spPr/>
        <p:txBody>
          <a:bodyPr/>
          <a:lstStyle>
            <a:lvl1pPr marL="320040" algn="l">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noFill/>
        </p:spPr>
        <p:txBody>
          <a:bodyPr/>
          <a:lstStyle/>
          <a:p>
            <a:r>
              <a:rPr lang="en-US" smtClean="0"/>
              <a:t>6/92010</a:t>
            </a:r>
            <a:endParaRPr lang="en-US"/>
          </a:p>
        </p:txBody>
      </p:sp>
      <p:sp>
        <p:nvSpPr>
          <p:cNvPr id="5" name="Footer Placeholder 4"/>
          <p:cNvSpPr>
            <a:spLocks noGrp="1"/>
          </p:cNvSpPr>
          <p:nvPr>
            <p:ph type="ftr" sz="quarter" idx="11"/>
          </p:nvPr>
        </p:nvSpPr>
        <p:spPr>
          <a:noFill/>
        </p:spPr>
        <p:txBody>
          <a:bodyPr/>
          <a:lstStyle/>
          <a:p>
            <a:r>
              <a:rPr lang="en-CA" smtClean="0"/>
              <a:t>ICAO SIP 2012 - ASBU Workshop</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Blue Background">
    <p:bg>
      <p:bgPr>
        <a:solidFill>
          <a:srgbClr val="2C6ABA"/>
        </a:solidFill>
        <a:effectLst/>
      </p:bgPr>
    </p:bg>
    <p:spTree>
      <p:nvGrpSpPr>
        <p:cNvPr id="1" name=""/>
        <p:cNvGrpSpPr/>
        <p:nvPr/>
      </p:nvGrpSpPr>
      <p:grpSpPr>
        <a:xfrm>
          <a:off x="0" y="0"/>
          <a:ext cx="0" cy="0"/>
          <a:chOff x="0" y="0"/>
          <a:chExt cx="0" cy="0"/>
        </a:xfrm>
      </p:grpSpPr>
      <p:sp>
        <p:nvSpPr>
          <p:cNvPr id="98" name="Rectangle 97"/>
          <p:cNvSpPr/>
          <p:nvPr userDrawn="1"/>
        </p:nvSpPr>
        <p:spPr>
          <a:xfrm>
            <a:off x="0" y="6629400"/>
            <a:ext cx="91440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noFill/>
        </p:spPr>
        <p:txBody>
          <a:bodyPr/>
          <a:lstStyle>
            <a:lvl1pPr>
              <a:defRPr>
                <a:solidFill>
                  <a:srgbClr val="00153E"/>
                </a:solidFill>
              </a:defRPr>
            </a:lvl1pPr>
          </a:lstStyle>
          <a:p>
            <a:r>
              <a:rPr lang="en-US" smtClean="0"/>
              <a:t>6/92010</a:t>
            </a:r>
            <a:endParaRPr lang="en-US"/>
          </a:p>
        </p:txBody>
      </p:sp>
      <p:sp>
        <p:nvSpPr>
          <p:cNvPr id="5" name="Footer Placeholder 4"/>
          <p:cNvSpPr>
            <a:spLocks noGrp="1"/>
          </p:cNvSpPr>
          <p:nvPr>
            <p:ph type="ftr" sz="quarter" idx="11"/>
          </p:nvPr>
        </p:nvSpPr>
        <p:spPr>
          <a:noFill/>
        </p:spPr>
        <p:txBody>
          <a:bodyPr/>
          <a:lstStyle>
            <a:lvl1pPr>
              <a:defRPr>
                <a:solidFill>
                  <a:srgbClr val="00153E"/>
                </a:solidFill>
              </a:defRPr>
            </a:lvl1pPr>
          </a:lstStyle>
          <a:p>
            <a:r>
              <a:rPr lang="en-CA" smtClean="0"/>
              <a:t>ICAO SIP 2012 - ASBU Workshop</a:t>
            </a:r>
            <a:endParaRPr lang="en-US"/>
          </a:p>
        </p:txBody>
      </p:sp>
      <p:sp>
        <p:nvSpPr>
          <p:cNvPr id="6" name="Slide Number Placeholder 5"/>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White Background">
    <p:bg>
      <p:bgPr>
        <a:solidFill>
          <a:schemeClr val="bg1"/>
        </a:solidFill>
        <a:effectLst/>
      </p:bgPr>
    </p:bg>
    <p:spTree>
      <p:nvGrpSpPr>
        <p:cNvPr id="1" name=""/>
        <p:cNvGrpSpPr/>
        <p:nvPr/>
      </p:nvGrpSpPr>
      <p:grpSpPr>
        <a:xfrm>
          <a:off x="0" y="0"/>
          <a:ext cx="0" cy="0"/>
          <a:chOff x="0" y="0"/>
          <a:chExt cx="0" cy="0"/>
        </a:xfrm>
      </p:grpSpPr>
      <p:pic>
        <p:nvPicPr>
          <p:cNvPr id="99" name="Picture 98"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4" name="Date Placeholder 3"/>
          <p:cNvSpPr>
            <a:spLocks noGrp="1"/>
          </p:cNvSpPr>
          <p:nvPr>
            <p:ph type="dt" sz="half" idx="10"/>
          </p:nvPr>
        </p:nvSpPr>
        <p:spPr>
          <a:noFill/>
        </p:spPr>
        <p:txBody>
          <a:bodyPr/>
          <a:lstStyle>
            <a:lvl1pPr>
              <a:defRPr>
                <a:solidFill>
                  <a:schemeClr val="bg1"/>
                </a:solidFill>
              </a:defRPr>
            </a:lvl1pPr>
          </a:lstStyle>
          <a:p>
            <a:r>
              <a:rPr lang="en-US" smtClean="0"/>
              <a:t>6/92010</a:t>
            </a:r>
            <a:endParaRPr lang="en-US"/>
          </a:p>
        </p:txBody>
      </p:sp>
      <p:sp>
        <p:nvSpPr>
          <p:cNvPr id="5" name="Footer Placeholder 4"/>
          <p:cNvSpPr>
            <a:spLocks noGrp="1"/>
          </p:cNvSpPr>
          <p:nvPr>
            <p:ph type="ftr" sz="quarter" idx="11"/>
          </p:nvPr>
        </p:nvSpPr>
        <p:spPr>
          <a:noFill/>
        </p:spPr>
        <p:txBody>
          <a:bodyPr/>
          <a:lstStyle>
            <a:lvl1pPr>
              <a:defRPr>
                <a:solidFill>
                  <a:schemeClr val="bg1"/>
                </a:solidFill>
              </a:defRPr>
            </a:lvl1pPr>
          </a:lstStyle>
          <a:p>
            <a:r>
              <a:rPr lang="en-CA" smtClean="0"/>
              <a:t>ICAO SIP 2012 - ASBU Workshop</a:t>
            </a:r>
            <a:endParaRPr lang="en-US"/>
          </a:p>
        </p:txBody>
      </p:sp>
      <p:sp>
        <p:nvSpPr>
          <p:cNvPr id="6" name="Slide Number Placeholder 5"/>
          <p:cNvSpPr>
            <a:spLocks noGrp="1"/>
          </p:cNvSpPr>
          <p:nvPr>
            <p:ph type="sldNum" sz="quarter" idx="12"/>
          </p:nvPr>
        </p:nvSpPr>
        <p:spPr>
          <a:noFill/>
        </p:spPr>
        <p:txBody>
          <a:bodyPr/>
          <a:lstStyle>
            <a:lvl1pPr>
              <a:defRPr>
                <a:solidFill>
                  <a:schemeClr val="bg1"/>
                </a:solidFill>
              </a:defRPr>
            </a:lvl1pPr>
          </a:lstStyle>
          <a:p>
            <a:fld id="{C97275D5-4C12-42FF-82D2-635AEC9DB89A}" type="slidenum">
              <a:rPr lang="en-US" smtClean="0"/>
              <a:pPr/>
              <a:t>‹#›</a:t>
            </a:fld>
            <a:endParaRPr lang="en-US" dirty="0"/>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CA" smtClean="0"/>
              <a:t>ICAO SIP 2012 - ASBU Workshop</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Date Placeholder 4"/>
          <p:cNvSpPr>
            <a:spLocks noGrp="1"/>
          </p:cNvSpPr>
          <p:nvPr>
            <p:ph type="dt" sz="half" idx="10"/>
          </p:nvPr>
        </p:nvSpPr>
        <p:spPr>
          <a:xfrm>
            <a:off x="0" y="6629400"/>
            <a:ext cx="3124200" cy="228600"/>
          </a:xfrm>
        </p:spPr>
        <p:txBody>
          <a:bodyPr/>
          <a:lstStyle/>
          <a:p>
            <a:r>
              <a:rPr lang="en-US" smtClean="0"/>
              <a:t>6/92010</a:t>
            </a:r>
            <a:endParaRPr lang="en-US"/>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a:noFill/>
        </p:spPr>
        <p:txBody>
          <a:bodyPr/>
          <a:lstStyle/>
          <a:p>
            <a:r>
              <a:rPr lang="en-CA" smtClean="0"/>
              <a:t>ICAO SIP 2012 - ASBU Workshop</a:t>
            </a:r>
            <a:endParaRPr lang="en-US" dirty="0"/>
          </a:p>
        </p:txBody>
      </p:sp>
      <p:sp>
        <p:nvSpPr>
          <p:cNvPr id="9" name="Slide Number Placeholder 8"/>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userDrawn="1"/>
        </p:nvSpPr>
        <p:spPr>
          <a:xfrm>
            <a:off x="0" y="6629400"/>
            <a:ext cx="91440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1143000" y="6629400"/>
            <a:ext cx="6858000" cy="228600"/>
          </a:xfrm>
          <a:noFill/>
        </p:spPr>
        <p:txBody>
          <a:bodyPr/>
          <a:lstStyle/>
          <a:p>
            <a:r>
              <a:rPr lang="en-CA" smtClean="0"/>
              <a:t>ICAO SIP 2012 - ASBU Workshop</a:t>
            </a:r>
            <a:endParaRPr lang="en-US"/>
          </a:p>
        </p:txBody>
      </p:sp>
      <p:sp>
        <p:nvSpPr>
          <p:cNvPr id="5" name="Slide Number Placeholder 4"/>
          <p:cNvSpPr>
            <a:spLocks noGrp="1"/>
          </p:cNvSpPr>
          <p:nvPr>
            <p:ph type="sldNum" sz="quarter" idx="12"/>
          </p:nvPr>
        </p:nvSpPr>
        <p:spPr>
          <a:xfrm>
            <a:off x="8001000" y="6629400"/>
            <a:ext cx="1143000" cy="228600"/>
          </a:xfrm>
          <a:noFill/>
        </p:spPr>
        <p:txBody>
          <a:bodyPr/>
          <a:lstStyle/>
          <a:p>
            <a:fld id="{C97275D5-4C12-42FF-82D2-635AEC9DB89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_Blue">
    <p:bg>
      <p:bgPr>
        <a:solidFill>
          <a:srgbClr val="2C6ABA"/>
        </a:solidFill>
        <a:effectLst/>
      </p:bgPr>
    </p:bg>
    <p:spTree>
      <p:nvGrpSpPr>
        <p:cNvPr id="1" name=""/>
        <p:cNvGrpSpPr/>
        <p:nvPr/>
      </p:nvGrpSpPr>
      <p:grpSpPr>
        <a:xfrm>
          <a:off x="0" y="0"/>
          <a:ext cx="0" cy="0"/>
          <a:chOff x="0" y="0"/>
          <a:chExt cx="0" cy="0"/>
        </a:xfrm>
      </p:grpSpPr>
      <p:pic>
        <p:nvPicPr>
          <p:cNvPr id="5" name="Picture 4" descr="White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Date Placeholder 1"/>
          <p:cNvSpPr>
            <a:spLocks noGrp="1"/>
          </p:cNvSpPr>
          <p:nvPr>
            <p:ph type="dt" sz="half" idx="10"/>
          </p:nvPr>
        </p:nvSpPr>
        <p:spPr>
          <a:noFill/>
        </p:spPr>
        <p:txBody>
          <a:bodyPr/>
          <a:lstStyle>
            <a:lvl1pPr>
              <a:defRPr>
                <a:solidFill>
                  <a:srgbClr val="00153E"/>
                </a:solidFill>
              </a:defRPr>
            </a:lvl1pPr>
          </a:lstStyle>
          <a:p>
            <a:r>
              <a:rPr lang="en-US" smtClean="0"/>
              <a:t>6/92010</a:t>
            </a:r>
            <a:endParaRPr lang="en-US"/>
          </a:p>
        </p:txBody>
      </p:sp>
      <p:sp>
        <p:nvSpPr>
          <p:cNvPr id="3" name="Footer Placeholder 2"/>
          <p:cNvSpPr>
            <a:spLocks noGrp="1"/>
          </p:cNvSpPr>
          <p:nvPr>
            <p:ph type="ftr" sz="quarter" idx="11"/>
          </p:nvPr>
        </p:nvSpPr>
        <p:spPr>
          <a:noFill/>
        </p:spPr>
        <p:txBody>
          <a:bodyPr/>
          <a:lstStyle>
            <a:lvl1pPr>
              <a:defRPr>
                <a:solidFill>
                  <a:srgbClr val="00153E"/>
                </a:solidFill>
              </a:defRPr>
            </a:lvl1pPr>
          </a:lstStyle>
          <a:p>
            <a:r>
              <a:rPr lang="en-CA" smtClean="0"/>
              <a:t>ICAO SIP 2012 - ASBU Workshop</a:t>
            </a:r>
            <a:endParaRPr lang="en-US"/>
          </a:p>
        </p:txBody>
      </p:sp>
      <p:sp>
        <p:nvSpPr>
          <p:cNvPr id="4" name="Slide Number Placeholder 3"/>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_Blue_No_Footer">
    <p:bg>
      <p:bgPr>
        <a:solidFill>
          <a:srgbClr val="2C6ABA"/>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9" name="Picture 98" descr="BottomBorder.png"/>
          <p:cNvPicPr>
            <a:picLocks noChangeAspect="1"/>
          </p:cNvPicPr>
          <p:nvPr/>
        </p:nvPicPr>
        <p:blipFill>
          <a:blip r:embed="rId17" cstate="print"/>
          <a:stretch>
            <a:fillRect/>
          </a:stretch>
        </p:blipFill>
        <p:spPr>
          <a:xfrm>
            <a:off x="0" y="6614485"/>
            <a:ext cx="9144000" cy="243515"/>
          </a:xfrm>
          <a:prstGeom prst="rect">
            <a:avLst/>
          </a:prstGeom>
          <a:noFill/>
        </p:spPr>
      </p:pic>
      <p:sp>
        <p:nvSpPr>
          <p:cNvPr id="8" name="Rectangle 7"/>
          <p:cNvSpPr/>
          <p:nvPr/>
        </p:nvSpPr>
        <p:spPr>
          <a:xfrm>
            <a:off x="0" y="0"/>
            <a:ext cx="9144000" cy="11430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2"/>
          <p:cNvGrpSpPr>
            <a:grpSpLocks noChangeAspect="1"/>
          </p:cNvGrpSpPr>
          <p:nvPr/>
        </p:nvGrpSpPr>
        <p:grpSpPr bwMode="auto">
          <a:xfrm>
            <a:off x="7875722" y="114300"/>
            <a:ext cx="1115878" cy="914400"/>
            <a:chOff x="240" y="144"/>
            <a:chExt cx="1296" cy="1062"/>
          </a:xfrm>
        </p:grpSpPr>
        <p:sp>
          <p:nvSpPr>
            <p:cNvPr id="10"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11"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2"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3"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4"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5"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6"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7"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8"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9"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20"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21"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2"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3"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4"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5"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6"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7"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8"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9"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30"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31"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2"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3"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4"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5"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6"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7"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8"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9"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40"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41"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2"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3"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4"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5"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6"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7"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8"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9"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50"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51"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2"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3"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4"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5"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6"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7"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8"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9"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60"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61"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2"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3"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4"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5"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6"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7"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8"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9"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70"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71"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2"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3"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4"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5"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6"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7"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8"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9"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80"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81"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2"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3"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4"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5"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6"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7"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8"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9"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90"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91"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2"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3"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4"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5"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6"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7"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8"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2" name="Title Placeholder 1"/>
          <p:cNvSpPr>
            <a:spLocks noGrp="1"/>
          </p:cNvSpPr>
          <p:nvPr>
            <p:ph type="title"/>
          </p:nvPr>
        </p:nvSpPr>
        <p:spPr>
          <a:xfrm>
            <a:off x="0" y="0"/>
            <a:ext cx="9144000" cy="1143000"/>
          </a:xfrm>
          <a:prstGeom prst="rect">
            <a:avLst/>
          </a:prstGeom>
          <a:noFill/>
        </p:spPr>
        <p:txBody>
          <a:bodyPr vert="horz" lIns="137160" tIns="45720" rIns="1371600" bIns="4572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0" y="6629400"/>
            <a:ext cx="3124200" cy="228600"/>
          </a:xfrm>
          <a:prstGeom prst="rect">
            <a:avLst/>
          </a:prstGeom>
          <a:noFill/>
        </p:spPr>
        <p:txBody>
          <a:bodyPr vert="horz" lIns="457200" tIns="0" rIns="0" bIns="0" rtlCol="0" anchor="ctr"/>
          <a:lstStyle>
            <a:lvl1pPr algn="l">
              <a:defRPr sz="1200">
                <a:solidFill>
                  <a:schemeClr val="bg1"/>
                </a:solidFill>
              </a:defRPr>
            </a:lvl1pPr>
          </a:lstStyle>
          <a:p>
            <a:r>
              <a:rPr lang="en-US" smtClean="0"/>
              <a:t>6/92010</a:t>
            </a:r>
            <a:endParaRPr lang="en-US" dirty="0"/>
          </a:p>
        </p:txBody>
      </p:sp>
      <p:sp>
        <p:nvSpPr>
          <p:cNvPr id="5" name="Footer Placeholder 4"/>
          <p:cNvSpPr>
            <a:spLocks noGrp="1"/>
          </p:cNvSpPr>
          <p:nvPr>
            <p:ph type="ftr" sz="quarter" idx="3"/>
          </p:nvPr>
        </p:nvSpPr>
        <p:spPr>
          <a:xfrm>
            <a:off x="1295400" y="6629400"/>
            <a:ext cx="6553200" cy="228600"/>
          </a:xfrm>
          <a:prstGeom prst="rect">
            <a:avLst/>
          </a:prstGeom>
          <a:noFill/>
        </p:spPr>
        <p:txBody>
          <a:bodyPr vert="horz" lIns="91440" tIns="45720" rIns="91440" bIns="45720" rtlCol="0" anchor="ctr"/>
          <a:lstStyle>
            <a:lvl1pPr algn="ctr">
              <a:defRPr sz="1200">
                <a:solidFill>
                  <a:schemeClr val="bg1"/>
                </a:solidFill>
              </a:defRPr>
            </a:lvl1pPr>
          </a:lstStyle>
          <a:p>
            <a:r>
              <a:rPr lang="en-CA" smtClean="0"/>
              <a:t>ICAO SIP 2012 - ASBU Workshop</a:t>
            </a:r>
            <a:endParaRPr lang="en-US" dirty="0"/>
          </a:p>
        </p:txBody>
      </p:sp>
      <p:sp>
        <p:nvSpPr>
          <p:cNvPr id="6" name="Slide Number Placeholder 5"/>
          <p:cNvSpPr>
            <a:spLocks noGrp="1"/>
          </p:cNvSpPr>
          <p:nvPr>
            <p:ph type="sldNum" sz="quarter" idx="4"/>
          </p:nvPr>
        </p:nvSpPr>
        <p:spPr>
          <a:xfrm>
            <a:off x="6019800" y="6629400"/>
            <a:ext cx="3124200" cy="228600"/>
          </a:xfrm>
          <a:prstGeom prst="rect">
            <a:avLst/>
          </a:prstGeom>
          <a:noFill/>
        </p:spPr>
        <p:txBody>
          <a:bodyPr vert="horz" lIns="91440" tIns="45720" rIns="457200" bIns="45720" rtlCol="0" anchor="ctr"/>
          <a:lstStyle>
            <a:lvl1pPr algn="r">
              <a:defRPr sz="1200">
                <a:solidFill>
                  <a:schemeClr val="bg1"/>
                </a:solidFill>
              </a:defRPr>
            </a:lvl1pPr>
          </a:lstStyle>
          <a:p>
            <a:fld id="{C97275D5-4C12-42FF-82D2-635AEC9DB89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5" r:id="rId4"/>
    <p:sldLayoutId id="2147483664" r:id="rId5"/>
    <p:sldLayoutId id="2147483665" r:id="rId6"/>
    <p:sldLayoutId id="2147483666" r:id="rId7"/>
    <p:sldLayoutId id="2147483667" r:id="rId8"/>
    <p:sldLayoutId id="2147483674" r:id="rId9"/>
    <p:sldLayoutId id="2147483672" r:id="rId10"/>
    <p:sldLayoutId id="2147483673" r:id="rId11"/>
    <p:sldLayoutId id="2147483668" r:id="rId12"/>
    <p:sldLayoutId id="2147483669" r:id="rId13"/>
    <p:sldLayoutId id="2147483670" r:id="rId14"/>
    <p:sldLayoutId id="2147483671" r:id="rId15"/>
  </p:sldLayoutIdLst>
  <p:hf hdr="0" dt="0"/>
  <p:txStyles>
    <p:titleStyle>
      <a:lvl1pPr marL="457200" algn="l" defTabSz="914400" rtl="0" eaLnBrk="1" latinLnBrk="0" hangingPunct="1">
        <a:spcBef>
          <a:spcPct val="0"/>
        </a:spcBef>
        <a:buNone/>
        <a:defRPr lang="en-US" sz="3600" kern="1200" dirty="0" smtClean="0">
          <a:solidFill>
            <a:schemeClr val="bg1"/>
          </a:solidFill>
          <a:latin typeface="+mj-lt"/>
          <a:ea typeface="+mj-ea"/>
          <a:cs typeface="+mj-cs"/>
        </a:defRPr>
      </a:lvl1pPr>
    </p:titleStyle>
    <p:bodyStyle>
      <a:lvl1pPr marL="342900" indent="-342900" algn="l" defTabSz="914400" rtl="0" eaLnBrk="1" latinLnBrk="0" hangingPunct="1">
        <a:spcBef>
          <a:spcPct val="20000"/>
        </a:spcBef>
        <a:buClr>
          <a:schemeClr val="accent5"/>
        </a:buClr>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5"/>
        </a:buClr>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5"/>
        </a:buClr>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590800"/>
            <a:ext cx="7848600" cy="2765425"/>
          </a:xfrm>
        </p:spPr>
        <p:txBody>
          <a:bodyPr/>
          <a:lstStyle/>
          <a:p>
            <a:r>
              <a:rPr lang="en-US" b="1" dirty="0" smtClean="0"/>
              <a:t>Aviation System Block Upgrades</a:t>
            </a:r>
            <a:r>
              <a:rPr lang="en-GB" dirty="0" smtClean="0"/>
              <a:t/>
            </a:r>
            <a:br>
              <a:rPr lang="en-GB" dirty="0" smtClean="0"/>
            </a:br>
            <a:r>
              <a:rPr lang="en-GB" dirty="0" smtClean="0"/>
              <a:t>Module N° B0-10/PIA 3</a:t>
            </a:r>
            <a:r>
              <a:rPr lang="en-GB" sz="4800" dirty="0" smtClean="0"/>
              <a:t/>
            </a:r>
            <a:br>
              <a:rPr lang="en-GB" sz="4800" dirty="0" smtClean="0"/>
            </a:br>
            <a:r>
              <a:rPr lang="en-GB" sz="1600" dirty="0" smtClean="0"/>
              <a:t> </a:t>
            </a:r>
            <a:r>
              <a:rPr lang="en-US" sz="2800" b="1" dirty="0" smtClean="0"/>
              <a:t>Improved Operations through Enhanced En-Route Trajectories</a:t>
            </a:r>
            <a:br>
              <a:rPr lang="en-US" sz="2800" b="1" dirty="0" smtClean="0"/>
            </a:br>
            <a:r>
              <a:rPr lang="en-US" sz="2800" b="1" dirty="0" smtClean="0"/>
              <a:t/>
            </a:r>
            <a:br>
              <a:rPr lang="en-US" sz="2800" b="1" dirty="0" smtClean="0"/>
            </a:br>
            <a:endParaRPr lang="en-GB" sz="2800" b="1" dirty="0"/>
          </a:p>
        </p:txBody>
      </p:sp>
      <p:sp>
        <p:nvSpPr>
          <p:cNvPr id="3" name="Rectangle 2"/>
          <p:cNvSpPr/>
          <p:nvPr/>
        </p:nvSpPr>
        <p:spPr>
          <a:xfrm>
            <a:off x="5334000" y="1752600"/>
            <a:ext cx="3581400" cy="646331"/>
          </a:xfrm>
          <a:prstGeom prst="rect">
            <a:avLst/>
          </a:prstGeom>
        </p:spPr>
        <p:txBody>
          <a:bodyPr wrap="square">
            <a:spAutoFit/>
          </a:bodyPr>
          <a:lstStyle/>
          <a:p>
            <a:pPr>
              <a:defRPr/>
            </a:pPr>
            <a:r>
              <a:rPr lang="en-US" dirty="0" smtClean="0"/>
              <a:t>SIP/2012/ASBU/Dakar</a:t>
            </a:r>
            <a:r>
              <a:rPr lang="en-GB" dirty="0" smtClean="0">
                <a:latin typeface="Times New Roman" pitchFamily="18" charset="0"/>
                <a:cs typeface="Times New Roman" pitchFamily="18" charset="0"/>
              </a:rPr>
              <a:t>-WP/24 </a:t>
            </a:r>
            <a:r>
              <a:rPr lang="en-GB" dirty="0" smtClean="0">
                <a:latin typeface="Times New Roman" pitchFamily="18" charset="0"/>
                <a:cs typeface="Times New Roman" pitchFamily="18" charset="0"/>
              </a:rPr>
              <a:t>A</a:t>
            </a:r>
            <a:br>
              <a:rPr lang="en-GB" dirty="0" smtClean="0">
                <a:latin typeface="Times New Roman" pitchFamily="18" charset="0"/>
                <a:cs typeface="Times New Roman" pitchFamily="18" charset="0"/>
              </a:rPr>
            </a:br>
            <a:endParaRPr lang="en-GB" b="1" dirty="0" smtClean="0">
              <a:latin typeface="Times New Roman" pitchFamily="18" charset="0"/>
              <a:cs typeface="Times New Roman" pitchFamily="18" charset="0"/>
            </a:endParaRPr>
          </a:p>
        </p:txBody>
      </p:sp>
      <p:sp>
        <p:nvSpPr>
          <p:cNvPr id="4" name="Rectangle 3"/>
          <p:cNvSpPr/>
          <p:nvPr/>
        </p:nvSpPr>
        <p:spPr>
          <a:xfrm>
            <a:off x="1600200" y="5867400"/>
            <a:ext cx="6248400" cy="646331"/>
          </a:xfrm>
          <a:prstGeom prst="rect">
            <a:avLst/>
          </a:prstGeom>
        </p:spPr>
        <p:txBody>
          <a:bodyPr wrap="square">
            <a:spAutoFit/>
          </a:bodyPr>
          <a:lstStyle/>
          <a:p>
            <a:pPr algn="ctr"/>
            <a:r>
              <a:rPr lang="en-US" dirty="0" smtClean="0">
                <a:latin typeface="Times New Roman" pitchFamily="18" charset="0"/>
                <a:cs typeface="Times New Roman" pitchFamily="18" charset="0"/>
              </a:rPr>
              <a:t>Workshop on preparations for ANConf/12 − ASBU methodology</a:t>
            </a:r>
            <a:endParaRPr lang="en-GB" dirty="0" smtClean="0">
              <a:latin typeface="Times New Roman" pitchFamily="18" charset="0"/>
              <a:cs typeface="Times New Roman" pitchFamily="18" charset="0"/>
            </a:endParaRPr>
          </a:p>
          <a:p>
            <a:pPr algn="ctr"/>
            <a:r>
              <a:rPr lang="en-GB" dirty="0" smtClean="0">
                <a:latin typeface="Times New Roman" pitchFamily="18" charset="0"/>
                <a:cs typeface="Times New Roman" pitchFamily="18" charset="0"/>
              </a:rPr>
              <a:t>(Dakar, 16-20 </a:t>
            </a:r>
            <a:r>
              <a:rPr lang="en-GB" dirty="0" smtClean="0">
                <a:latin typeface="Times New Roman" pitchFamily="18" charset="0"/>
                <a:cs typeface="Times New Roman" pitchFamily="18" charset="0"/>
              </a:rPr>
              <a:t>July 2012)</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10</a:t>
            </a:fld>
            <a:endParaRPr lang="en-US"/>
          </a:p>
        </p:txBody>
      </p:sp>
      <p:sp>
        <p:nvSpPr>
          <p:cNvPr id="4" name="Content Placeholder 3"/>
          <p:cNvSpPr>
            <a:spLocks noGrp="1"/>
          </p:cNvSpPr>
          <p:nvPr>
            <p:ph idx="1"/>
          </p:nvPr>
        </p:nvSpPr>
        <p:spPr>
          <a:xfrm>
            <a:off x="304800" y="1295400"/>
            <a:ext cx="8610600" cy="5181600"/>
          </a:xfrm>
        </p:spPr>
        <p:txBody>
          <a:bodyPr>
            <a:noAutofit/>
          </a:bodyPr>
          <a:lstStyle/>
          <a:p>
            <a:r>
              <a:rPr lang="en-GB" sz="1800" b="1" i="1" dirty="0" smtClean="0"/>
              <a:t>Standards</a:t>
            </a:r>
          </a:p>
          <a:p>
            <a:pPr lvl="1"/>
            <a:r>
              <a:rPr lang="en-GB" sz="1400" dirty="0" smtClean="0"/>
              <a:t>ICAO Doc 4444, </a:t>
            </a:r>
            <a:r>
              <a:rPr lang="en-GB" sz="1400" i="1" dirty="0" smtClean="0"/>
              <a:t>Procedures for Air Navigation Services — Air Traffic Management</a:t>
            </a:r>
            <a:r>
              <a:rPr lang="en-GB" sz="1400" dirty="0" smtClean="0"/>
              <a:t>, Chapter 5</a:t>
            </a:r>
          </a:p>
          <a:p>
            <a:r>
              <a:rPr lang="en-GB" sz="1800" b="1" i="1" dirty="0" smtClean="0"/>
              <a:t>Procedures: </a:t>
            </a:r>
            <a:r>
              <a:rPr lang="en-GB" sz="1400" dirty="0" smtClean="0"/>
              <a:t>Nil</a:t>
            </a:r>
          </a:p>
          <a:p>
            <a:r>
              <a:rPr lang="en-GB" sz="1800" b="1" i="1" dirty="0" smtClean="0"/>
              <a:t>Guidance Material</a:t>
            </a:r>
          </a:p>
          <a:p>
            <a:pPr lvl="1"/>
            <a:r>
              <a:rPr lang="en-GB" sz="1400" dirty="0" smtClean="0"/>
              <a:t>ICAO Doc 9426, </a:t>
            </a:r>
            <a:r>
              <a:rPr lang="en-GB" sz="1400" i="1" dirty="0" smtClean="0"/>
              <a:t>Air Traffic Services Planning Manual;</a:t>
            </a:r>
            <a:r>
              <a:rPr lang="en-GB" sz="1400" dirty="0" smtClean="0"/>
              <a:t> </a:t>
            </a:r>
          </a:p>
          <a:p>
            <a:pPr lvl="1"/>
            <a:r>
              <a:rPr lang="en-GB" sz="1400" dirty="0" smtClean="0"/>
              <a:t>ICAO Doc 9554, </a:t>
            </a:r>
            <a:r>
              <a:rPr lang="en-GB" sz="1400" i="1" dirty="0" smtClean="0"/>
              <a:t>Manual Concerning Safety Measures Relating to Military Activities Potentially Hazardous to Civil Aircraft Operations;</a:t>
            </a:r>
            <a:endParaRPr lang="en-GB" sz="1400" dirty="0" smtClean="0"/>
          </a:p>
          <a:p>
            <a:pPr lvl="1"/>
            <a:r>
              <a:rPr lang="en-GB" sz="1400" dirty="0" smtClean="0"/>
              <a:t>ICAO Doc 9613, </a:t>
            </a:r>
            <a:r>
              <a:rPr lang="en-GB" sz="1400" i="1" dirty="0" smtClean="0"/>
              <a:t>Performance-based Navigation (PBN) Manual;</a:t>
            </a:r>
            <a:endParaRPr lang="en-GB" sz="1400" dirty="0" smtClean="0"/>
          </a:p>
          <a:p>
            <a:pPr lvl="1"/>
            <a:r>
              <a:rPr lang="en-GB" sz="1400" dirty="0" smtClean="0"/>
              <a:t>ICAO Doc 9689, </a:t>
            </a:r>
            <a:r>
              <a:rPr lang="en-GB" sz="1400" i="1" dirty="0" smtClean="0"/>
              <a:t>Manual on Airspace Planning Methodology for the Determination of Separation Minima;</a:t>
            </a:r>
            <a:endParaRPr lang="en-GB" sz="1400" dirty="0" smtClean="0"/>
          </a:p>
          <a:p>
            <a:pPr lvl="1"/>
            <a:r>
              <a:rPr lang="en-GB" sz="1400" dirty="0" smtClean="0"/>
              <a:t>ICAO Global Collaborative Decision Making (CDM) Guidelines (under development);</a:t>
            </a:r>
          </a:p>
          <a:p>
            <a:pPr lvl="1"/>
            <a:r>
              <a:rPr lang="en-GB" sz="1400" dirty="0" smtClean="0"/>
              <a:t>ICAO Circular 330 AN/189, </a:t>
            </a:r>
            <a:r>
              <a:rPr lang="en-GB" sz="1400" i="1" dirty="0" smtClean="0"/>
              <a:t>Civil/Military Cooperation in Air Traffic Management.</a:t>
            </a:r>
            <a:endParaRPr lang="en-GB" sz="1400" dirty="0" smtClean="0"/>
          </a:p>
          <a:p>
            <a:r>
              <a:rPr lang="en-GB" sz="1800" b="1" i="1" dirty="0" smtClean="0"/>
              <a:t>Approval Documents</a:t>
            </a:r>
          </a:p>
          <a:p>
            <a:pPr lvl="1"/>
            <a:r>
              <a:rPr lang="en-GB" sz="1200" dirty="0" smtClean="0"/>
              <a:t>ICAO Doc 9426, </a:t>
            </a:r>
            <a:r>
              <a:rPr lang="en-GB" sz="1200" i="1" dirty="0" smtClean="0"/>
              <a:t>Air Traffic Services Planning Manual</a:t>
            </a:r>
            <a:r>
              <a:rPr lang="en-GB" sz="1200" dirty="0" smtClean="0"/>
              <a:t>;</a:t>
            </a:r>
          </a:p>
          <a:p>
            <a:pPr lvl="1"/>
            <a:r>
              <a:rPr lang="en-GB" sz="1200" dirty="0" smtClean="0"/>
              <a:t>ICAO Doc 9689, </a:t>
            </a:r>
            <a:r>
              <a:rPr lang="en-GB" sz="1200" i="1" dirty="0" smtClean="0"/>
              <a:t>Manual on Airspace Planning Methodology for the Determination of Separation Minima;</a:t>
            </a:r>
            <a:endParaRPr lang="en-GB" sz="1200" dirty="0" smtClean="0"/>
          </a:p>
          <a:p>
            <a:pPr lvl="1"/>
            <a:r>
              <a:rPr lang="en-GB" sz="1200" dirty="0" smtClean="0"/>
              <a:t>ICAO Doc 9613, </a:t>
            </a:r>
            <a:r>
              <a:rPr lang="en-GB" sz="1200" i="1" dirty="0" smtClean="0"/>
              <a:t>Performance-based Navigation (PBN) Manual</a:t>
            </a:r>
            <a:r>
              <a:rPr lang="en-GB" sz="1200" dirty="0" smtClean="0"/>
              <a:t>;</a:t>
            </a:r>
          </a:p>
          <a:p>
            <a:pPr lvl="1"/>
            <a:r>
              <a:rPr lang="en-GB" sz="1200" dirty="0" smtClean="0"/>
              <a:t>ICAO Doc 9554, </a:t>
            </a:r>
            <a:r>
              <a:rPr lang="en-GB" sz="1200" i="1" dirty="0" smtClean="0"/>
              <a:t>Manual Concerning Safety Measures Relating to Military Activities Potentially Hazardous to Civil Aircraft Operations</a:t>
            </a:r>
            <a:r>
              <a:rPr lang="en-GB" sz="1200" dirty="0" smtClean="0"/>
              <a:t>;</a:t>
            </a:r>
          </a:p>
          <a:p>
            <a:pPr lvl="1"/>
            <a:r>
              <a:rPr lang="en-GB" sz="1200" dirty="0" smtClean="0"/>
              <a:t>ICAO Global Collaborative Decision Making (CDM) Guidelines (under development)</a:t>
            </a:r>
          </a:p>
          <a:p>
            <a:pPr lvl="1"/>
            <a:r>
              <a:rPr lang="en-GB" sz="1200" dirty="0" smtClean="0"/>
              <a:t>ICAO Circular 330 AN/189 Civil/Military Cooperation in Air Traffic Management</a:t>
            </a:r>
            <a:endParaRPr lang="en-GB" sz="1200" b="1" dirty="0" smtClean="0"/>
          </a:p>
        </p:txBody>
      </p:sp>
      <p:sp>
        <p:nvSpPr>
          <p:cNvPr id="5" name="Footer Placeholder 4"/>
          <p:cNvSpPr>
            <a:spLocks noGrp="1"/>
          </p:cNvSpPr>
          <p:nvPr>
            <p:ph type="ftr" sz="quarter" idx="11"/>
          </p:nvPr>
        </p:nvSpPr>
        <p:spPr/>
        <p:txBody>
          <a:bodyPr/>
          <a:lstStyle/>
          <a:p>
            <a:r>
              <a:rPr lang="en-CA" b="1" smtClean="0"/>
              <a:t>ICAO SIP 2012 - 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B0-10 – Reference Documents</a:t>
            </a:r>
            <a:r>
              <a:rPr lang="en-GB" sz="8000" dirty="0" smtClean="0"/>
              <a:t/>
            </a:r>
            <a:br>
              <a:rPr lang="en-GB" sz="8000" dirty="0" smtClean="0"/>
            </a:br>
            <a:endParaRPr lang="en-GB" sz="20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11</a:t>
            </a:fld>
            <a:endParaRPr lang="en-US"/>
          </a:p>
        </p:txBody>
      </p:sp>
      <p:sp>
        <p:nvSpPr>
          <p:cNvPr id="4" name="Content Placeholder 3"/>
          <p:cNvSpPr>
            <a:spLocks noGrp="1"/>
          </p:cNvSpPr>
          <p:nvPr>
            <p:ph idx="1"/>
          </p:nvPr>
        </p:nvSpPr>
        <p:spPr>
          <a:xfrm>
            <a:off x="381000" y="1143000"/>
            <a:ext cx="7848600" cy="1066800"/>
          </a:xfrm>
        </p:spPr>
        <p:txBody>
          <a:bodyPr>
            <a:noAutofit/>
          </a:bodyPr>
          <a:lstStyle/>
          <a:p>
            <a:pPr marL="117475" indent="-117475">
              <a:buNone/>
            </a:pPr>
            <a:r>
              <a:rPr lang="en-US" sz="3600" b="1" dirty="0" smtClean="0"/>
              <a:t> </a:t>
            </a:r>
            <a:r>
              <a:rPr lang="en-US" b="1" dirty="0" smtClean="0"/>
              <a:t>Improved Operations through Enhanced En-Route Trajectories</a:t>
            </a:r>
            <a:endParaRPr lang="en-US" dirty="0" smtClean="0">
              <a:solidFill>
                <a:srgbClr val="00B050"/>
              </a:solidFill>
            </a:endParaRPr>
          </a:p>
        </p:txBody>
      </p:sp>
      <p:sp>
        <p:nvSpPr>
          <p:cNvPr id="5" name="Footer Placeholder 4"/>
          <p:cNvSpPr>
            <a:spLocks noGrp="1"/>
          </p:cNvSpPr>
          <p:nvPr>
            <p:ph type="ftr" sz="quarter" idx="11"/>
          </p:nvPr>
        </p:nvSpPr>
        <p:spPr/>
        <p:txBody>
          <a:bodyPr/>
          <a:lstStyle/>
          <a:p>
            <a:r>
              <a:rPr lang="en-CA" b="1" smtClean="0"/>
              <a:t>ICAO SIP 2012 - 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B0-10 Implementation                   - Benefits and Elements</a:t>
            </a:r>
            <a:endParaRPr lang="en-GB" sz="2000" dirty="0"/>
          </a:p>
        </p:txBody>
      </p:sp>
      <p:graphicFrame>
        <p:nvGraphicFramePr>
          <p:cNvPr id="7" name="Table 6"/>
          <p:cNvGraphicFramePr>
            <a:graphicFrameLocks noGrp="1"/>
          </p:cNvGraphicFramePr>
          <p:nvPr/>
        </p:nvGraphicFramePr>
        <p:xfrm>
          <a:off x="457200" y="2286000"/>
          <a:ext cx="8458200" cy="1488440"/>
        </p:xfrm>
        <a:graphic>
          <a:graphicData uri="http://schemas.openxmlformats.org/drawingml/2006/table">
            <a:tbl>
              <a:tblPr firstRow="1" bandRow="1">
                <a:tableStyleId>{5C22544A-7EE6-4342-B048-85BDC9FD1C3A}</a:tableStyleId>
              </a:tblPr>
              <a:tblGrid>
                <a:gridCol w="1776222"/>
                <a:gridCol w="1043178"/>
                <a:gridCol w="1409700"/>
                <a:gridCol w="1409700"/>
                <a:gridCol w="1676400"/>
                <a:gridCol w="1143000"/>
              </a:tblGrid>
              <a:tr h="370840">
                <a:tc gridSpan="6">
                  <a:txBody>
                    <a:bodyPr/>
                    <a:lstStyle/>
                    <a:p>
                      <a:pPr algn="ctr"/>
                      <a:r>
                        <a:rPr lang="en-US" sz="2400" b="1" kern="1200" dirty="0" smtClean="0">
                          <a:solidFill>
                            <a:schemeClr val="lt1"/>
                          </a:solidFill>
                          <a:latin typeface="+mn-lt"/>
                          <a:ea typeface="+mn-ea"/>
                          <a:cs typeface="+mn-cs"/>
                        </a:rPr>
                        <a:t>Benefits</a:t>
                      </a:r>
                      <a:r>
                        <a:rPr lang="en-US" sz="2400" b="1" kern="1200" baseline="0" dirty="0" smtClean="0">
                          <a:solidFill>
                            <a:schemeClr val="lt1"/>
                          </a:solidFill>
                          <a:latin typeface="+mn-lt"/>
                          <a:ea typeface="+mn-ea"/>
                          <a:cs typeface="+mn-cs"/>
                        </a:rPr>
                        <a:t> - </a:t>
                      </a:r>
                      <a:r>
                        <a:rPr lang="en-US" sz="2400" b="1" kern="1200" dirty="0" smtClean="0">
                          <a:solidFill>
                            <a:schemeClr val="lt1"/>
                          </a:solidFill>
                          <a:latin typeface="+mn-lt"/>
                          <a:ea typeface="+mn-ea"/>
                          <a:cs typeface="+mn-cs"/>
                        </a:rPr>
                        <a:t>Main Key Performance Areas (KPA) </a:t>
                      </a:r>
                      <a:endParaRPr lang="en-GB" sz="2400" dirty="0"/>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r>
              <a:tr h="370840">
                <a:tc>
                  <a:txBody>
                    <a:bodyPr/>
                    <a:lstStyle/>
                    <a:p>
                      <a:r>
                        <a:rPr lang="en-GB" sz="2000" b="1" dirty="0" smtClean="0"/>
                        <a:t>KPAs</a:t>
                      </a:r>
                      <a:endParaRPr lang="en-GB" sz="2000" b="1" dirty="0"/>
                    </a:p>
                  </a:txBody>
                  <a:tcPr/>
                </a:tc>
                <a:tc>
                  <a:txBody>
                    <a:bodyPr/>
                    <a:lstStyle/>
                    <a:p>
                      <a:pPr marL="0" marR="0" algn="ctr">
                        <a:lnSpc>
                          <a:spcPct val="115000"/>
                        </a:lnSpc>
                        <a:spcBef>
                          <a:spcPts val="0"/>
                        </a:spcBef>
                        <a:spcAft>
                          <a:spcPts val="0"/>
                        </a:spcAft>
                        <a:tabLst>
                          <a:tab pos="1352550" algn="l"/>
                        </a:tabLst>
                      </a:pPr>
                      <a:r>
                        <a:rPr lang="en-US" sz="2000" b="1" dirty="0" smtClean="0">
                          <a:latin typeface="Times New Roman"/>
                          <a:ea typeface="SimSun"/>
                          <a:cs typeface="Times New Roman"/>
                        </a:rPr>
                        <a:t>Access</a:t>
                      </a:r>
                      <a:endParaRPr lang="en-GB" sz="2000" b="1" dirty="0">
                        <a:latin typeface="Arial"/>
                        <a:ea typeface="SimSun"/>
                        <a:cs typeface="Times New Roman"/>
                      </a:endParaRPr>
                    </a:p>
                  </a:txBody>
                  <a:tcPr marL="68580" marR="68580" marT="0" marB="0"/>
                </a:tc>
                <a:tc>
                  <a:txBody>
                    <a:bodyPr/>
                    <a:lstStyle/>
                    <a:p>
                      <a:pPr marL="0" marR="0" algn="ctr">
                        <a:lnSpc>
                          <a:spcPct val="115000"/>
                        </a:lnSpc>
                        <a:spcBef>
                          <a:spcPts val="0"/>
                        </a:spcBef>
                        <a:spcAft>
                          <a:spcPts val="0"/>
                        </a:spcAft>
                        <a:tabLst>
                          <a:tab pos="1352550" algn="l"/>
                        </a:tabLst>
                      </a:pPr>
                      <a:r>
                        <a:rPr lang="en-US" sz="2000" b="1" dirty="0">
                          <a:latin typeface="Times New Roman"/>
                          <a:ea typeface="SimSun"/>
                          <a:cs typeface="Times New Roman"/>
                        </a:rPr>
                        <a:t>Capacity</a:t>
                      </a:r>
                      <a:endParaRPr lang="en-GB" sz="2000" b="1" dirty="0">
                        <a:latin typeface="Arial"/>
                        <a:ea typeface="SimSun"/>
                        <a:cs typeface="Times New Roman"/>
                      </a:endParaRPr>
                    </a:p>
                  </a:txBody>
                  <a:tcPr marL="68580" marR="68580" marT="0" marB="0"/>
                </a:tc>
                <a:tc>
                  <a:txBody>
                    <a:bodyPr/>
                    <a:lstStyle/>
                    <a:p>
                      <a:pPr marL="0" marR="0" algn="ctr">
                        <a:lnSpc>
                          <a:spcPct val="115000"/>
                        </a:lnSpc>
                        <a:spcBef>
                          <a:spcPts val="0"/>
                        </a:spcBef>
                        <a:spcAft>
                          <a:spcPts val="0"/>
                        </a:spcAft>
                        <a:tabLst>
                          <a:tab pos="1352550" algn="l"/>
                        </a:tabLst>
                      </a:pPr>
                      <a:r>
                        <a:rPr lang="en-US" sz="2000" b="1" dirty="0">
                          <a:latin typeface="Times New Roman"/>
                          <a:ea typeface="SimSun"/>
                          <a:cs typeface="Times New Roman"/>
                        </a:rPr>
                        <a:t>Efficiency</a:t>
                      </a:r>
                      <a:endParaRPr lang="en-GB" sz="2000" b="1" dirty="0">
                        <a:latin typeface="Arial"/>
                        <a:ea typeface="SimSun"/>
                        <a:cs typeface="Times New Roman"/>
                      </a:endParaRPr>
                    </a:p>
                  </a:txBody>
                  <a:tcPr marL="68580" marR="68580" marT="0" marB="0"/>
                </a:tc>
                <a:tc>
                  <a:txBody>
                    <a:bodyPr/>
                    <a:lstStyle/>
                    <a:p>
                      <a:pPr marL="0" marR="0" algn="ctr">
                        <a:lnSpc>
                          <a:spcPct val="115000"/>
                        </a:lnSpc>
                        <a:spcBef>
                          <a:spcPts val="0"/>
                        </a:spcBef>
                        <a:spcAft>
                          <a:spcPts val="0"/>
                        </a:spcAft>
                        <a:tabLst>
                          <a:tab pos="1352550" algn="l"/>
                        </a:tabLst>
                      </a:pPr>
                      <a:r>
                        <a:rPr lang="en-US" sz="2000" b="1" dirty="0">
                          <a:latin typeface="Times New Roman"/>
                          <a:ea typeface="SimSun"/>
                          <a:cs typeface="Times New Roman"/>
                        </a:rPr>
                        <a:t>Environment</a:t>
                      </a:r>
                      <a:endParaRPr lang="en-GB" sz="2000" b="1" dirty="0">
                        <a:latin typeface="Arial"/>
                        <a:ea typeface="SimSun"/>
                        <a:cs typeface="Times New Roman"/>
                      </a:endParaRPr>
                    </a:p>
                  </a:txBody>
                  <a:tcPr marL="68580" marR="68580" marT="0" marB="0"/>
                </a:tc>
                <a:tc>
                  <a:txBody>
                    <a:bodyPr/>
                    <a:lstStyle/>
                    <a:p>
                      <a:pPr marL="0" marR="0" algn="ctr">
                        <a:lnSpc>
                          <a:spcPct val="115000"/>
                        </a:lnSpc>
                        <a:spcBef>
                          <a:spcPts val="0"/>
                        </a:spcBef>
                        <a:spcAft>
                          <a:spcPts val="0"/>
                        </a:spcAft>
                        <a:tabLst>
                          <a:tab pos="1352550" algn="l"/>
                        </a:tabLst>
                      </a:pPr>
                      <a:r>
                        <a:rPr lang="en-US" sz="2000" b="1" dirty="0">
                          <a:latin typeface="Times New Roman"/>
                          <a:ea typeface="SimSun"/>
                          <a:cs typeface="Times New Roman"/>
                        </a:rPr>
                        <a:t>Safety</a:t>
                      </a:r>
                      <a:endParaRPr lang="en-GB" sz="2000" b="1" dirty="0">
                        <a:latin typeface="Arial"/>
                        <a:ea typeface="SimSun"/>
                        <a:cs typeface="Times New Roman"/>
                      </a:endParaRPr>
                    </a:p>
                  </a:txBody>
                  <a:tcPr marL="68580" marR="68580" marT="0" marB="0"/>
                </a:tc>
              </a:tr>
              <a:tr h="635000">
                <a:tc>
                  <a:txBody>
                    <a:bodyPr/>
                    <a:lstStyle/>
                    <a:p>
                      <a:r>
                        <a:rPr lang="en-GB" sz="2000" b="1" dirty="0" smtClean="0"/>
                        <a:t>Applicable</a:t>
                      </a:r>
                      <a:endParaRPr lang="en-GB" sz="2000" b="1" dirty="0"/>
                    </a:p>
                  </a:txBody>
                  <a:tcPr/>
                </a:tc>
                <a:tc>
                  <a:txBody>
                    <a:bodyPr/>
                    <a:lstStyle/>
                    <a:p>
                      <a:pPr algn="ctr"/>
                      <a:r>
                        <a:rPr lang="en-GB" sz="2000" b="1" dirty="0" smtClean="0"/>
                        <a:t>Y</a:t>
                      </a:r>
                      <a:endParaRPr lang="en-GB" sz="2000" b="1" dirty="0"/>
                    </a:p>
                  </a:txBody>
                  <a:tcPr/>
                </a:tc>
                <a:tc>
                  <a:txBody>
                    <a:bodyPr/>
                    <a:lstStyle/>
                    <a:p>
                      <a:pPr algn="ctr"/>
                      <a:r>
                        <a:rPr lang="en-GB" sz="2000" b="1" dirty="0" smtClean="0"/>
                        <a:t>Y</a:t>
                      </a:r>
                      <a:endParaRPr lang="en-GB" sz="2000" b="1" dirty="0"/>
                    </a:p>
                  </a:txBody>
                  <a:tcPr/>
                </a:tc>
                <a:tc>
                  <a:txBody>
                    <a:bodyPr/>
                    <a:lstStyle/>
                    <a:p>
                      <a:pPr algn="ctr"/>
                      <a:r>
                        <a:rPr lang="en-GB" sz="2000" b="1" dirty="0" smtClean="0"/>
                        <a:t>Y</a:t>
                      </a:r>
                      <a:endParaRPr lang="en-GB" sz="2000" b="1" dirty="0"/>
                    </a:p>
                  </a:txBody>
                  <a:tcPr/>
                </a:tc>
                <a:tc>
                  <a:txBody>
                    <a:bodyPr/>
                    <a:lstStyle/>
                    <a:p>
                      <a:pPr algn="ctr"/>
                      <a:r>
                        <a:rPr lang="en-GB" sz="2000" b="1" dirty="0" smtClean="0"/>
                        <a:t>Y</a:t>
                      </a:r>
                      <a:endParaRPr lang="en-GB" sz="2000" b="1" dirty="0"/>
                    </a:p>
                  </a:txBody>
                  <a:tcPr/>
                </a:tc>
                <a:tc>
                  <a:txBody>
                    <a:bodyPr/>
                    <a:lstStyle/>
                    <a:p>
                      <a:pPr algn="ctr"/>
                      <a:r>
                        <a:rPr lang="en-GB" sz="2000" b="1" dirty="0" smtClean="0"/>
                        <a:t>N</a:t>
                      </a:r>
                      <a:endParaRPr lang="en-GB" sz="2000" b="1" dirty="0"/>
                    </a:p>
                  </a:txBody>
                  <a:tcPr/>
                </a:tc>
              </a:tr>
            </a:tbl>
          </a:graphicData>
        </a:graphic>
      </p:graphicFrame>
      <p:sp>
        <p:nvSpPr>
          <p:cNvPr id="8" name="Rectangle 7"/>
          <p:cNvSpPr/>
          <p:nvPr/>
        </p:nvSpPr>
        <p:spPr>
          <a:xfrm>
            <a:off x="228600" y="3886200"/>
            <a:ext cx="8763000" cy="2462213"/>
          </a:xfrm>
          <a:prstGeom prst="rect">
            <a:avLst/>
          </a:prstGeom>
        </p:spPr>
        <p:txBody>
          <a:bodyPr wrap="square">
            <a:spAutoFit/>
          </a:bodyPr>
          <a:lstStyle/>
          <a:p>
            <a:pPr lvl="0"/>
            <a:r>
              <a:rPr lang="en-GB" sz="2200" b="1" dirty="0" smtClean="0">
                <a:solidFill>
                  <a:srgbClr val="00B050"/>
                </a:solidFill>
              </a:rPr>
              <a:t>Elements: </a:t>
            </a:r>
          </a:p>
          <a:p>
            <a:pPr lvl="1"/>
            <a:r>
              <a:rPr lang="en-GB" sz="2200" b="1" dirty="0" smtClean="0">
                <a:solidFill>
                  <a:srgbClr val="00B050"/>
                </a:solidFill>
              </a:rPr>
              <a:t>1. Airspace classification (not included in the Module)</a:t>
            </a:r>
          </a:p>
          <a:p>
            <a:pPr lvl="1"/>
            <a:r>
              <a:rPr lang="en-GB" sz="2200" b="1" dirty="0" smtClean="0">
                <a:solidFill>
                  <a:srgbClr val="00B050"/>
                </a:solidFill>
              </a:rPr>
              <a:t>2. Airspace planning and application of CDM </a:t>
            </a:r>
            <a:r>
              <a:rPr lang="en-US" sz="2200" b="1" dirty="0" smtClean="0">
                <a:solidFill>
                  <a:srgbClr val="00B050"/>
                </a:solidFill>
              </a:rPr>
              <a:t> </a:t>
            </a:r>
            <a:endParaRPr lang="en-GB" sz="2200" b="1" dirty="0" smtClean="0">
              <a:solidFill>
                <a:srgbClr val="00B050"/>
              </a:solidFill>
            </a:endParaRPr>
          </a:p>
          <a:p>
            <a:pPr marL="692150" lvl="1" indent="-234950"/>
            <a:r>
              <a:rPr lang="en-GB" sz="2200" b="1" dirty="0" smtClean="0">
                <a:solidFill>
                  <a:srgbClr val="00B050"/>
                </a:solidFill>
              </a:rPr>
              <a:t>3. Flexible Use of Airspace</a:t>
            </a:r>
          </a:p>
          <a:p>
            <a:pPr lvl="1"/>
            <a:r>
              <a:rPr lang="en-GB" sz="2200" b="1" dirty="0" smtClean="0">
                <a:solidFill>
                  <a:srgbClr val="00B050"/>
                </a:solidFill>
              </a:rPr>
              <a:t>4. Flexible Routing –Enroute PBN</a:t>
            </a:r>
          </a:p>
          <a:p>
            <a:pPr lvl="1">
              <a:buNone/>
            </a:pPr>
            <a:endParaRPr lang="en-GB" sz="2200" b="1" dirty="0" smtClean="0">
              <a:solidFill>
                <a:srgbClr val="00B050"/>
              </a:solidFill>
            </a:endParaRPr>
          </a:p>
          <a:p>
            <a:pPr lvl="1">
              <a:buNone/>
            </a:pPr>
            <a:r>
              <a:rPr lang="en-GB" sz="2200" b="1" dirty="0" smtClean="0">
                <a:solidFill>
                  <a:srgbClr val="00B050"/>
                </a:solidFill>
              </a:rPr>
              <a:t>To be reflected in ANRF</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12</a:t>
            </a:fld>
            <a:endParaRPr lang="en-US"/>
          </a:p>
        </p:txBody>
      </p:sp>
      <p:pic>
        <p:nvPicPr>
          <p:cNvPr id="1027" name="Picture 3"/>
          <p:cNvPicPr>
            <a:picLocks noChangeAspect="1" noChangeArrowheads="1"/>
          </p:cNvPicPr>
          <p:nvPr/>
        </p:nvPicPr>
        <p:blipFill>
          <a:blip r:embed="rId2" cstate="print"/>
          <a:srcRect/>
          <a:stretch>
            <a:fillRect/>
          </a:stretch>
        </p:blipFill>
        <p:spPr bwMode="auto">
          <a:xfrm>
            <a:off x="0" y="-62147"/>
            <a:ext cx="9144000" cy="6920147"/>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CA" smtClean="0"/>
              <a:t>ICAO SIP 2012 - ASBU Workshop</a:t>
            </a:r>
            <a:endParaRPr lang="en-US"/>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2</a:t>
            </a:fld>
            <a:endParaRPr lang="en-US" dirty="0"/>
          </a:p>
        </p:txBody>
      </p:sp>
      <p:sp>
        <p:nvSpPr>
          <p:cNvPr id="3" name="Title 2"/>
          <p:cNvSpPr>
            <a:spLocks noGrp="1"/>
          </p:cNvSpPr>
          <p:nvPr>
            <p:ph type="title"/>
          </p:nvPr>
        </p:nvSpPr>
        <p:spPr/>
        <p:txBody>
          <a:bodyPr/>
          <a:lstStyle/>
          <a:p>
            <a:r>
              <a:rPr lang="en-GB" sz="3200" dirty="0" smtClean="0"/>
              <a:t>Module N° B0-10</a:t>
            </a:r>
            <a:r>
              <a:rPr lang="en-GB" sz="6000" dirty="0" smtClean="0"/>
              <a:t/>
            </a:r>
            <a:br>
              <a:rPr lang="en-GB" sz="6000" dirty="0" smtClean="0"/>
            </a:br>
            <a:r>
              <a:rPr lang="en-US" sz="2000" b="1" dirty="0" smtClean="0"/>
              <a:t>Improved Operations through Enhanced En-Route Trajectories</a:t>
            </a:r>
            <a:endParaRPr lang="en-GB" sz="2800" b="1" dirty="0"/>
          </a:p>
        </p:txBody>
      </p:sp>
      <p:sp>
        <p:nvSpPr>
          <p:cNvPr id="5" name="Footer Placeholder 4"/>
          <p:cNvSpPr>
            <a:spLocks noGrp="1"/>
          </p:cNvSpPr>
          <p:nvPr>
            <p:ph type="ftr" sz="quarter" idx="11"/>
          </p:nvPr>
        </p:nvSpPr>
        <p:spPr/>
        <p:txBody>
          <a:bodyPr/>
          <a:lstStyle/>
          <a:p>
            <a:r>
              <a:rPr lang="en-CA" b="1" smtClean="0"/>
              <a:t>ICAO SIP 2012 - ASBU Workshop</a:t>
            </a:r>
            <a:endParaRPr lang="en-GB" dirty="0" smtClean="0"/>
          </a:p>
        </p:txBody>
      </p:sp>
      <p:graphicFrame>
        <p:nvGraphicFramePr>
          <p:cNvPr id="11" name="Table 10"/>
          <p:cNvGraphicFramePr>
            <a:graphicFrameLocks noGrp="1"/>
          </p:cNvGraphicFramePr>
          <p:nvPr/>
        </p:nvGraphicFramePr>
        <p:xfrm>
          <a:off x="152400" y="1174672"/>
          <a:ext cx="8839199" cy="5210888"/>
        </p:xfrm>
        <a:graphic>
          <a:graphicData uri="http://schemas.openxmlformats.org/drawingml/2006/table">
            <a:tbl>
              <a:tblPr>
                <a:tableStyleId>{B301B821-A1FF-4177-AEE7-76D212191A09}</a:tableStyleId>
              </a:tblPr>
              <a:tblGrid>
                <a:gridCol w="2819400"/>
                <a:gridCol w="2920329"/>
                <a:gridCol w="3099470"/>
              </a:tblGrid>
              <a:tr h="710904">
                <a:tc>
                  <a:txBody>
                    <a:bodyPr/>
                    <a:lstStyle/>
                    <a:p>
                      <a:pPr marL="0" marR="0" algn="just">
                        <a:spcBef>
                          <a:spcPts val="0"/>
                        </a:spcBef>
                        <a:spcAft>
                          <a:spcPts val="600"/>
                        </a:spcAft>
                      </a:pPr>
                      <a:r>
                        <a:rPr lang="en-GB" sz="1300" b="1" dirty="0"/>
                        <a:t>Summary</a:t>
                      </a:r>
                      <a:endParaRPr lang="en-GB" sz="1300" b="1" dirty="0">
                        <a:latin typeface="+mn-lt"/>
                        <a:ea typeface="Times New Roman"/>
                        <a:cs typeface="Times New Roman"/>
                      </a:endParaRPr>
                    </a:p>
                  </a:txBody>
                  <a:tcPr marL="27432" marR="27432" marT="27432" marB="27432"/>
                </a:tc>
                <a:tc gridSpan="2">
                  <a:txBody>
                    <a:bodyPr/>
                    <a:lstStyle/>
                    <a:p>
                      <a:pPr marL="0" marR="0" algn="just">
                        <a:spcBef>
                          <a:spcPts val="0"/>
                        </a:spcBef>
                        <a:spcAft>
                          <a:spcPts val="600"/>
                        </a:spcAft>
                      </a:pPr>
                      <a:r>
                        <a:rPr lang="en-GB" sz="1800" kern="1200" dirty="0" smtClean="0">
                          <a:solidFill>
                            <a:schemeClr val="dk1"/>
                          </a:solidFill>
                          <a:latin typeface="+mn-lt"/>
                          <a:ea typeface="+mn-ea"/>
                          <a:cs typeface="+mn-cs"/>
                        </a:rPr>
                        <a:t>To allow the use of airspace which would otherwise be segregated (i.e. military airspace) along with flexible routing (Enroute-PBN)</a:t>
                      </a:r>
                      <a:r>
                        <a:rPr lang="en-GB" sz="1800" kern="1200" baseline="0" dirty="0" smtClean="0">
                          <a:solidFill>
                            <a:schemeClr val="dk1"/>
                          </a:solidFill>
                          <a:latin typeface="+mn-lt"/>
                          <a:ea typeface="+mn-ea"/>
                          <a:cs typeface="+mn-cs"/>
                        </a:rPr>
                        <a:t> </a:t>
                      </a:r>
                      <a:r>
                        <a:rPr lang="en-GB" sz="1800" kern="1200" dirty="0" smtClean="0">
                          <a:solidFill>
                            <a:schemeClr val="dk1"/>
                          </a:solidFill>
                          <a:latin typeface="+mn-lt"/>
                          <a:ea typeface="+mn-ea"/>
                          <a:cs typeface="+mn-cs"/>
                        </a:rPr>
                        <a:t>adjusted for specific traffic patterns. </a:t>
                      </a:r>
                      <a:endParaRPr lang="en-GB" sz="1800" dirty="0">
                        <a:latin typeface="+mn-lt"/>
                        <a:ea typeface="Times New Roman"/>
                        <a:cs typeface="Times New Roman"/>
                      </a:endParaRPr>
                    </a:p>
                  </a:txBody>
                  <a:tcPr marL="53318" marR="53318" marT="0" marB="0"/>
                </a:tc>
                <a:tc hMerge="1">
                  <a:txBody>
                    <a:bodyPr/>
                    <a:lstStyle/>
                    <a:p>
                      <a:endParaRPr lang="en-GB"/>
                    </a:p>
                  </a:txBody>
                  <a:tcPr/>
                </a:tc>
              </a:tr>
              <a:tr h="236968">
                <a:tc>
                  <a:txBody>
                    <a:bodyPr/>
                    <a:lstStyle/>
                    <a:p>
                      <a:pPr marL="0" marR="0" algn="just">
                        <a:spcBef>
                          <a:spcPts val="0"/>
                        </a:spcBef>
                        <a:spcAft>
                          <a:spcPts val="600"/>
                        </a:spcAft>
                      </a:pPr>
                      <a:r>
                        <a:rPr lang="en-GB" sz="1300" b="1" dirty="0"/>
                        <a:t>Main Performance Impact</a:t>
                      </a:r>
                      <a:endParaRPr lang="en-GB" sz="1300" b="1" dirty="0">
                        <a:latin typeface="+mn-lt"/>
                        <a:ea typeface="Times New Roman"/>
                        <a:cs typeface="Times New Roman"/>
                      </a:endParaRPr>
                    </a:p>
                  </a:txBody>
                  <a:tcPr marL="27432" marR="27432" marT="27432" marB="27432"/>
                </a:tc>
                <a:tc gridSpan="2">
                  <a:txBody>
                    <a:bodyPr/>
                    <a:lstStyle/>
                    <a:p>
                      <a:pPr marL="0" marR="0" algn="just">
                        <a:spcBef>
                          <a:spcPts val="0"/>
                        </a:spcBef>
                        <a:spcAft>
                          <a:spcPts val="600"/>
                        </a:spcAft>
                      </a:pPr>
                      <a:r>
                        <a:rPr lang="en-GB" sz="1300" dirty="0" smtClean="0"/>
                        <a:t>-KPA01 </a:t>
                      </a:r>
                      <a:r>
                        <a:rPr lang="en-GB" sz="1300" dirty="0"/>
                        <a:t>Access &amp; </a:t>
                      </a:r>
                      <a:r>
                        <a:rPr lang="en-GB" sz="1300" dirty="0" smtClean="0"/>
                        <a:t>Equity        -KPA02 Capacity      </a:t>
                      </a:r>
                      <a:r>
                        <a:rPr lang="en-GB" sz="1300" baseline="0" dirty="0" smtClean="0"/>
                        <a:t>     </a:t>
                      </a:r>
                      <a:r>
                        <a:rPr lang="en-GB" sz="1300" dirty="0" smtClean="0"/>
                        <a:t>-KPA04 Efficiency </a:t>
                      </a:r>
                    </a:p>
                    <a:p>
                      <a:pPr marL="0" marR="0" algn="just">
                        <a:spcBef>
                          <a:spcPts val="0"/>
                        </a:spcBef>
                        <a:spcAft>
                          <a:spcPts val="600"/>
                        </a:spcAft>
                      </a:pPr>
                      <a:r>
                        <a:rPr lang="en-GB" sz="1300" dirty="0" smtClean="0"/>
                        <a:t>-KPA05 Environment             </a:t>
                      </a:r>
                      <a:r>
                        <a:rPr lang="en-GB" sz="1300" baseline="0" dirty="0" smtClean="0"/>
                        <a:t> </a:t>
                      </a:r>
                      <a:r>
                        <a:rPr lang="en-GB" sz="1300" dirty="0" smtClean="0"/>
                        <a:t>-KPA06 Flexibility         -KPA09 </a:t>
                      </a:r>
                      <a:r>
                        <a:rPr lang="en-GB" sz="1300" dirty="0"/>
                        <a:t>Predictability</a:t>
                      </a:r>
                      <a:endParaRPr lang="en-GB" sz="1300" dirty="0">
                        <a:latin typeface="+mn-lt"/>
                        <a:ea typeface="Times New Roman"/>
                        <a:cs typeface="Times New Roman"/>
                      </a:endParaRPr>
                    </a:p>
                  </a:txBody>
                  <a:tcPr marL="53318" marR="53318" marT="0" marB="0"/>
                </a:tc>
                <a:tc hMerge="1">
                  <a:txBody>
                    <a:bodyPr/>
                    <a:lstStyle/>
                    <a:p>
                      <a:endParaRPr lang="en-GB"/>
                    </a:p>
                  </a:txBody>
                  <a:tcPr/>
                </a:tc>
              </a:tr>
              <a:tr h="355452">
                <a:tc>
                  <a:txBody>
                    <a:bodyPr/>
                    <a:lstStyle/>
                    <a:p>
                      <a:pPr marL="0" marR="0" algn="l">
                        <a:spcBef>
                          <a:spcPts val="0"/>
                        </a:spcBef>
                        <a:spcAft>
                          <a:spcPts val="600"/>
                        </a:spcAft>
                      </a:pPr>
                      <a:r>
                        <a:rPr lang="en-GB" sz="1300" b="1" dirty="0"/>
                        <a:t>Operating Environment/Phases of Flight</a:t>
                      </a:r>
                      <a:endParaRPr lang="en-GB" sz="1300" b="1" dirty="0">
                        <a:latin typeface="+mn-lt"/>
                        <a:ea typeface="Times New Roman"/>
                        <a:cs typeface="Times New Roman"/>
                      </a:endParaRPr>
                    </a:p>
                  </a:txBody>
                  <a:tcPr marL="27432" marR="27432" marT="27432" marB="27432"/>
                </a:tc>
                <a:tc gridSpan="2">
                  <a:txBody>
                    <a:bodyPr/>
                    <a:lstStyle/>
                    <a:p>
                      <a:pPr marL="0" marR="0" algn="just">
                        <a:spcBef>
                          <a:spcPts val="0"/>
                        </a:spcBef>
                        <a:spcAft>
                          <a:spcPts val="600"/>
                        </a:spcAft>
                      </a:pPr>
                      <a:r>
                        <a:rPr lang="en-GB" sz="1300" dirty="0"/>
                        <a:t>En-route, </a:t>
                      </a:r>
                      <a:r>
                        <a:rPr lang="en-GB" sz="1300" kern="1200" dirty="0" smtClean="0"/>
                        <a:t>TMA</a:t>
                      </a:r>
                      <a:endParaRPr lang="en-GB" sz="1300" dirty="0">
                        <a:latin typeface="+mn-lt"/>
                        <a:ea typeface="Times New Roman"/>
                        <a:cs typeface="Times New Roman"/>
                      </a:endParaRPr>
                    </a:p>
                  </a:txBody>
                  <a:tcPr marL="53318" marR="53318" marT="0" marB="0"/>
                </a:tc>
                <a:tc hMerge="1">
                  <a:txBody>
                    <a:bodyPr/>
                    <a:lstStyle/>
                    <a:p>
                      <a:endParaRPr lang="en-GB"/>
                    </a:p>
                  </a:txBody>
                  <a:tcPr/>
                </a:tc>
              </a:tr>
              <a:tr h="651662">
                <a:tc>
                  <a:txBody>
                    <a:bodyPr/>
                    <a:lstStyle/>
                    <a:p>
                      <a:pPr marL="0" marR="0" algn="just">
                        <a:spcBef>
                          <a:spcPts val="0"/>
                        </a:spcBef>
                        <a:spcAft>
                          <a:spcPts val="600"/>
                        </a:spcAft>
                      </a:pPr>
                      <a:r>
                        <a:rPr lang="en-GB" sz="1300" b="1" dirty="0"/>
                        <a:t>Applicability Considerations</a:t>
                      </a:r>
                      <a:endParaRPr lang="en-GB" sz="1300" b="1" dirty="0">
                        <a:latin typeface="+mn-lt"/>
                        <a:ea typeface="Times New Roman"/>
                        <a:cs typeface="Times New Roman"/>
                      </a:endParaRPr>
                    </a:p>
                  </a:txBody>
                  <a:tcPr marL="27432" marR="27432" marT="27432" marB="27432"/>
                </a:tc>
                <a:tc gridSpan="2">
                  <a:txBody>
                    <a:bodyPr/>
                    <a:lstStyle/>
                    <a:p>
                      <a:pPr marL="0" marR="0" algn="just">
                        <a:spcBef>
                          <a:spcPts val="0"/>
                        </a:spcBef>
                        <a:spcAft>
                          <a:spcPts val="600"/>
                        </a:spcAft>
                      </a:pPr>
                      <a:r>
                        <a:rPr lang="en-GB" sz="1300" dirty="0" smtClean="0"/>
                        <a:t>en-route </a:t>
                      </a:r>
                      <a:r>
                        <a:rPr lang="en-GB" sz="1300" dirty="0" err="1" smtClean="0"/>
                        <a:t>airspace.The</a:t>
                      </a:r>
                      <a:r>
                        <a:rPr lang="en-GB" sz="1300" dirty="0" smtClean="0"/>
                        <a:t> </a:t>
                      </a:r>
                      <a:r>
                        <a:rPr lang="en-GB" sz="1300" dirty="0"/>
                        <a:t>larger the size of the concerned airspace the greater the benefits, in particular for </a:t>
                      </a:r>
                      <a:r>
                        <a:rPr lang="en-GB" sz="1300" dirty="0" err="1"/>
                        <a:t>flextrack</a:t>
                      </a:r>
                      <a:r>
                        <a:rPr lang="en-GB" sz="1300" dirty="0"/>
                        <a:t> aspects. Benefits accrue to individual flights and flows</a:t>
                      </a:r>
                      <a:r>
                        <a:rPr lang="en-GB" sz="1300" dirty="0" smtClean="0"/>
                        <a:t>. Application </a:t>
                      </a:r>
                      <a:r>
                        <a:rPr lang="en-GB" sz="1300" dirty="0"/>
                        <a:t>will naturally span over a long period as traffic develops. Its features can be introduced starting with the simplest ones.</a:t>
                      </a:r>
                      <a:endParaRPr lang="en-GB" sz="1300" dirty="0">
                        <a:latin typeface="+mn-lt"/>
                        <a:ea typeface="Times New Roman"/>
                        <a:cs typeface="Times New Roman"/>
                      </a:endParaRPr>
                    </a:p>
                  </a:txBody>
                  <a:tcPr marL="53318" marR="53318" marT="0" marB="0"/>
                </a:tc>
                <a:tc hMerge="1">
                  <a:txBody>
                    <a:bodyPr/>
                    <a:lstStyle/>
                    <a:p>
                      <a:endParaRPr lang="en-GB"/>
                    </a:p>
                  </a:txBody>
                  <a:tcPr/>
                </a:tc>
              </a:tr>
              <a:tr h="473936">
                <a:tc>
                  <a:txBody>
                    <a:bodyPr/>
                    <a:lstStyle/>
                    <a:p>
                      <a:pPr marL="0" marR="0" algn="l">
                        <a:spcBef>
                          <a:spcPts val="0"/>
                        </a:spcBef>
                        <a:spcAft>
                          <a:spcPts val="600"/>
                        </a:spcAft>
                      </a:pPr>
                      <a:r>
                        <a:rPr lang="en-GB" sz="1300" b="1" dirty="0"/>
                        <a:t>Global Concept Component(s)</a:t>
                      </a:r>
                      <a:endParaRPr lang="en-GB" sz="1300" b="1" dirty="0">
                        <a:latin typeface="+mn-lt"/>
                        <a:ea typeface="Times New Roman"/>
                        <a:cs typeface="Times New Roman"/>
                      </a:endParaRPr>
                    </a:p>
                  </a:txBody>
                  <a:tcPr marL="27432" marR="27432" marT="27432" marB="27432"/>
                </a:tc>
                <a:tc gridSpan="2">
                  <a:txBody>
                    <a:bodyPr/>
                    <a:lstStyle/>
                    <a:p>
                      <a:pPr marL="0" marR="0" algn="just">
                        <a:spcBef>
                          <a:spcPts val="0"/>
                        </a:spcBef>
                        <a:spcAft>
                          <a:spcPts val="600"/>
                        </a:spcAft>
                      </a:pPr>
                      <a:r>
                        <a:rPr lang="en-GB" sz="1300" dirty="0"/>
                        <a:t>AOM – Airspace Organisation &amp; Management</a:t>
                      </a:r>
                    </a:p>
                    <a:p>
                      <a:pPr marL="0" marR="0" algn="just">
                        <a:spcBef>
                          <a:spcPts val="0"/>
                        </a:spcBef>
                        <a:spcAft>
                          <a:spcPts val="600"/>
                        </a:spcAft>
                      </a:pPr>
                      <a:r>
                        <a:rPr lang="en-GB" sz="1300" dirty="0" smtClean="0"/>
                        <a:t>AUO– </a:t>
                      </a:r>
                      <a:r>
                        <a:rPr lang="en-GB" sz="1300" dirty="0"/>
                        <a:t>Airspace Users </a:t>
                      </a:r>
                      <a:r>
                        <a:rPr lang="en-GB" sz="1300" dirty="0" smtClean="0"/>
                        <a:t>Operations            DCB </a:t>
                      </a:r>
                      <a:r>
                        <a:rPr lang="en-GB" sz="1300" dirty="0"/>
                        <a:t>– Demand-Capacity Balancing</a:t>
                      </a:r>
                      <a:endParaRPr lang="en-GB" sz="1300" dirty="0">
                        <a:latin typeface="+mn-lt"/>
                        <a:ea typeface="Times New Roman"/>
                        <a:cs typeface="Times New Roman"/>
                      </a:endParaRPr>
                    </a:p>
                  </a:txBody>
                  <a:tcPr marL="53318" marR="53318" marT="0" marB="0"/>
                </a:tc>
                <a:tc hMerge="1">
                  <a:txBody>
                    <a:bodyPr/>
                    <a:lstStyle/>
                    <a:p>
                      <a:endParaRPr lang="en-GB"/>
                    </a:p>
                  </a:txBody>
                  <a:tcPr/>
                </a:tc>
              </a:tr>
              <a:tr h="808912">
                <a:tc>
                  <a:txBody>
                    <a:bodyPr/>
                    <a:lstStyle/>
                    <a:p>
                      <a:pPr marL="0" marR="0" algn="just">
                        <a:spcBef>
                          <a:spcPts val="0"/>
                        </a:spcBef>
                        <a:spcAft>
                          <a:spcPts val="600"/>
                        </a:spcAft>
                      </a:pPr>
                      <a:r>
                        <a:rPr lang="en-GB" sz="1300" b="1" dirty="0"/>
                        <a:t>Global Plan Initiatives </a:t>
                      </a:r>
                      <a:endParaRPr lang="en-GB" sz="1300" b="1" dirty="0">
                        <a:latin typeface="+mn-lt"/>
                        <a:ea typeface="Times New Roman"/>
                        <a:cs typeface="Times New Roman"/>
                      </a:endParaRPr>
                    </a:p>
                  </a:txBody>
                  <a:tcPr marL="27432" marR="27432" marT="27432" marB="27432"/>
                </a:tc>
                <a:tc gridSpan="2">
                  <a:txBody>
                    <a:bodyPr/>
                    <a:lstStyle/>
                    <a:p>
                      <a:pPr marL="0" marR="0" algn="just">
                        <a:spcBef>
                          <a:spcPts val="0"/>
                        </a:spcBef>
                        <a:spcAft>
                          <a:spcPts val="600"/>
                        </a:spcAft>
                      </a:pPr>
                      <a:r>
                        <a:rPr lang="en-GB" sz="1300" kern="1200" dirty="0" smtClean="0"/>
                        <a:t>GPI</a:t>
                      </a:r>
                      <a:r>
                        <a:rPr lang="en-GB" sz="1300" dirty="0" smtClean="0"/>
                        <a:t>-1 </a:t>
                      </a:r>
                      <a:r>
                        <a:rPr lang="en-GB" sz="1300" dirty="0"/>
                        <a:t>Flexible use of airspace </a:t>
                      </a:r>
                      <a:endParaRPr lang="en-GB" sz="1300" dirty="0" smtClean="0"/>
                    </a:p>
                    <a:p>
                      <a:pPr marL="0" marR="0" algn="just">
                        <a:spcBef>
                          <a:spcPts val="0"/>
                        </a:spcBef>
                        <a:spcAft>
                          <a:spcPts val="600"/>
                        </a:spcAft>
                      </a:pPr>
                      <a:r>
                        <a:rPr lang="en-GB" sz="1300" kern="1200" dirty="0" smtClean="0"/>
                        <a:t>GPI</a:t>
                      </a:r>
                      <a:r>
                        <a:rPr lang="en-GB" sz="1300" dirty="0" smtClean="0"/>
                        <a:t>-4 </a:t>
                      </a:r>
                      <a:r>
                        <a:rPr lang="en-GB" sz="1300" dirty="0"/>
                        <a:t>Align upper airspace classifications</a:t>
                      </a:r>
                    </a:p>
                    <a:p>
                      <a:pPr marL="0" marR="0" algn="just">
                        <a:spcBef>
                          <a:spcPts val="0"/>
                        </a:spcBef>
                        <a:spcAft>
                          <a:spcPts val="600"/>
                        </a:spcAft>
                      </a:pPr>
                      <a:r>
                        <a:rPr lang="en-GB" sz="1300" kern="1200" dirty="0" smtClean="0"/>
                        <a:t>GPI</a:t>
                      </a:r>
                      <a:r>
                        <a:rPr lang="en-GB" sz="1300" dirty="0" smtClean="0"/>
                        <a:t>-7 </a:t>
                      </a:r>
                      <a:r>
                        <a:rPr lang="en-GB" sz="1300" dirty="0"/>
                        <a:t>Dynamic and Flexible Management</a:t>
                      </a:r>
                    </a:p>
                    <a:p>
                      <a:pPr marL="0" marR="0" algn="just">
                        <a:spcBef>
                          <a:spcPts val="0"/>
                        </a:spcBef>
                        <a:spcAft>
                          <a:spcPts val="600"/>
                        </a:spcAft>
                      </a:pPr>
                      <a:r>
                        <a:rPr lang="en-GB" sz="1300" kern="1200" dirty="0" smtClean="0"/>
                        <a:t>GPI</a:t>
                      </a:r>
                      <a:r>
                        <a:rPr lang="en-GB" sz="1300" dirty="0" smtClean="0"/>
                        <a:t>-8 </a:t>
                      </a:r>
                      <a:r>
                        <a:rPr lang="en-GB" sz="1300" dirty="0"/>
                        <a:t>Collaborative airspace design and management</a:t>
                      </a:r>
                      <a:endParaRPr lang="en-GB" sz="1300" dirty="0">
                        <a:latin typeface="+mn-lt"/>
                        <a:ea typeface="Times New Roman"/>
                        <a:cs typeface="Times New Roman"/>
                      </a:endParaRPr>
                    </a:p>
                  </a:txBody>
                  <a:tcPr marL="53318" marR="53318" marT="0" marB="0"/>
                </a:tc>
                <a:tc hMerge="1">
                  <a:txBody>
                    <a:bodyPr/>
                    <a:lstStyle/>
                    <a:p>
                      <a:endParaRPr lang="en-GB"/>
                    </a:p>
                  </a:txBody>
                  <a:tcPr/>
                </a:tc>
              </a:tr>
              <a:tr h="260665">
                <a:tc rowSpan="6">
                  <a:txBody>
                    <a:bodyPr/>
                    <a:lstStyle/>
                    <a:p>
                      <a:pPr marL="0" marR="0" algn="l">
                        <a:spcBef>
                          <a:spcPts val="0"/>
                        </a:spcBef>
                        <a:spcAft>
                          <a:spcPts val="600"/>
                        </a:spcAft>
                      </a:pPr>
                      <a:r>
                        <a:rPr lang="en-GB" sz="1300" b="1" dirty="0"/>
                        <a:t>Global Readiness Checklist</a:t>
                      </a:r>
                      <a:endParaRPr lang="en-GB" sz="1300" b="1" dirty="0">
                        <a:latin typeface="+mn-lt"/>
                        <a:ea typeface="Times New Roman"/>
                        <a:cs typeface="Times New Roman"/>
                      </a:endParaRPr>
                    </a:p>
                  </a:txBody>
                  <a:tcPr marL="27432" marR="27432" marT="27432" marB="27432"/>
                </a:tc>
                <a:tc>
                  <a:txBody>
                    <a:bodyPr/>
                    <a:lstStyle/>
                    <a:p>
                      <a:pPr marL="0" marR="0" algn="just">
                        <a:spcBef>
                          <a:spcPts val="0"/>
                        </a:spcBef>
                        <a:spcAft>
                          <a:spcPts val="600"/>
                        </a:spcAft>
                      </a:pPr>
                      <a:endParaRPr lang="en-GB" sz="1300">
                        <a:latin typeface="+mn-lt"/>
                        <a:ea typeface="Times New Roman"/>
                        <a:cs typeface="Times New Roman"/>
                      </a:endParaRPr>
                    </a:p>
                  </a:txBody>
                  <a:tcPr marL="53318" marR="53318" marT="0" marB="0"/>
                </a:tc>
                <a:tc>
                  <a:txBody>
                    <a:bodyPr/>
                    <a:lstStyle/>
                    <a:p>
                      <a:pPr marL="0" marR="0" algn="just">
                        <a:spcBef>
                          <a:spcPts val="0"/>
                        </a:spcBef>
                        <a:spcAft>
                          <a:spcPts val="600"/>
                        </a:spcAft>
                      </a:pPr>
                      <a:r>
                        <a:rPr lang="en-GB" sz="1300" dirty="0" smtClean="0"/>
                        <a:t>Status</a:t>
                      </a:r>
                      <a:endParaRPr lang="en-GB" sz="1300" dirty="0">
                        <a:latin typeface="+mn-lt"/>
                        <a:ea typeface="Times New Roman"/>
                        <a:cs typeface="Times New Roman"/>
                      </a:endParaRPr>
                    </a:p>
                  </a:txBody>
                  <a:tcPr marL="53318" marR="53318" marT="0" marB="0"/>
                </a:tc>
              </a:tr>
              <a:tr h="118484">
                <a:tc vMerge="1">
                  <a:txBody>
                    <a:bodyPr/>
                    <a:lstStyle/>
                    <a:p>
                      <a:endParaRPr lang="en-GB"/>
                    </a:p>
                  </a:txBody>
                  <a:tcPr/>
                </a:tc>
                <a:tc>
                  <a:txBody>
                    <a:bodyPr/>
                    <a:lstStyle/>
                    <a:p>
                      <a:pPr marL="0" marR="0" algn="just">
                        <a:spcBef>
                          <a:spcPts val="0"/>
                        </a:spcBef>
                        <a:spcAft>
                          <a:spcPts val="600"/>
                        </a:spcAft>
                      </a:pPr>
                      <a:r>
                        <a:rPr lang="en-GB" sz="1300"/>
                        <a:t>Standards Readiness</a:t>
                      </a:r>
                      <a:endParaRPr lang="en-GB" sz="1300">
                        <a:latin typeface="+mn-lt"/>
                        <a:ea typeface="Times New Roman"/>
                        <a:cs typeface="Times New Roman"/>
                      </a:endParaRPr>
                    </a:p>
                  </a:txBody>
                  <a:tcPr marL="53318" marR="53318" marT="0" marB="0"/>
                </a:tc>
                <a:tc>
                  <a:txBody>
                    <a:bodyPr/>
                    <a:lstStyle/>
                    <a:p>
                      <a:pPr marL="0" marR="0" algn="just">
                        <a:spcBef>
                          <a:spcPts val="0"/>
                        </a:spcBef>
                        <a:spcAft>
                          <a:spcPts val="600"/>
                        </a:spcAft>
                      </a:pPr>
                      <a:r>
                        <a:rPr lang="en-GB" sz="1300" dirty="0" smtClean="0">
                          <a:sym typeface="Wingdings"/>
                        </a:rPr>
                        <a:t>Ready</a:t>
                      </a:r>
                      <a:endParaRPr lang="en-GB" sz="1300" b="0" dirty="0">
                        <a:latin typeface="+mn-lt"/>
                        <a:ea typeface="Times New Roman"/>
                        <a:cs typeface="Times New Roman"/>
                      </a:endParaRPr>
                    </a:p>
                  </a:txBody>
                  <a:tcPr marL="53318" marR="53318" marT="0" marB="0"/>
                </a:tc>
              </a:tr>
              <a:tr h="219395">
                <a:tc vMerge="1">
                  <a:txBody>
                    <a:bodyPr/>
                    <a:lstStyle/>
                    <a:p>
                      <a:endParaRPr lang="en-GB"/>
                    </a:p>
                  </a:txBody>
                  <a:tcPr/>
                </a:tc>
                <a:tc>
                  <a:txBody>
                    <a:bodyPr/>
                    <a:lstStyle/>
                    <a:p>
                      <a:pPr marL="0" marR="0" algn="just">
                        <a:spcBef>
                          <a:spcPts val="0"/>
                        </a:spcBef>
                        <a:spcAft>
                          <a:spcPts val="600"/>
                        </a:spcAft>
                      </a:pPr>
                      <a:r>
                        <a:rPr lang="en-GB" sz="1300"/>
                        <a:t>Avionics Availability</a:t>
                      </a:r>
                      <a:endParaRPr lang="en-GB" sz="1300">
                        <a:latin typeface="+mn-lt"/>
                        <a:ea typeface="Times New Roman"/>
                        <a:cs typeface="Times New Roman"/>
                      </a:endParaRPr>
                    </a:p>
                  </a:txBody>
                  <a:tcPr marL="53318" marR="53318" marT="0" marB="0"/>
                </a:tc>
                <a:tc>
                  <a:txBody>
                    <a:bodyPr/>
                    <a:lstStyle/>
                    <a:p>
                      <a:pPr marL="0" marR="0" algn="just">
                        <a:spcBef>
                          <a:spcPts val="0"/>
                        </a:spcBef>
                        <a:spcAft>
                          <a:spcPts val="600"/>
                        </a:spcAft>
                      </a:pPr>
                      <a:r>
                        <a:rPr lang="en-GB" sz="1300" dirty="0" smtClean="0">
                          <a:sym typeface="Wingdings"/>
                        </a:rPr>
                        <a:t>Ready</a:t>
                      </a:r>
                      <a:endParaRPr lang="en-GB" sz="1300" b="0" dirty="0">
                        <a:latin typeface="+mn-lt"/>
                        <a:ea typeface="Times New Roman"/>
                        <a:cs typeface="Times New Roman"/>
                      </a:endParaRPr>
                    </a:p>
                  </a:txBody>
                  <a:tcPr marL="53318" marR="53318" marT="0" marB="0"/>
                </a:tc>
              </a:tr>
              <a:tr h="118484">
                <a:tc vMerge="1">
                  <a:txBody>
                    <a:bodyPr/>
                    <a:lstStyle/>
                    <a:p>
                      <a:endParaRPr lang="en-GB"/>
                    </a:p>
                  </a:txBody>
                  <a:tcPr/>
                </a:tc>
                <a:tc>
                  <a:txBody>
                    <a:bodyPr/>
                    <a:lstStyle/>
                    <a:p>
                      <a:pPr marL="0" marR="0" algn="just">
                        <a:spcBef>
                          <a:spcPts val="0"/>
                        </a:spcBef>
                        <a:spcAft>
                          <a:spcPts val="600"/>
                        </a:spcAft>
                      </a:pPr>
                      <a:r>
                        <a:rPr lang="en-GB" sz="1300"/>
                        <a:t>Ground Systems Availability</a:t>
                      </a:r>
                      <a:endParaRPr lang="en-GB" sz="1300">
                        <a:latin typeface="+mn-lt"/>
                        <a:ea typeface="Times New Roman"/>
                        <a:cs typeface="Times New Roman"/>
                      </a:endParaRPr>
                    </a:p>
                  </a:txBody>
                  <a:tcPr marL="53318" marR="53318" marT="0" marB="0"/>
                </a:tc>
                <a:tc>
                  <a:txBody>
                    <a:bodyPr/>
                    <a:lstStyle/>
                    <a:p>
                      <a:pPr marL="0" marR="0" algn="just">
                        <a:spcBef>
                          <a:spcPts val="0"/>
                        </a:spcBef>
                        <a:spcAft>
                          <a:spcPts val="600"/>
                        </a:spcAft>
                      </a:pPr>
                      <a:r>
                        <a:rPr lang="en-GB" sz="1300" dirty="0" smtClean="0">
                          <a:sym typeface="Wingdings"/>
                        </a:rPr>
                        <a:t>Ready</a:t>
                      </a:r>
                      <a:endParaRPr lang="en-GB" sz="1300" b="0" dirty="0">
                        <a:latin typeface="+mn-lt"/>
                        <a:ea typeface="Times New Roman"/>
                        <a:cs typeface="Times New Roman"/>
                      </a:endParaRPr>
                    </a:p>
                  </a:txBody>
                  <a:tcPr marL="53318" marR="53318" marT="0" marB="0"/>
                </a:tc>
              </a:tr>
              <a:tr h="130332">
                <a:tc vMerge="1">
                  <a:txBody>
                    <a:bodyPr/>
                    <a:lstStyle/>
                    <a:p>
                      <a:endParaRPr lang="en-GB"/>
                    </a:p>
                  </a:txBody>
                  <a:tcPr/>
                </a:tc>
                <a:tc>
                  <a:txBody>
                    <a:bodyPr/>
                    <a:lstStyle/>
                    <a:p>
                      <a:pPr marL="0" marR="0" algn="just">
                        <a:spcBef>
                          <a:spcPts val="0"/>
                        </a:spcBef>
                        <a:spcAft>
                          <a:spcPts val="600"/>
                        </a:spcAft>
                      </a:pPr>
                      <a:r>
                        <a:rPr lang="en-GB" sz="1300"/>
                        <a:t>Procedures Available</a:t>
                      </a:r>
                      <a:endParaRPr lang="en-GB" sz="1300">
                        <a:latin typeface="+mn-lt"/>
                        <a:ea typeface="Times New Roman"/>
                        <a:cs typeface="Times New Roman"/>
                      </a:endParaRPr>
                    </a:p>
                  </a:txBody>
                  <a:tcPr marL="53318" marR="53318" marT="0" marB="0"/>
                </a:tc>
                <a:tc>
                  <a:txBody>
                    <a:bodyPr/>
                    <a:lstStyle/>
                    <a:p>
                      <a:pPr marL="0" marR="0" algn="just">
                        <a:spcBef>
                          <a:spcPts val="0"/>
                        </a:spcBef>
                        <a:spcAft>
                          <a:spcPts val="600"/>
                        </a:spcAft>
                      </a:pPr>
                      <a:r>
                        <a:rPr lang="en-GB" sz="1300" dirty="0" smtClean="0">
                          <a:sym typeface="Wingdings"/>
                        </a:rPr>
                        <a:t>Ready</a:t>
                      </a:r>
                      <a:endParaRPr lang="en-GB" sz="1300" b="0" dirty="0">
                        <a:latin typeface="+mn-lt"/>
                        <a:ea typeface="Times New Roman"/>
                        <a:cs typeface="Times New Roman"/>
                      </a:endParaRPr>
                    </a:p>
                  </a:txBody>
                  <a:tcPr marL="53318" marR="53318" marT="0" marB="0"/>
                </a:tc>
              </a:tr>
              <a:tr h="118484">
                <a:tc vMerge="1">
                  <a:txBody>
                    <a:bodyPr/>
                    <a:lstStyle/>
                    <a:p>
                      <a:endParaRPr lang="en-GB"/>
                    </a:p>
                  </a:txBody>
                  <a:tcPr/>
                </a:tc>
                <a:tc>
                  <a:txBody>
                    <a:bodyPr/>
                    <a:lstStyle/>
                    <a:p>
                      <a:pPr marL="0" marR="0" algn="just">
                        <a:spcBef>
                          <a:spcPts val="0"/>
                        </a:spcBef>
                        <a:spcAft>
                          <a:spcPts val="600"/>
                        </a:spcAft>
                      </a:pPr>
                      <a:r>
                        <a:rPr lang="en-GB" sz="1300" dirty="0" smtClean="0">
                          <a:sym typeface="Wingdings"/>
                        </a:rPr>
                        <a:t>Ready</a:t>
                      </a:r>
                      <a:endParaRPr lang="en-GB" sz="1300" b="0" dirty="0">
                        <a:latin typeface="+mn-lt"/>
                        <a:ea typeface="Times New Roman"/>
                        <a:cs typeface="Times New Roman"/>
                      </a:endParaRPr>
                    </a:p>
                  </a:txBody>
                  <a:tcPr marL="53318" marR="53318" marT="0" marB="0"/>
                </a:tc>
                <a:tc>
                  <a:txBody>
                    <a:bodyPr/>
                    <a:lstStyle/>
                    <a:p>
                      <a:pPr marL="0" marR="0" algn="just">
                        <a:spcBef>
                          <a:spcPts val="0"/>
                        </a:spcBef>
                        <a:spcAft>
                          <a:spcPts val="600"/>
                        </a:spcAft>
                      </a:pPr>
                      <a:r>
                        <a:rPr lang="en-GB" sz="1300" dirty="0" smtClean="0">
                          <a:sym typeface="Wingdings"/>
                        </a:rPr>
                        <a:t>Ready</a:t>
                      </a:r>
                      <a:endParaRPr lang="en-GB" sz="1300" b="0" dirty="0">
                        <a:latin typeface="+mn-lt"/>
                        <a:ea typeface="Times New Roman"/>
                        <a:cs typeface="Times New Roman"/>
                      </a:endParaRPr>
                    </a:p>
                  </a:txBody>
                  <a:tcPr marL="53318" marR="53318" marT="0" marB="0"/>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3</a:t>
            </a:fld>
            <a:endParaRPr lang="en-US"/>
          </a:p>
        </p:txBody>
      </p:sp>
      <p:sp>
        <p:nvSpPr>
          <p:cNvPr id="4" name="Content Placeholder 3"/>
          <p:cNvSpPr>
            <a:spLocks noGrp="1"/>
          </p:cNvSpPr>
          <p:nvPr>
            <p:ph idx="1"/>
          </p:nvPr>
        </p:nvSpPr>
        <p:spPr>
          <a:xfrm>
            <a:off x="381000" y="1524000"/>
            <a:ext cx="8534400" cy="4953000"/>
          </a:xfrm>
        </p:spPr>
        <p:txBody>
          <a:bodyPr>
            <a:noAutofit/>
          </a:bodyPr>
          <a:lstStyle/>
          <a:p>
            <a:r>
              <a:rPr lang="en-GB" dirty="0" smtClean="0"/>
              <a:t>Varies from States and regions</a:t>
            </a:r>
          </a:p>
          <a:p>
            <a:pPr lvl="1"/>
            <a:r>
              <a:rPr lang="en-GB" sz="3200" dirty="0" smtClean="0"/>
              <a:t>Fixed route network</a:t>
            </a:r>
          </a:p>
          <a:p>
            <a:pPr lvl="1"/>
            <a:r>
              <a:rPr lang="en-GB" sz="3200" dirty="0" smtClean="0"/>
              <a:t>limited use of RNAV</a:t>
            </a:r>
          </a:p>
          <a:p>
            <a:pPr lvl="1"/>
            <a:r>
              <a:rPr lang="en-GB" sz="3200" dirty="0" smtClean="0"/>
              <a:t>Rigid allocation of airspace between civil and military authorities</a:t>
            </a:r>
          </a:p>
          <a:p>
            <a:r>
              <a:rPr lang="en-GB" b="1" dirty="0" smtClean="0">
                <a:solidFill>
                  <a:srgbClr val="00B050"/>
                </a:solidFill>
              </a:rPr>
              <a:t>Not included in the module but mapped to this Module</a:t>
            </a:r>
          </a:p>
          <a:p>
            <a:pPr lvl="1"/>
            <a:r>
              <a:rPr lang="en-GB" sz="3200" b="1" dirty="0" smtClean="0">
                <a:solidFill>
                  <a:srgbClr val="00B050"/>
                </a:solidFill>
              </a:rPr>
              <a:t>Airspace classification</a:t>
            </a:r>
            <a:endParaRPr lang="en-GB" sz="3200" dirty="0"/>
          </a:p>
        </p:txBody>
      </p:sp>
      <p:sp>
        <p:nvSpPr>
          <p:cNvPr id="5" name="Footer Placeholder 4"/>
          <p:cNvSpPr>
            <a:spLocks noGrp="1"/>
          </p:cNvSpPr>
          <p:nvPr>
            <p:ph type="ftr" sz="quarter" idx="11"/>
          </p:nvPr>
        </p:nvSpPr>
        <p:spPr/>
        <p:txBody>
          <a:bodyPr/>
          <a:lstStyle/>
          <a:p>
            <a:r>
              <a:rPr lang="en-CA" b="1" smtClean="0"/>
              <a:t>ICAO SIP 2012 - 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B0-10 - Baseline</a:t>
            </a:r>
            <a:r>
              <a:rPr lang="en-GB" sz="8000" dirty="0" smtClean="0"/>
              <a:t/>
            </a:r>
            <a:br>
              <a:rPr lang="en-GB" sz="8000" dirty="0" smtClean="0"/>
            </a:br>
            <a:endParaRPr lang="en-GB" sz="20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4</a:t>
            </a:fld>
            <a:endParaRPr lang="en-US"/>
          </a:p>
        </p:txBody>
      </p:sp>
      <p:sp>
        <p:nvSpPr>
          <p:cNvPr id="4" name="Content Placeholder 3"/>
          <p:cNvSpPr>
            <a:spLocks noGrp="1"/>
          </p:cNvSpPr>
          <p:nvPr>
            <p:ph idx="1"/>
          </p:nvPr>
        </p:nvSpPr>
        <p:spPr>
          <a:xfrm>
            <a:off x="304800" y="1295400"/>
            <a:ext cx="8534400" cy="5181600"/>
          </a:xfrm>
        </p:spPr>
        <p:txBody>
          <a:bodyPr>
            <a:noAutofit/>
          </a:bodyPr>
          <a:lstStyle/>
          <a:p>
            <a:endParaRPr lang="en-GB" sz="600" dirty="0" smtClean="0"/>
          </a:p>
          <a:p>
            <a:r>
              <a:rPr lang="en-GB" sz="2000" b="1" dirty="0" smtClean="0"/>
              <a:t>Element 1</a:t>
            </a:r>
            <a:r>
              <a:rPr lang="en-GB" sz="2000" b="1" dirty="0" smtClean="0">
                <a:sym typeface="Wingdings"/>
              </a:rPr>
              <a:t> </a:t>
            </a:r>
            <a:r>
              <a:rPr lang="en-GB" sz="2000" b="1" dirty="0" smtClean="0"/>
              <a:t> Airspace Planning</a:t>
            </a:r>
          </a:p>
          <a:p>
            <a:pPr lvl="1"/>
            <a:r>
              <a:rPr lang="en-GB" sz="2000" dirty="0" smtClean="0"/>
              <a:t>Activities to organise and manage airspace prior to the time of flight </a:t>
            </a:r>
          </a:p>
          <a:p>
            <a:pPr lvl="1"/>
            <a:r>
              <a:rPr lang="en-GB" sz="2000" dirty="0" smtClean="0"/>
              <a:t>Includes CDM applications for En-Route Airspace</a:t>
            </a:r>
          </a:p>
          <a:p>
            <a:r>
              <a:rPr lang="en-GB" sz="2000" b="1" dirty="0" smtClean="0"/>
              <a:t>Element 2</a:t>
            </a:r>
            <a:r>
              <a:rPr lang="en-GB" sz="2000" b="1" dirty="0" smtClean="0">
                <a:sym typeface="Wingdings"/>
              </a:rPr>
              <a:t> </a:t>
            </a:r>
            <a:r>
              <a:rPr lang="en-GB" sz="2000" b="1" dirty="0" smtClean="0"/>
              <a:t> FUA: Flexible Use of Airspace</a:t>
            </a:r>
          </a:p>
          <a:p>
            <a:pPr lvl="1"/>
            <a:r>
              <a:rPr lang="en-GB" sz="2000" dirty="0" smtClean="0"/>
              <a:t>Airspace should not be designated as either purely civil or purely military airspace, but should be considered as one continuum in which all users’ requirements are accommodated to the maximum extent possible. </a:t>
            </a:r>
          </a:p>
          <a:p>
            <a:r>
              <a:rPr lang="en-GB" sz="2000" b="1" dirty="0" smtClean="0"/>
              <a:t>Element 3</a:t>
            </a:r>
            <a:r>
              <a:rPr lang="en-GB" sz="2000" b="1" dirty="0" smtClean="0">
                <a:sym typeface="Wingdings"/>
              </a:rPr>
              <a:t> </a:t>
            </a:r>
            <a:r>
              <a:rPr lang="en-GB" sz="2000" b="1" dirty="0" smtClean="0"/>
              <a:t> Flexible Routing (Enroute-PBN)</a:t>
            </a:r>
          </a:p>
          <a:p>
            <a:pPr lvl="1"/>
            <a:r>
              <a:rPr lang="en-GB" sz="2000" spc="-40" dirty="0" smtClean="0"/>
              <a:t>Design of routes (or tracks)  to match the traffic pattern and other variable factors such as weather- RNP 2/ Advance RNP </a:t>
            </a:r>
          </a:p>
          <a:p>
            <a:pPr lvl="1"/>
            <a:r>
              <a:rPr lang="en-GB" sz="2000" dirty="0" smtClean="0"/>
              <a:t>When already in place, flex tracks systems can be improved in line with the new capabilities of ATM and aircraft, such as PBN and ADS.</a:t>
            </a:r>
          </a:p>
          <a:p>
            <a:pPr lvl="1"/>
            <a:r>
              <a:rPr lang="en-GB" sz="2000" spc="-30" dirty="0" smtClean="0"/>
              <a:t>A current application of the element is DARPS, Dynamic Air route Planning System, used in the Pacific Region </a:t>
            </a:r>
          </a:p>
        </p:txBody>
      </p:sp>
      <p:sp>
        <p:nvSpPr>
          <p:cNvPr id="5" name="Footer Placeholder 4"/>
          <p:cNvSpPr>
            <a:spLocks noGrp="1"/>
          </p:cNvSpPr>
          <p:nvPr>
            <p:ph type="ftr" sz="quarter" idx="11"/>
          </p:nvPr>
        </p:nvSpPr>
        <p:spPr/>
        <p:txBody>
          <a:bodyPr/>
          <a:lstStyle/>
          <a:p>
            <a:r>
              <a:rPr lang="en-CA" b="1" smtClean="0"/>
              <a:t>ICAO SIP 2012 - 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B0-10 – Change Brought by the Module</a:t>
            </a:r>
            <a:endParaRPr lang="en-GB" sz="2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5</a:t>
            </a:fld>
            <a:endParaRPr lang="en-US"/>
          </a:p>
        </p:txBody>
      </p:sp>
      <p:sp>
        <p:nvSpPr>
          <p:cNvPr id="5" name="Footer Placeholder 4"/>
          <p:cNvSpPr>
            <a:spLocks noGrp="1"/>
          </p:cNvSpPr>
          <p:nvPr>
            <p:ph type="ftr" sz="quarter" idx="11"/>
          </p:nvPr>
        </p:nvSpPr>
        <p:spPr/>
        <p:txBody>
          <a:bodyPr/>
          <a:lstStyle/>
          <a:p>
            <a:r>
              <a:rPr lang="en-CA" b="1" smtClean="0"/>
              <a:t>ICAO SIP 2012 - 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B0-10 – Intended Performance Operational Improvement </a:t>
            </a:r>
            <a:endParaRPr lang="en-GB" sz="2000" dirty="0"/>
          </a:p>
        </p:txBody>
      </p:sp>
      <p:graphicFrame>
        <p:nvGraphicFramePr>
          <p:cNvPr id="8" name="Table 7"/>
          <p:cNvGraphicFramePr>
            <a:graphicFrameLocks noGrp="1"/>
          </p:cNvGraphicFramePr>
          <p:nvPr/>
        </p:nvGraphicFramePr>
        <p:xfrm>
          <a:off x="457200" y="1295400"/>
          <a:ext cx="8458200" cy="5010912"/>
        </p:xfrm>
        <a:graphic>
          <a:graphicData uri="http://schemas.openxmlformats.org/drawingml/2006/table">
            <a:tbl>
              <a:tblPr>
                <a:tableStyleId>{B301B821-A1FF-4177-AEE7-76D212191A09}</a:tableStyleId>
              </a:tblPr>
              <a:tblGrid>
                <a:gridCol w="2017552"/>
                <a:gridCol w="6440648"/>
              </a:tblGrid>
              <a:tr h="295892">
                <a:tc>
                  <a:txBody>
                    <a:bodyPr/>
                    <a:lstStyle/>
                    <a:p>
                      <a:pPr marL="0" marR="0" algn="l">
                        <a:spcBef>
                          <a:spcPts val="0"/>
                        </a:spcBef>
                        <a:spcAft>
                          <a:spcPts val="300"/>
                        </a:spcAft>
                      </a:pPr>
                      <a:r>
                        <a:rPr lang="en-GB" sz="1800" b="1" dirty="0"/>
                        <a:t>Access and Equity</a:t>
                      </a:r>
                      <a:endParaRPr lang="en-GB" sz="1800" b="1" dirty="0">
                        <a:latin typeface="+mn-lt"/>
                        <a:ea typeface="Times New Roman"/>
                        <a:cs typeface="Times New Roman"/>
                      </a:endParaRPr>
                    </a:p>
                  </a:txBody>
                  <a:tcPr marL="64008" marR="64008" marT="64008" marB="64008"/>
                </a:tc>
                <a:tc>
                  <a:txBody>
                    <a:bodyPr/>
                    <a:lstStyle/>
                    <a:p>
                      <a:pPr marL="0" marR="0" algn="just">
                        <a:spcBef>
                          <a:spcPts val="0"/>
                        </a:spcBef>
                        <a:spcAft>
                          <a:spcPts val="600"/>
                        </a:spcAft>
                      </a:pPr>
                      <a:r>
                        <a:rPr lang="en-GB" sz="1800"/>
                        <a:t>Better access to airspace by a reduction of the permanently segregated volumes.</a:t>
                      </a:r>
                      <a:endParaRPr lang="en-GB" sz="1800">
                        <a:latin typeface="+mn-lt"/>
                        <a:ea typeface="Times New Roman"/>
                        <a:cs typeface="Times New Roman"/>
                      </a:endParaRPr>
                    </a:p>
                  </a:txBody>
                  <a:tcPr marL="64008" marR="64008" marT="64008" marB="64008"/>
                </a:tc>
              </a:tr>
              <a:tr h="739731">
                <a:tc>
                  <a:txBody>
                    <a:bodyPr/>
                    <a:lstStyle/>
                    <a:p>
                      <a:pPr marL="0" marR="0" algn="l">
                        <a:spcBef>
                          <a:spcPts val="0"/>
                        </a:spcBef>
                        <a:spcAft>
                          <a:spcPts val="300"/>
                        </a:spcAft>
                      </a:pPr>
                      <a:r>
                        <a:rPr lang="en-GB" sz="1800" b="1" dirty="0"/>
                        <a:t>Capacity</a:t>
                      </a:r>
                      <a:endParaRPr lang="en-GB" sz="1800" b="1" dirty="0">
                        <a:latin typeface="+mn-lt"/>
                        <a:ea typeface="Times New Roman"/>
                        <a:cs typeface="Times New Roman"/>
                      </a:endParaRPr>
                    </a:p>
                  </a:txBody>
                  <a:tcPr marL="64008" marR="64008" marT="64008" marB="64008"/>
                </a:tc>
                <a:tc>
                  <a:txBody>
                    <a:bodyPr/>
                    <a:lstStyle/>
                    <a:p>
                      <a:pPr marL="0" marR="0" algn="just">
                        <a:spcBef>
                          <a:spcPts val="0"/>
                        </a:spcBef>
                        <a:spcAft>
                          <a:spcPts val="600"/>
                        </a:spcAft>
                      </a:pPr>
                      <a:r>
                        <a:rPr lang="en-GB" sz="1800" dirty="0" smtClean="0"/>
                        <a:t>The FUA gives </a:t>
                      </a:r>
                      <a:r>
                        <a:rPr lang="en-GB" sz="1800" dirty="0"/>
                        <a:t>greater possibilities to separate flights horizontally. PBN helps to reduce route spacing and aircraft separations. This in turn allows reducing controller workload by flight. </a:t>
                      </a:r>
                      <a:endParaRPr lang="en-GB" sz="1800" dirty="0">
                        <a:latin typeface="+mn-lt"/>
                        <a:ea typeface="Times New Roman"/>
                        <a:cs typeface="Times New Roman"/>
                      </a:endParaRPr>
                    </a:p>
                  </a:txBody>
                  <a:tcPr marL="64008" marR="64008" marT="64008" marB="64008"/>
                </a:tc>
              </a:tr>
              <a:tr h="807720">
                <a:tc>
                  <a:txBody>
                    <a:bodyPr/>
                    <a:lstStyle/>
                    <a:p>
                      <a:pPr marL="0" marR="0" algn="l">
                        <a:spcBef>
                          <a:spcPts val="0"/>
                        </a:spcBef>
                        <a:spcAft>
                          <a:spcPts val="300"/>
                        </a:spcAft>
                      </a:pPr>
                      <a:r>
                        <a:rPr lang="en-GB" sz="1800" b="1" dirty="0"/>
                        <a:t>Efficiency</a:t>
                      </a:r>
                      <a:endParaRPr lang="en-GB" sz="1800" b="1" dirty="0">
                        <a:latin typeface="+mn-lt"/>
                        <a:ea typeface="Times New Roman"/>
                        <a:cs typeface="Times New Roman"/>
                      </a:endParaRPr>
                    </a:p>
                  </a:txBody>
                  <a:tcPr marL="64008" marR="64008" marT="64008" marB="64008"/>
                </a:tc>
                <a:tc>
                  <a:txBody>
                    <a:bodyPr/>
                    <a:lstStyle/>
                    <a:p>
                      <a:pPr marL="0" marR="0" algn="just">
                        <a:spcBef>
                          <a:spcPts val="0"/>
                        </a:spcBef>
                        <a:spcAft>
                          <a:spcPts val="600"/>
                        </a:spcAft>
                      </a:pPr>
                      <a:r>
                        <a:rPr lang="en-GB" sz="1800" dirty="0" smtClean="0"/>
                        <a:t>In </a:t>
                      </a:r>
                      <a:r>
                        <a:rPr lang="en-GB" sz="1800" dirty="0"/>
                        <a:t>particular the module will reduce flight length and related fuel </a:t>
                      </a:r>
                      <a:r>
                        <a:rPr lang="en-GB" sz="1800" dirty="0" smtClean="0"/>
                        <a:t>burn. </a:t>
                      </a:r>
                      <a:r>
                        <a:rPr lang="en-GB" sz="1800" dirty="0"/>
                        <a:t>The potential savings are a significant proportion of the ATM related inefficiencies. The module will reduce the number of flight diversions and cancellations. </a:t>
                      </a:r>
                      <a:endParaRPr lang="en-GB" sz="1800" dirty="0">
                        <a:latin typeface="+mn-lt"/>
                        <a:ea typeface="Times New Roman"/>
                        <a:cs typeface="Times New Roman"/>
                      </a:endParaRPr>
                    </a:p>
                  </a:txBody>
                  <a:tcPr marL="64008" marR="64008" marT="64008" marB="64008"/>
                </a:tc>
              </a:tr>
              <a:tr h="295892">
                <a:tc>
                  <a:txBody>
                    <a:bodyPr/>
                    <a:lstStyle/>
                    <a:p>
                      <a:pPr marL="0" marR="0" algn="l">
                        <a:spcBef>
                          <a:spcPts val="0"/>
                        </a:spcBef>
                        <a:spcAft>
                          <a:spcPts val="300"/>
                        </a:spcAft>
                      </a:pPr>
                      <a:r>
                        <a:rPr lang="en-GB" sz="1800" b="1" dirty="0"/>
                        <a:t>Environment</a:t>
                      </a:r>
                      <a:endParaRPr lang="en-GB" sz="1800" b="1" dirty="0">
                        <a:latin typeface="+mn-lt"/>
                        <a:ea typeface="Times New Roman"/>
                        <a:cs typeface="Times New Roman"/>
                      </a:endParaRPr>
                    </a:p>
                  </a:txBody>
                  <a:tcPr marL="64008" marR="64008" marT="64008" marB="64008"/>
                </a:tc>
                <a:tc>
                  <a:txBody>
                    <a:bodyPr/>
                    <a:lstStyle/>
                    <a:p>
                      <a:pPr marL="0" marR="0" algn="just">
                        <a:spcBef>
                          <a:spcPts val="0"/>
                        </a:spcBef>
                        <a:spcAft>
                          <a:spcPts val="600"/>
                        </a:spcAft>
                      </a:pPr>
                      <a:r>
                        <a:rPr lang="en-GB" sz="1800" dirty="0" smtClean="0"/>
                        <a:t>Emissions </a:t>
                      </a:r>
                      <a:r>
                        <a:rPr lang="en-GB" sz="1800" dirty="0"/>
                        <a:t>will be </a:t>
                      </a:r>
                      <a:r>
                        <a:rPr lang="en-GB" sz="1800" dirty="0" smtClean="0"/>
                        <a:t>reduced</a:t>
                      </a:r>
                      <a:endParaRPr lang="en-GB" sz="1800" dirty="0">
                        <a:latin typeface="+mn-lt"/>
                        <a:ea typeface="Times New Roman"/>
                        <a:cs typeface="Times New Roman"/>
                      </a:endParaRPr>
                    </a:p>
                  </a:txBody>
                  <a:tcPr marL="64008" marR="64008" marT="64008" marB="64008"/>
                </a:tc>
              </a:tr>
              <a:tr h="0">
                <a:tc>
                  <a:txBody>
                    <a:bodyPr/>
                    <a:lstStyle/>
                    <a:p>
                      <a:pPr marL="0" marR="0" algn="l">
                        <a:spcBef>
                          <a:spcPts val="0"/>
                        </a:spcBef>
                        <a:spcAft>
                          <a:spcPts val="300"/>
                        </a:spcAft>
                      </a:pPr>
                      <a:r>
                        <a:rPr lang="en-GB" sz="1800" b="1" dirty="0"/>
                        <a:t>Flexibility</a:t>
                      </a:r>
                      <a:endParaRPr lang="en-GB" sz="1800" b="1" dirty="0">
                        <a:latin typeface="+mn-lt"/>
                        <a:ea typeface="Times New Roman"/>
                        <a:cs typeface="Times New Roman"/>
                      </a:endParaRPr>
                    </a:p>
                  </a:txBody>
                  <a:tcPr marL="64008" marR="64008" marT="64008" marB="64008"/>
                </a:tc>
                <a:tc>
                  <a:txBody>
                    <a:bodyPr/>
                    <a:lstStyle/>
                    <a:p>
                      <a:pPr marL="0" marR="0" algn="just">
                        <a:spcBef>
                          <a:spcPts val="0"/>
                        </a:spcBef>
                        <a:spcAft>
                          <a:spcPts val="600"/>
                        </a:spcAft>
                      </a:pPr>
                      <a:r>
                        <a:rPr lang="en-GB" sz="1800" dirty="0"/>
                        <a:t>The various tactical functions allow to react rapidly to changing conditions.</a:t>
                      </a:r>
                      <a:endParaRPr lang="en-GB" sz="1800" dirty="0">
                        <a:latin typeface="+mn-lt"/>
                        <a:ea typeface="Times New Roman"/>
                        <a:cs typeface="Times New Roman"/>
                      </a:endParaRPr>
                    </a:p>
                  </a:txBody>
                  <a:tcPr marL="64008" marR="64008" marT="64008" marB="64008"/>
                </a:tc>
              </a:tr>
              <a:tr h="295892">
                <a:tc>
                  <a:txBody>
                    <a:bodyPr/>
                    <a:lstStyle/>
                    <a:p>
                      <a:pPr marL="0" marR="0" algn="l">
                        <a:spcBef>
                          <a:spcPts val="0"/>
                        </a:spcBef>
                        <a:spcAft>
                          <a:spcPts val="300"/>
                        </a:spcAft>
                      </a:pPr>
                      <a:r>
                        <a:rPr lang="en-GB" sz="1800" b="1" dirty="0"/>
                        <a:t>Predictability</a:t>
                      </a:r>
                      <a:endParaRPr lang="en-GB" sz="1800" b="1" dirty="0">
                        <a:latin typeface="+mn-lt"/>
                        <a:ea typeface="Times New Roman"/>
                        <a:cs typeface="Times New Roman"/>
                      </a:endParaRPr>
                    </a:p>
                  </a:txBody>
                  <a:tcPr marL="64008" marR="64008" marT="64008" marB="64008"/>
                </a:tc>
                <a:tc>
                  <a:txBody>
                    <a:bodyPr/>
                    <a:lstStyle/>
                    <a:p>
                      <a:pPr marL="0" marR="0" algn="just">
                        <a:spcBef>
                          <a:spcPts val="0"/>
                        </a:spcBef>
                        <a:spcAft>
                          <a:spcPts val="600"/>
                        </a:spcAft>
                      </a:pPr>
                      <a:r>
                        <a:rPr lang="en-GB" sz="1800" dirty="0"/>
                        <a:t>Improved planning allows stakeholders to anticipate on expected situations and be better prepared.</a:t>
                      </a:r>
                      <a:endParaRPr lang="en-GB" sz="1800" dirty="0">
                        <a:latin typeface="+mn-lt"/>
                        <a:ea typeface="Times New Roman"/>
                        <a:cs typeface="Times New Roman"/>
                      </a:endParaRPr>
                    </a:p>
                  </a:txBody>
                  <a:tcPr marL="64008" marR="64008" marT="64008" marB="64008"/>
                </a:tc>
              </a:tr>
              <a:tr h="295892">
                <a:tc>
                  <a:txBody>
                    <a:bodyPr/>
                    <a:lstStyle/>
                    <a:p>
                      <a:pPr marL="0" marR="0" algn="l">
                        <a:spcBef>
                          <a:spcPts val="0"/>
                        </a:spcBef>
                        <a:spcAft>
                          <a:spcPts val="300"/>
                        </a:spcAft>
                      </a:pPr>
                      <a:r>
                        <a:rPr lang="en-GB" sz="1800" b="1" dirty="0" smtClean="0">
                          <a:latin typeface="+mn-lt"/>
                          <a:ea typeface="Times New Roman"/>
                          <a:cs typeface="Times New Roman"/>
                        </a:rPr>
                        <a:t>CBA</a:t>
                      </a:r>
                      <a:endParaRPr lang="en-GB" sz="1800" b="1" dirty="0">
                        <a:latin typeface="+mn-lt"/>
                        <a:ea typeface="Times New Roman"/>
                        <a:cs typeface="Times New Roman"/>
                      </a:endParaRPr>
                    </a:p>
                  </a:txBody>
                  <a:tcPr marL="64008" marR="64008" marT="64008" marB="64008"/>
                </a:tc>
                <a:tc>
                  <a:txBody>
                    <a:bodyPr/>
                    <a:lstStyle/>
                    <a:p>
                      <a:pPr marL="0" marR="0" algn="just">
                        <a:spcBef>
                          <a:spcPts val="0"/>
                        </a:spcBef>
                        <a:spcAft>
                          <a:spcPts val="600"/>
                        </a:spcAft>
                      </a:pPr>
                      <a:r>
                        <a:rPr lang="en-GB" sz="1800" dirty="0"/>
                        <a:t>The ground costs are </a:t>
                      </a:r>
                      <a:r>
                        <a:rPr lang="en-GB" sz="1800" dirty="0" smtClean="0"/>
                        <a:t>lower </a:t>
                      </a:r>
                      <a:r>
                        <a:rPr lang="en-GB" sz="1800" dirty="0"/>
                        <a:t>than the benefits to airspace users.</a:t>
                      </a:r>
                      <a:endParaRPr lang="en-GB" sz="1800" dirty="0">
                        <a:latin typeface="+mn-lt"/>
                        <a:ea typeface="Times New Roman"/>
                        <a:cs typeface="Times New Roman"/>
                      </a:endParaRPr>
                    </a:p>
                  </a:txBody>
                  <a:tcPr marL="64008" marR="64008" marT="64008" marB="64008"/>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6</a:t>
            </a:fld>
            <a:endParaRPr lang="en-US"/>
          </a:p>
        </p:txBody>
      </p:sp>
      <p:sp>
        <p:nvSpPr>
          <p:cNvPr id="4" name="Content Placeholder 3"/>
          <p:cNvSpPr>
            <a:spLocks noGrp="1"/>
          </p:cNvSpPr>
          <p:nvPr>
            <p:ph idx="1"/>
          </p:nvPr>
        </p:nvSpPr>
        <p:spPr>
          <a:xfrm>
            <a:off x="304800" y="1295400"/>
            <a:ext cx="8458200" cy="5181600"/>
          </a:xfrm>
        </p:spPr>
        <p:txBody>
          <a:bodyPr>
            <a:noAutofit/>
          </a:bodyPr>
          <a:lstStyle/>
          <a:p>
            <a:r>
              <a:rPr lang="en-GB" sz="2400" b="1" dirty="0" smtClean="0"/>
              <a:t>Element 1</a:t>
            </a:r>
            <a:r>
              <a:rPr lang="en-GB" sz="2400" b="1" dirty="0" smtClean="0">
                <a:sym typeface="Wingdings"/>
              </a:rPr>
              <a:t> </a:t>
            </a:r>
            <a:r>
              <a:rPr lang="en-GB" sz="2400" b="1" dirty="0" smtClean="0"/>
              <a:t> Airspace Planning</a:t>
            </a:r>
          </a:p>
          <a:p>
            <a:pPr lvl="1"/>
            <a:r>
              <a:rPr lang="en-GB" sz="1700" dirty="0" smtClean="0"/>
              <a:t>Required procedures exist for the main. They may need to be complemented by local practical guidance and processes</a:t>
            </a:r>
          </a:p>
          <a:p>
            <a:pPr lvl="1"/>
            <a:r>
              <a:rPr lang="en-GB" sz="1700" dirty="0" smtClean="0"/>
              <a:t>The airspace requirements (RNAV, RNP and the value of the performance required) may require new ATS procedures and ground system functionalities</a:t>
            </a:r>
          </a:p>
          <a:p>
            <a:pPr lvl="1"/>
            <a:endParaRPr lang="en-GB" sz="600" dirty="0" smtClean="0"/>
          </a:p>
          <a:p>
            <a:r>
              <a:rPr lang="en-GB" sz="2400" b="1" dirty="0" smtClean="0"/>
              <a:t>Element 2</a:t>
            </a:r>
            <a:r>
              <a:rPr lang="en-GB" sz="2400" b="1" dirty="0" smtClean="0">
                <a:sym typeface="Wingdings"/>
              </a:rPr>
              <a:t> </a:t>
            </a:r>
            <a:r>
              <a:rPr lang="en-GB" sz="2400" b="1" dirty="0" smtClean="0"/>
              <a:t> FUA: Flexible Use of Airspace</a:t>
            </a:r>
          </a:p>
          <a:p>
            <a:pPr lvl="1"/>
            <a:r>
              <a:rPr lang="en-US" sz="1700" dirty="0" smtClean="0"/>
              <a:t>The ICAO Circular 330 AN/189 Civil/Military Cooperation in Air Traffic Management offers guidance and examples of successful practices of Civil and Military Cooperation</a:t>
            </a:r>
          </a:p>
          <a:p>
            <a:pPr lvl="1"/>
            <a:endParaRPr lang="en-US" sz="600" dirty="0" smtClean="0"/>
          </a:p>
          <a:p>
            <a:r>
              <a:rPr lang="en-GB" sz="2400" b="1" dirty="0" smtClean="0"/>
              <a:t>Element 3</a:t>
            </a:r>
            <a:r>
              <a:rPr lang="en-GB" sz="2400" b="1" dirty="0" smtClean="0">
                <a:sym typeface="Wingdings"/>
              </a:rPr>
              <a:t> </a:t>
            </a:r>
            <a:r>
              <a:rPr lang="en-GB" sz="2400" b="1" dirty="0" smtClean="0"/>
              <a:t> Flexible Routing (enroute PBN)</a:t>
            </a:r>
          </a:p>
          <a:p>
            <a:pPr lvl="1"/>
            <a:r>
              <a:rPr lang="en-US" sz="1700" dirty="0" smtClean="0"/>
              <a:t>A number of operational issues and requirements will need to be addressed to enable harmonized deployment of Flex Route operations in a given area such as:</a:t>
            </a:r>
            <a:endParaRPr lang="en-GB" sz="1700" dirty="0" smtClean="0"/>
          </a:p>
          <a:p>
            <a:pPr lvl="2"/>
            <a:r>
              <a:rPr lang="en-US" sz="1500" dirty="0" smtClean="0"/>
              <a:t>Some adaptation of Letters of Agreement;</a:t>
            </a:r>
            <a:endParaRPr lang="en-GB" sz="1500" dirty="0" smtClean="0"/>
          </a:p>
          <a:p>
            <a:pPr lvl="2"/>
            <a:r>
              <a:rPr lang="en-US" sz="1500" spc="-50" dirty="0" smtClean="0"/>
              <a:t>Revised procedures to consider the possibility of transfer of control at other than published fixes;</a:t>
            </a:r>
          </a:p>
          <a:p>
            <a:pPr lvl="2"/>
            <a:r>
              <a:rPr lang="en-US" sz="1500" dirty="0" smtClean="0"/>
              <a:t>Review of controller manuals and current operating practices </a:t>
            </a:r>
          </a:p>
          <a:p>
            <a:pPr lvl="2"/>
            <a:r>
              <a:rPr lang="en-US" sz="1500" dirty="0" smtClean="0"/>
              <a:t>Specific communication and navigation requirements </a:t>
            </a:r>
            <a:endParaRPr lang="en-GB" sz="1500" b="1" dirty="0"/>
          </a:p>
        </p:txBody>
      </p:sp>
      <p:sp>
        <p:nvSpPr>
          <p:cNvPr id="5" name="Footer Placeholder 4"/>
          <p:cNvSpPr>
            <a:spLocks noGrp="1"/>
          </p:cNvSpPr>
          <p:nvPr>
            <p:ph type="ftr" sz="quarter" idx="11"/>
          </p:nvPr>
        </p:nvSpPr>
        <p:spPr/>
        <p:txBody>
          <a:bodyPr/>
          <a:lstStyle/>
          <a:p>
            <a:r>
              <a:rPr lang="en-CA" b="1" smtClean="0"/>
              <a:t>ICAO SIP 2012 - 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B0-10 – Necessary Procedures (Air &amp; Ground)</a:t>
            </a:r>
            <a:endParaRPr lang="en-GB" sz="20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7</a:t>
            </a:fld>
            <a:endParaRPr lang="en-US"/>
          </a:p>
        </p:txBody>
      </p:sp>
      <p:sp>
        <p:nvSpPr>
          <p:cNvPr id="4" name="Content Placeholder 3"/>
          <p:cNvSpPr>
            <a:spLocks noGrp="1"/>
          </p:cNvSpPr>
          <p:nvPr>
            <p:ph idx="1"/>
          </p:nvPr>
        </p:nvSpPr>
        <p:spPr>
          <a:xfrm>
            <a:off x="228600" y="1295400"/>
            <a:ext cx="8763000" cy="5181600"/>
          </a:xfrm>
        </p:spPr>
        <p:txBody>
          <a:bodyPr>
            <a:noAutofit/>
          </a:bodyPr>
          <a:lstStyle/>
          <a:p>
            <a:r>
              <a:rPr lang="en-GB" sz="2800" b="1" dirty="0" smtClean="0"/>
              <a:t>Avionics</a:t>
            </a:r>
          </a:p>
          <a:p>
            <a:pPr lvl="1"/>
            <a:r>
              <a:rPr lang="en-GB" dirty="0" smtClean="0"/>
              <a:t>FANS 1/A</a:t>
            </a:r>
            <a:endParaRPr lang="en-US" dirty="0" smtClean="0"/>
          </a:p>
          <a:p>
            <a:r>
              <a:rPr lang="en-GB" sz="2800" b="1" dirty="0" smtClean="0"/>
              <a:t>Ground Systems</a:t>
            </a:r>
          </a:p>
          <a:p>
            <a:pPr lvl="1"/>
            <a:r>
              <a:rPr lang="en-GB" dirty="0" smtClean="0"/>
              <a:t>CDM can be supported by a form of internet portal.</a:t>
            </a:r>
          </a:p>
          <a:p>
            <a:pPr lvl="1"/>
            <a:r>
              <a:rPr lang="en-GB" dirty="0" smtClean="0"/>
              <a:t>Basic FUA concept can be implemented with the existing technology.  For more advanced use of conditional routes, a robust collaborative decision system is required.</a:t>
            </a:r>
          </a:p>
          <a:p>
            <a:pPr lvl="1"/>
            <a:r>
              <a:rPr lang="en-US" dirty="0" smtClean="0"/>
              <a:t>ANSPs evaluate their FDPS to determine what, if any, modifications will be required to accommodate the implementation of Flex Route operations</a:t>
            </a:r>
            <a:endParaRPr lang="en-GB" b="1" dirty="0" smtClean="0"/>
          </a:p>
        </p:txBody>
      </p:sp>
      <p:sp>
        <p:nvSpPr>
          <p:cNvPr id="5" name="Footer Placeholder 4"/>
          <p:cNvSpPr>
            <a:spLocks noGrp="1"/>
          </p:cNvSpPr>
          <p:nvPr>
            <p:ph type="ftr" sz="quarter" idx="11"/>
          </p:nvPr>
        </p:nvSpPr>
        <p:spPr/>
        <p:txBody>
          <a:bodyPr/>
          <a:lstStyle/>
          <a:p>
            <a:r>
              <a:rPr lang="en-CA" b="1" smtClean="0"/>
              <a:t>ICAO SIP 2012 - 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B0-10 – Necessary System Capability</a:t>
            </a:r>
            <a:endParaRPr lang="en-GB" sz="20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8</a:t>
            </a:fld>
            <a:endParaRPr lang="en-US"/>
          </a:p>
        </p:txBody>
      </p:sp>
      <p:sp>
        <p:nvSpPr>
          <p:cNvPr id="4" name="Content Placeholder 3"/>
          <p:cNvSpPr>
            <a:spLocks noGrp="1"/>
          </p:cNvSpPr>
          <p:nvPr>
            <p:ph idx="1"/>
          </p:nvPr>
        </p:nvSpPr>
        <p:spPr>
          <a:xfrm>
            <a:off x="457200" y="1371600"/>
            <a:ext cx="8001000" cy="4343400"/>
          </a:xfrm>
        </p:spPr>
        <p:txBody>
          <a:bodyPr>
            <a:noAutofit/>
          </a:bodyPr>
          <a:lstStyle/>
          <a:p>
            <a:r>
              <a:rPr lang="en-GB" dirty="0" smtClean="0"/>
              <a:t>The required training is available and the change step is achievable from a human factors perspective. Training in the operational standards and procedures are required for this Module.</a:t>
            </a:r>
          </a:p>
          <a:p>
            <a:r>
              <a:rPr lang="en-GB" dirty="0" smtClean="0"/>
              <a:t>Likewise, the qualifications requirements are identified in the regulatory requirements</a:t>
            </a:r>
            <a:endParaRPr lang="en-GB" sz="4000" b="1" i="1" dirty="0" smtClean="0"/>
          </a:p>
        </p:txBody>
      </p:sp>
      <p:sp>
        <p:nvSpPr>
          <p:cNvPr id="5" name="Footer Placeholder 4"/>
          <p:cNvSpPr>
            <a:spLocks noGrp="1"/>
          </p:cNvSpPr>
          <p:nvPr>
            <p:ph type="ftr" sz="quarter" idx="11"/>
          </p:nvPr>
        </p:nvSpPr>
        <p:spPr/>
        <p:txBody>
          <a:bodyPr/>
          <a:lstStyle/>
          <a:p>
            <a:r>
              <a:rPr lang="en-CA" b="1" smtClean="0"/>
              <a:t>ICAO SIP 2012 - 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B0-10 – Training and Qualification Requirements</a:t>
            </a:r>
            <a:endParaRPr lang="en-GB" sz="20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9</a:t>
            </a:fld>
            <a:endParaRPr lang="en-US"/>
          </a:p>
        </p:txBody>
      </p:sp>
      <p:sp>
        <p:nvSpPr>
          <p:cNvPr id="4" name="Content Placeholder 3"/>
          <p:cNvSpPr>
            <a:spLocks noGrp="1"/>
          </p:cNvSpPr>
          <p:nvPr>
            <p:ph idx="1"/>
          </p:nvPr>
        </p:nvSpPr>
        <p:spPr>
          <a:xfrm>
            <a:off x="304800" y="1295400"/>
            <a:ext cx="8610600" cy="5105400"/>
          </a:xfrm>
        </p:spPr>
        <p:txBody>
          <a:bodyPr>
            <a:noAutofit/>
          </a:bodyPr>
          <a:lstStyle/>
          <a:p>
            <a:r>
              <a:rPr lang="en-GB" sz="2200" b="1" dirty="0" smtClean="0"/>
              <a:t>Element 1</a:t>
            </a:r>
            <a:r>
              <a:rPr lang="en-GB" sz="2200" b="1" dirty="0" smtClean="0">
                <a:sym typeface="Wingdings"/>
              </a:rPr>
              <a:t> </a:t>
            </a:r>
            <a:r>
              <a:rPr lang="en-GB" sz="2200" b="1" dirty="0" smtClean="0"/>
              <a:t> Airspace Planning</a:t>
            </a:r>
          </a:p>
          <a:p>
            <a:pPr lvl="1"/>
            <a:r>
              <a:rPr lang="en-GB" sz="2200" dirty="0" smtClean="0"/>
              <a:t>ICAO material is available</a:t>
            </a:r>
          </a:p>
          <a:p>
            <a:r>
              <a:rPr lang="en-GB" sz="2200" b="1" dirty="0" smtClean="0"/>
              <a:t>Element 2</a:t>
            </a:r>
            <a:r>
              <a:rPr lang="en-GB" sz="2200" b="1" dirty="0" smtClean="0">
                <a:sym typeface="Wingdings"/>
              </a:rPr>
              <a:t> </a:t>
            </a:r>
            <a:r>
              <a:rPr lang="en-GB" sz="2200" b="1" dirty="0" smtClean="0"/>
              <a:t> FUA: Flexible Use of Airspace</a:t>
            </a:r>
          </a:p>
          <a:p>
            <a:pPr lvl="1"/>
            <a:r>
              <a:rPr lang="en-US" sz="2200" dirty="0" smtClean="0"/>
              <a:t>ICAO provisions related to coordination between civil and military in support to the Flexile Use of Airspace can be found in several Annexes, PANS and Manuals</a:t>
            </a:r>
          </a:p>
          <a:p>
            <a:r>
              <a:rPr lang="en-GB" sz="2200" b="1" dirty="0" smtClean="0"/>
              <a:t>Element 3</a:t>
            </a:r>
            <a:r>
              <a:rPr lang="en-GB" sz="2200" b="1" dirty="0" smtClean="0">
                <a:sym typeface="Wingdings"/>
              </a:rPr>
              <a:t> </a:t>
            </a:r>
            <a:r>
              <a:rPr lang="en-GB" sz="2200" b="1" dirty="0" smtClean="0"/>
              <a:t> Flexible Routing</a:t>
            </a:r>
          </a:p>
          <a:p>
            <a:pPr lvl="1"/>
            <a:r>
              <a:rPr lang="en-GB" sz="2200" dirty="0" err="1" smtClean="0"/>
              <a:t>LoA</a:t>
            </a:r>
            <a:r>
              <a:rPr lang="en-GB" sz="2200" dirty="0" smtClean="0"/>
              <a:t>/</a:t>
            </a:r>
            <a:r>
              <a:rPr lang="en-GB" sz="2200" dirty="0" err="1" smtClean="0"/>
              <a:t>LoCs</a:t>
            </a:r>
            <a:r>
              <a:rPr lang="en-GB" sz="2200" dirty="0" smtClean="0"/>
              <a:t>: Letters of agreement (</a:t>
            </a:r>
            <a:r>
              <a:rPr lang="en-GB" sz="2200" dirty="0" err="1" smtClean="0"/>
              <a:t>LoA</a:t>
            </a:r>
            <a:r>
              <a:rPr lang="en-GB" sz="2200" dirty="0" smtClean="0"/>
              <a:t>) and/or letters of coordination (</a:t>
            </a:r>
            <a:r>
              <a:rPr lang="en-GB" sz="2200" dirty="0" err="1" smtClean="0"/>
              <a:t>LoC</a:t>
            </a:r>
            <a:r>
              <a:rPr lang="en-GB" sz="2200" dirty="0" smtClean="0"/>
              <a:t>) might be required to reflect the specificities of Flex Route operations. Local hand-off procedures, timings and frequency allocations must be clearly detailed</a:t>
            </a:r>
          </a:p>
          <a:p>
            <a:r>
              <a:rPr lang="en-GB" sz="2200" b="1" dirty="0" smtClean="0"/>
              <a:t>Approval Plans:</a:t>
            </a:r>
            <a:r>
              <a:rPr lang="en-GB" sz="2200" dirty="0" smtClean="0"/>
              <a:t>  To Be Determined, based upon regional applications.  Possible regional mandates of PBN should be considered.</a:t>
            </a:r>
          </a:p>
          <a:p>
            <a:pPr lvl="1"/>
            <a:endParaRPr lang="en-GB" sz="1800" dirty="0" smtClean="0"/>
          </a:p>
          <a:p>
            <a:endParaRPr lang="en-GB" sz="1800" dirty="0" smtClean="0"/>
          </a:p>
          <a:p>
            <a:endParaRPr lang="en-GB" sz="1800" b="1" dirty="0" smtClean="0"/>
          </a:p>
        </p:txBody>
      </p:sp>
      <p:sp>
        <p:nvSpPr>
          <p:cNvPr id="5" name="Footer Placeholder 4"/>
          <p:cNvSpPr>
            <a:spLocks noGrp="1"/>
          </p:cNvSpPr>
          <p:nvPr>
            <p:ph type="ftr" sz="quarter" idx="11"/>
          </p:nvPr>
        </p:nvSpPr>
        <p:spPr/>
        <p:txBody>
          <a:bodyPr/>
          <a:lstStyle/>
          <a:p>
            <a:r>
              <a:rPr lang="en-CA" b="1" smtClean="0"/>
              <a:t>ICAO SIP 2012 - 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2800" dirty="0" smtClean="0"/>
              <a:t>Module N° B0-10 – Regulatory /Standardization needs and Approval Plan (Air &amp; Ground) </a:t>
            </a:r>
            <a:endParaRPr lang="en-GB" sz="28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ICAO">
  <a:themeElements>
    <a:clrScheme name="ICAO_1">
      <a:dk1>
        <a:srgbClr val="000000"/>
      </a:dk1>
      <a:lt1>
        <a:srgbClr val="FFFFFF"/>
      </a:lt1>
      <a:dk2>
        <a:srgbClr val="00153E"/>
      </a:dk2>
      <a:lt2>
        <a:srgbClr val="2C6ABA"/>
      </a:lt2>
      <a:accent1>
        <a:srgbClr val="D31044"/>
      </a:accent1>
      <a:accent2>
        <a:srgbClr val="FFE76D"/>
      </a:accent2>
      <a:accent3>
        <a:srgbClr val="1AB39F"/>
      </a:accent3>
      <a:accent4>
        <a:srgbClr val="738AC8"/>
      </a:accent4>
      <a:accent5>
        <a:srgbClr val="7FD13B"/>
      </a:accent5>
      <a:accent6>
        <a:srgbClr val="FF9900"/>
      </a:accent6>
      <a:hlink>
        <a:srgbClr val="EA157A"/>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ICAO</Template>
  <TotalTime>2011</TotalTime>
  <Words>1284</Words>
  <Application>Microsoft Office PowerPoint</Application>
  <PresentationFormat>On-screen Show (4:3)</PresentationFormat>
  <Paragraphs>166</Paragraphs>
  <Slides>12</Slides>
  <Notes>4</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ICAO</vt:lpstr>
      <vt:lpstr>Aviation System Block Upgrades Module N° B0-10/PIA 3  Improved Operations through Enhanced En-Route Trajectories  </vt:lpstr>
      <vt:lpstr>Module N° B0-10 Improved Operations through Enhanced En-Route Trajectories</vt:lpstr>
      <vt:lpstr>Module N° B0-10 - Baseline </vt:lpstr>
      <vt:lpstr>Module N° B0-10 – Change Brought by the Module</vt:lpstr>
      <vt:lpstr>Module N° B0-10 – Intended Performance Operational Improvement </vt:lpstr>
      <vt:lpstr>Module N° B0-10 – Necessary Procedures (Air &amp; Ground)</vt:lpstr>
      <vt:lpstr>Module N° B0-10 – Necessary System Capability</vt:lpstr>
      <vt:lpstr>Module N° B0-10 – Training and Qualification Requirements</vt:lpstr>
      <vt:lpstr>Module N° B0-10 – Regulatory /Standardization needs and Approval Plan (Air &amp; Ground) </vt:lpstr>
      <vt:lpstr>Module N° B0-10 – Reference Documents </vt:lpstr>
      <vt:lpstr>Module N° B0-10 Implementation                   - Benefits and Elements</vt:lpstr>
      <vt:lpstr>PowerPoint Presentation</vt:lpstr>
    </vt:vector>
  </TitlesOfParts>
  <Company>I.C.A.O.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lkhammar</dc:creator>
  <cp:lastModifiedBy>Sudarshan, Hindupur</cp:lastModifiedBy>
  <cp:revision>207</cp:revision>
  <dcterms:created xsi:type="dcterms:W3CDTF">2010-09-24T14:59:54Z</dcterms:created>
  <dcterms:modified xsi:type="dcterms:W3CDTF">2012-06-15T18:52:50Z</dcterms:modified>
</cp:coreProperties>
</file>