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8" r:id="rId5"/>
    <p:sldId id="269" r:id="rId6"/>
    <p:sldId id="270" r:id="rId7"/>
    <p:sldId id="271" r:id="rId8"/>
    <p:sldId id="275" r:id="rId9"/>
    <p:sldId id="272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22" autoAdjust="0"/>
  </p:normalViewPr>
  <p:slideViewPr>
    <p:cSldViewPr>
      <p:cViewPr>
        <p:scale>
          <a:sx n="73" d="100"/>
          <a:sy n="73" d="100"/>
        </p:scale>
        <p:origin x="-1267" y="1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138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018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743200"/>
            <a:ext cx="8001000" cy="25368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B0-35/PIA3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400" b="1" dirty="0" smtClean="0"/>
              <a:t> </a:t>
            </a:r>
            <a:r>
              <a:rPr lang="en-US" sz="2800" b="1" dirty="0" smtClean="0"/>
              <a:t>Improved Flow Performance through Planning based on a Network-Wide view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524000" y="58674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2012)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76800" y="1828800"/>
            <a:ext cx="381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-WP/24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B</a:t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646237"/>
            <a:ext cx="8382000" cy="4525963"/>
          </a:xfrm>
        </p:spPr>
        <p:txBody>
          <a:bodyPr>
            <a:noAutofit/>
          </a:bodyPr>
          <a:lstStyle/>
          <a:p>
            <a:r>
              <a:rPr lang="en-GB" b="1" i="1" dirty="0" smtClean="0"/>
              <a:t>Standards: </a:t>
            </a:r>
            <a:r>
              <a:rPr lang="en-GB" dirty="0" smtClean="0"/>
              <a:t>TBD </a:t>
            </a:r>
          </a:p>
          <a:p>
            <a:r>
              <a:rPr lang="en-GB" b="1" i="1" dirty="0" smtClean="0"/>
              <a:t>Procedures: </a:t>
            </a:r>
            <a:r>
              <a:rPr lang="en-GB" dirty="0" smtClean="0"/>
              <a:t>TBD</a:t>
            </a:r>
          </a:p>
          <a:p>
            <a:r>
              <a:rPr lang="en-GB" b="1" i="1" dirty="0" smtClean="0"/>
              <a:t>Guidance Material</a:t>
            </a:r>
          </a:p>
          <a:p>
            <a:pPr lvl="1"/>
            <a:r>
              <a:rPr lang="en-GB" dirty="0" smtClean="0"/>
              <a:t>ICAO Global Collaborative Decision Making (CDM) Guidelines (under development).</a:t>
            </a:r>
          </a:p>
          <a:p>
            <a:r>
              <a:rPr lang="en-GB" b="1" i="1" dirty="0" smtClean="0"/>
              <a:t>Approval Documents</a:t>
            </a:r>
          </a:p>
          <a:p>
            <a:pPr lvl="1"/>
            <a:r>
              <a:rPr lang="en-GB" dirty="0" smtClean="0"/>
              <a:t>ICAO Global Collaborative Decision Making (CDM) Guidelines (under development).</a:t>
            </a:r>
          </a:p>
          <a:p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– Reference Documents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502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b="1" dirty="0" smtClean="0"/>
              <a:t>	</a:t>
            </a:r>
            <a:r>
              <a:rPr lang="en-US" b="1" dirty="0" smtClean="0"/>
              <a:t>Improved Flow Performance through Planning based on a Network-Wide view</a:t>
            </a:r>
            <a:endParaRPr lang="en-US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800" y="25908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4267200"/>
            <a:ext cx="5410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3200" b="1" dirty="0" smtClean="0">
                <a:solidFill>
                  <a:srgbClr val="00B050"/>
                </a:solidFill>
              </a:rPr>
              <a:t>Element:</a:t>
            </a:r>
          </a:p>
          <a:p>
            <a:pPr lvl="1">
              <a:buFontTx/>
              <a:buChar char="-"/>
            </a:pPr>
            <a:r>
              <a:rPr lang="en-GB" sz="3200" b="1" dirty="0" smtClean="0">
                <a:solidFill>
                  <a:srgbClr val="00B050"/>
                </a:solidFill>
              </a:rPr>
              <a:t>Collaborative ATFM</a:t>
            </a:r>
          </a:p>
          <a:p>
            <a:pPr lvl="1"/>
            <a:endParaRPr lang="en-GB" sz="32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32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B0-35</a:t>
            </a:r>
            <a:r>
              <a:rPr lang="en-GB" sz="6000" dirty="0" smtClean="0"/>
              <a:t/>
            </a:r>
            <a:br>
              <a:rPr lang="en-GB" sz="6000" dirty="0" smtClean="0"/>
            </a:br>
            <a:r>
              <a:rPr lang="en-GB" sz="1800" b="1" dirty="0" smtClean="0"/>
              <a:t> </a:t>
            </a:r>
            <a:r>
              <a:rPr lang="en-US" sz="2000" b="1" dirty="0" smtClean="0"/>
              <a:t>Improved Flow Performance through Planning </a:t>
            </a:r>
            <a:br>
              <a:rPr lang="en-US" sz="2000" b="1" dirty="0" smtClean="0"/>
            </a:br>
            <a:r>
              <a:rPr lang="en-US" sz="2000" b="1" dirty="0" smtClean="0"/>
              <a:t> based on a Network-Wide view</a:t>
            </a:r>
            <a:endParaRPr lang="en-GB" sz="2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04800" y="1556366"/>
          <a:ext cx="8534400" cy="4734454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165269"/>
                <a:gridCol w="2429042"/>
                <a:gridCol w="2940089"/>
              </a:tblGrid>
              <a:tr h="73589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Air Traffic Flow Management (ATFM) is used to manage the flow of traffic in a way that minimizes delay and maximizes the use of the entire national airspace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008" marR="64008" marT="64008" marB="64008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435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1400" b="1" dirty="0" smtClean="0"/>
                        <a:t>KPA-01 </a:t>
                      </a:r>
                      <a:r>
                        <a:rPr lang="en-GB" sz="1400" b="1" dirty="0"/>
                        <a:t>Access &amp; </a:t>
                      </a:r>
                      <a:r>
                        <a:rPr lang="en-GB" sz="1400" b="1" dirty="0" smtClean="0"/>
                        <a:t>Equity       - KPA-02 Capacity             - KPA-04 Efficiency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1400" b="1" dirty="0" smtClean="0"/>
                        <a:t> KPA-05 Environment            - KPA </a:t>
                      </a:r>
                      <a:r>
                        <a:rPr lang="en-GB" sz="1400" b="1" dirty="0"/>
                        <a:t>-09 Predictability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525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Operating Environment/Phases of Flight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Pre-flight phases, some action during actual flight.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71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Applicability Considerations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Region or sub-region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871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DCB – Demand-Capacity </a:t>
                      </a:r>
                      <a:r>
                        <a:rPr lang="en-GB" sz="1400" b="1" dirty="0" smtClean="0"/>
                        <a:t>Balancing         TS </a:t>
                      </a:r>
                      <a:r>
                        <a:rPr lang="en-GB" sz="1400" b="1" dirty="0"/>
                        <a:t>– Traffic Synchronisation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AOM – Airspace Organisation and Management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871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Plan </a:t>
                      </a:r>
                      <a:r>
                        <a:rPr lang="en-GB" sz="1400" b="1" dirty="0" smtClean="0"/>
                        <a:t>Initiatives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GPI-1 </a:t>
                      </a:r>
                      <a:r>
                        <a:rPr lang="en-GB" sz="1400" b="1" dirty="0"/>
                        <a:t>Flexible use of airspace </a:t>
                      </a:r>
                      <a:r>
                        <a:rPr lang="en-GB" sz="1400" b="1" dirty="0" smtClean="0"/>
                        <a:t>          GPI-6 </a:t>
                      </a:r>
                      <a:r>
                        <a:rPr lang="en-GB" sz="1400" b="1" dirty="0"/>
                        <a:t>Air traffic flow management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GPI-8 </a:t>
                      </a:r>
                      <a:r>
                        <a:rPr lang="en-GB" sz="1400" b="1" dirty="0"/>
                        <a:t>Collaborative airspace design and management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5195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/>
                        <a:t>Status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</a:tr>
              <a:tr h="1618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Standards Readiness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2013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</a:tr>
              <a:tr h="1471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Avionics Availability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>
                          <a:latin typeface="+mn-lt"/>
                          <a:ea typeface="Times New Roman"/>
                          <a:cs typeface="Arial"/>
                        </a:rPr>
                        <a:t>N/A</a:t>
                      </a:r>
                      <a:endParaRPr lang="en-GB" sz="1400" b="1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6231" marR="66231" marT="0" marB="0"/>
                </a:tc>
              </a:tr>
              <a:tr h="1637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Ground Systems Availability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smtClean="0">
                          <a:sym typeface="Wingdings"/>
                        </a:rPr>
                        <a:t>Ready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</a:tr>
              <a:tr h="1618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Procedures Available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2013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</a:tr>
              <a:tr h="1618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/>
                        <a:t>Operations Approvals</a:t>
                      </a:r>
                      <a:endParaRPr lang="en-GB" sz="14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2013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6231" marR="6623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dirty="0" smtClean="0"/>
              <a:t>It is difficult to describe an exact baseline. The need for ATFM emerges as traffic densities increased</a:t>
            </a:r>
          </a:p>
          <a:p>
            <a:r>
              <a:rPr lang="en-GB" dirty="0" smtClean="0"/>
              <a:t>Even where overall capacity is not an issue, the efficient management of flows through a given volume of airspace deserves a specific consideration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In order to regulate flows, ATFM may take measures of the following nature:</a:t>
            </a:r>
          </a:p>
          <a:p>
            <a:pPr lvl="1"/>
            <a:r>
              <a:rPr lang="en-GB" sz="2400" dirty="0" smtClean="0"/>
              <a:t>Departure slots; Rate of entry; Requested time; Miles-in-trail figures;</a:t>
            </a:r>
          </a:p>
          <a:p>
            <a:pPr lvl="1"/>
            <a:r>
              <a:rPr lang="en-GB" sz="2400" dirty="0" smtClean="0"/>
              <a:t>Re-routing; Sequencing of flights;</a:t>
            </a:r>
          </a:p>
          <a:p>
            <a:pPr lvl="1"/>
            <a:r>
              <a:rPr lang="en-GB" sz="2400" dirty="0" smtClean="0"/>
              <a:t>Delaying of specific flights on the ground by a few minutes </a:t>
            </a:r>
          </a:p>
          <a:p>
            <a:r>
              <a:rPr lang="en-GB" sz="2800" dirty="0" smtClean="0"/>
              <a:t>These measures are not mutually exclusive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– Intended Performance Operational Improvement </a:t>
            </a:r>
            <a:endParaRPr lang="en-GB" sz="2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838200" y="1295400"/>
          <a:ext cx="7772400" cy="495300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000816"/>
                <a:gridCol w="5771584"/>
              </a:tblGrid>
              <a:tr h="8809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Access and Equity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Improved access by avoiding disruption of air traffic in periods of demand higher than capacity;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ATFM processes take care of equitable distribution of delays.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18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Capacity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Better utilisation of available capacity, network-wide</a:t>
                      </a:r>
                      <a:r>
                        <a:rPr lang="en-GB" sz="1600" b="0" dirty="0" smtClean="0"/>
                        <a:t>; </a:t>
                      </a:r>
                      <a:r>
                        <a:rPr lang="en-GB" sz="1600" b="0" dirty="0"/>
                        <a:t>ability to anticipate difficult situations and mitigate them in advance.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9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Efficiency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Reduced fuel burn due to better anticipation of flow </a:t>
                      </a:r>
                      <a:r>
                        <a:rPr lang="en-GB" sz="1600" b="0" dirty="0" smtClean="0"/>
                        <a:t>issues;</a:t>
                      </a:r>
                      <a:endParaRPr lang="en-GB" sz="1600" b="0" dirty="0"/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Reduced block times and times with engines on.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373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Environment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Reduced </a:t>
                      </a:r>
                      <a:r>
                        <a:rPr lang="en-GB" sz="1600" b="0" dirty="0" smtClean="0"/>
                        <a:t>emissions</a:t>
                      </a:r>
                      <a:r>
                        <a:rPr lang="en-GB" sz="1600" b="0" baseline="0" dirty="0" smtClean="0"/>
                        <a:t> a</a:t>
                      </a:r>
                      <a:r>
                        <a:rPr lang="en-GB" sz="1600" b="0" dirty="0" smtClean="0"/>
                        <a:t>s </a:t>
                      </a:r>
                      <a:r>
                        <a:rPr lang="en-GB" sz="1600" b="0" dirty="0"/>
                        <a:t>delays are absorbed on the ground, with shut engines; rerouting however generally put flight on a longer distance, but this is generally compensated by other airline operational benefits.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18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Participation by the ATM community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Common understanding of operational constraints, capabilities and needs.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18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Predictability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Increased predictability of schedules as the ATFM algorithms tends to limit the number of large delays.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93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Safety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Reduced occurrences of undesired sector overloads.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18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CBA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/>
                        <a:t>The business case has proven to be positive due to the benefits that flights can obtain in terms of delay reduction.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An ICAO manual on ATFM is available in draft version and need to be completed and approved. US/Europe experience is enough to help initiate application in other regions.</a:t>
            </a:r>
          </a:p>
          <a:p>
            <a:r>
              <a:rPr lang="en-GB" sz="2800" dirty="0" smtClean="0"/>
              <a:t>New procedures are required to link much closer the ATFM with ATS in the case of using miles-in-trail or Arrival management or Departure management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– Necessary Procedures (Air &amp; Ground)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Avionics</a:t>
            </a:r>
            <a:endParaRPr lang="en-GB" sz="2400" b="1" dirty="0" smtClean="0"/>
          </a:p>
          <a:p>
            <a:pPr lvl="1"/>
            <a:r>
              <a:rPr lang="en-GB" sz="2400" dirty="0" smtClean="0"/>
              <a:t>No avionics requirements</a:t>
            </a:r>
          </a:p>
          <a:p>
            <a:pPr lvl="1"/>
            <a:endParaRPr lang="en-GB" sz="2000" dirty="0" smtClean="0"/>
          </a:p>
          <a:p>
            <a:r>
              <a:rPr lang="en-GB" sz="2800" b="1" dirty="0" smtClean="0"/>
              <a:t>Ground Systems</a:t>
            </a:r>
          </a:p>
          <a:p>
            <a:pPr lvl="1"/>
            <a:r>
              <a:rPr lang="en-GB" sz="2400" dirty="0" smtClean="0"/>
              <a:t>When serving several FIRs, ATFM systems are generally deployed as a specific unit, system and software connected to the ATC units and airspace users to which it provides its services. Regional ATFM units have been the subject of specific developments.</a:t>
            </a:r>
          </a:p>
          <a:p>
            <a:endParaRPr lang="en-GB" sz="1800" dirty="0" smtClean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B0-35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Flow managers in the flow management unit and controllers in ACCs need specific training and airline dispatchers using the remote flow management information or applications need training.</a:t>
            </a:r>
          </a:p>
          <a:p>
            <a:r>
              <a:rPr lang="en-GB" sz="2800" dirty="0" smtClean="0"/>
              <a:t>Training in the operational standards and procedures are required for this module. </a:t>
            </a:r>
          </a:p>
          <a:p>
            <a:r>
              <a:rPr lang="en-GB" sz="2800" dirty="0" smtClean="0"/>
              <a:t>Likewise, the qualifications requirements are identified in the regulatory requirements</a:t>
            </a:r>
          </a:p>
          <a:p>
            <a:endParaRPr lang="en-GB" sz="2800" dirty="0" smtClean="0"/>
          </a:p>
          <a:p>
            <a:endParaRPr lang="en-GB" sz="2800" dirty="0" smtClean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1" rtl="0"/>
            <a:r>
              <a:rPr lang="en-GB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Module N° B0-35 – Training and Qualification Requirements</a:t>
            </a:r>
            <a:endParaRPr lang="en-GB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646237"/>
            <a:ext cx="8382000" cy="4525963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/>
              <a:t>Regulatory/Standardization</a:t>
            </a:r>
            <a:r>
              <a:rPr lang="en-GB" dirty="0" smtClean="0"/>
              <a:t>:  </a:t>
            </a:r>
          </a:p>
          <a:p>
            <a:pPr lvl="1"/>
            <a:r>
              <a:rPr lang="en-GB" sz="3200" dirty="0" smtClean="0"/>
              <a:t>New standards and requirements is required for standard ATFM messages</a:t>
            </a:r>
          </a:p>
          <a:p>
            <a:pPr lvl="0"/>
            <a:r>
              <a:rPr lang="en-GB" b="1" dirty="0" smtClean="0"/>
              <a:t>Approval Plans:</a:t>
            </a:r>
            <a:r>
              <a:rPr lang="en-GB" dirty="0" smtClean="0"/>
              <a:t>  </a:t>
            </a:r>
          </a:p>
          <a:p>
            <a:pPr lvl="1"/>
            <a:r>
              <a:rPr lang="en-GB" sz="3200" dirty="0" smtClean="0"/>
              <a:t>To Be Determined.</a:t>
            </a:r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lvl="0"/>
            <a:r>
              <a:rPr lang="en-GB" sz="2800" dirty="0" smtClean="0"/>
              <a:t>Module N° B0-35 – Regulatory/standardization needs and Approval Plan (Air &amp; Ground)</a:t>
            </a:r>
            <a:r>
              <a:rPr lang="en-GB" sz="2800" i="1" dirty="0" smtClean="0"/>
              <a:t> 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1147</TotalTime>
  <Words>809</Words>
  <Application>Microsoft Office PowerPoint</Application>
  <PresentationFormat>On-screen Show (4:3)</PresentationFormat>
  <Paragraphs>127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B0-35/PIA3   Improved Flow Performance through Planning based on a Network-Wide view</vt:lpstr>
      <vt:lpstr>Module N° B0-35  Improved Flow Performance through Planning   based on a Network-Wide view</vt:lpstr>
      <vt:lpstr>Module N° B0-35 - Baseline </vt:lpstr>
      <vt:lpstr>Module N° B0-35 – Change Brought by the Module</vt:lpstr>
      <vt:lpstr>Module N° B0-35 – Intended Performance Operational Improvement </vt:lpstr>
      <vt:lpstr>Module N° B0-35 – Necessary Procedures (Air &amp; Ground)</vt:lpstr>
      <vt:lpstr>Module N° B0-35 – Necessary System Capability</vt:lpstr>
      <vt:lpstr>Module N° B0-35 – Training and Qualification Requirements</vt:lpstr>
      <vt:lpstr>Module N° B0-35 – Regulatory/standardization needs and Approval Plan (Air &amp; Ground) </vt:lpstr>
      <vt:lpstr>Module N° B0-35 – Reference Documents</vt:lpstr>
      <vt:lpstr>Module N° B0-35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196</cp:revision>
  <dcterms:created xsi:type="dcterms:W3CDTF">2010-09-24T14:59:54Z</dcterms:created>
  <dcterms:modified xsi:type="dcterms:W3CDTF">2012-06-15T19:40:36Z</dcterms:modified>
</cp:coreProperties>
</file>