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61" r:id="rId4"/>
    <p:sldId id="269" r:id="rId5"/>
    <p:sldId id="270" r:id="rId6"/>
    <p:sldId id="271" r:id="rId7"/>
    <p:sldId id="272" r:id="rId8"/>
    <p:sldId id="273" r:id="rId9"/>
    <p:sldId id="276" r:id="rId10"/>
    <p:sldId id="274" r:id="rId11"/>
    <p:sldId id="275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7" d="100"/>
          <a:sy n="77" d="100"/>
        </p:scale>
        <p:origin x="-634" y="40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7467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72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ICAP SIP 2012-ASBU Methodology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ICAP SIP 2012-ASBU Methodology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ICAP SIP 2012-ASBU Methodology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ICAP SIP 2012-ASBU Methodology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ICAP SIP 2012-ASBU Methodology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ICAP SIP 2012-ASBU Methodology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ICAP SIP 2012-ASBU Methodology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ICAP SIP 2012-ASBU Methodology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ICAP SIP 2012-ASBU Methodology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ICAP SIP 2012-ASBU Methodology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ICAP SIP 2012-ASBU Methodology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ICAP SIP 2012-ASBU Methodology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ICAP SIP 2012-ASBU Methodology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ICAP SIP 2012-ASBU Methodology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urocontrol.int/safety-net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43200"/>
            <a:ext cx="7772400" cy="2689225"/>
          </a:xfrm>
        </p:spPr>
        <p:txBody>
          <a:bodyPr/>
          <a:lstStyle/>
          <a:p>
            <a:r>
              <a:rPr lang="en-US" b="1" dirty="0" smtClean="0"/>
              <a:t>Aviation System Block Upgrades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Module N° B0-102</a:t>
            </a: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1600" dirty="0" smtClean="0"/>
              <a:t> </a:t>
            </a:r>
            <a:br>
              <a:rPr lang="en-GB" sz="1600" dirty="0" smtClean="0"/>
            </a:br>
            <a:r>
              <a:rPr lang="en-GB" sz="2800" b="1" dirty="0" smtClean="0"/>
              <a:t>Increased Effectiveness of</a:t>
            </a:r>
            <a:br>
              <a:rPr lang="en-GB" sz="2800" b="1" dirty="0" smtClean="0"/>
            </a:br>
            <a:r>
              <a:rPr lang="en-GB" sz="2800" b="1" dirty="0" smtClean="0"/>
              <a:t> Ground-Based Safety Nets</a:t>
            </a:r>
            <a:br>
              <a:rPr lang="en-GB" sz="2800" b="1" dirty="0" smtClean="0"/>
            </a:br>
            <a:endParaRPr lang="en-GB" sz="2800" dirty="0"/>
          </a:p>
        </p:txBody>
      </p:sp>
      <p:sp>
        <p:nvSpPr>
          <p:cNvPr id="3" name="Rectangle 2"/>
          <p:cNvSpPr/>
          <p:nvPr/>
        </p:nvSpPr>
        <p:spPr>
          <a:xfrm>
            <a:off x="5257800" y="1905000"/>
            <a:ext cx="3657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-WP/24G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66800" y="5867400"/>
            <a:ext cx="7086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2012)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876800"/>
          </a:xfrm>
        </p:spPr>
        <p:txBody>
          <a:bodyPr>
            <a:noAutofit/>
          </a:bodyPr>
          <a:lstStyle/>
          <a:p>
            <a:r>
              <a:rPr lang="en-GB" sz="2400" b="1" i="1" dirty="0" smtClean="0"/>
              <a:t>Standards</a:t>
            </a:r>
          </a:p>
          <a:p>
            <a:pPr lvl="1"/>
            <a:r>
              <a:rPr lang="en-GB" sz="2400" dirty="0" smtClean="0"/>
              <a:t>EUROCONTROL Specifications for STCA, APW, MSAW and APM, available at </a:t>
            </a:r>
            <a:r>
              <a:rPr lang="en-GB" sz="2400" u="sng" dirty="0" smtClean="0">
                <a:hlinkClick r:id="rId2"/>
              </a:rPr>
              <a:t>http://www.eurocontrol.int/safety-nets</a:t>
            </a:r>
            <a:r>
              <a:rPr lang="en-GB" sz="2400" dirty="0" smtClean="0"/>
              <a:t> </a:t>
            </a:r>
          </a:p>
          <a:p>
            <a:r>
              <a:rPr lang="en-GB" sz="2400" b="1" i="1" dirty="0" smtClean="0"/>
              <a:t>Procedures</a:t>
            </a:r>
          </a:p>
          <a:p>
            <a:pPr lvl="1"/>
            <a:r>
              <a:rPr lang="en-GB" sz="2400" dirty="0" smtClean="0"/>
              <a:t>PANS-ATM (Doc 4444), section 15.7.2 and 15.7.4 </a:t>
            </a:r>
          </a:p>
          <a:p>
            <a:r>
              <a:rPr lang="en-GB" sz="2400" b="1" i="1" dirty="0" smtClean="0"/>
              <a:t>Guidance Material</a:t>
            </a:r>
          </a:p>
          <a:p>
            <a:pPr lvl="1"/>
            <a:r>
              <a:rPr lang="en-GB" sz="2400" dirty="0" smtClean="0"/>
              <a:t>EUROCONTROL Guidance Material for STCA, APW, MSAW and APM, available at </a:t>
            </a:r>
            <a:r>
              <a:rPr lang="en-GB" sz="2400" u="sng" dirty="0" smtClean="0">
                <a:hlinkClick r:id="rId2"/>
              </a:rPr>
              <a:t>http://www.eurocontrol.int/safety-nets</a:t>
            </a:r>
            <a:r>
              <a:rPr lang="en-GB" sz="2400" dirty="0" smtClean="0"/>
              <a:t>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sz="2400" b="1" i="1" dirty="0" smtClean="0"/>
              <a:t>Approval Documents- </a:t>
            </a:r>
            <a:r>
              <a:rPr lang="en-GB" sz="2400" i="1" dirty="0" smtClean="0"/>
              <a:t>Nil </a:t>
            </a:r>
          </a:p>
          <a:p>
            <a:endParaRPr lang="en-GB" dirty="0" smtClean="0"/>
          </a:p>
          <a:p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ICAP SIP 2012-ASBU Methodology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B0-102 – Reference Documents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1219200"/>
          </a:xfrm>
        </p:spPr>
        <p:txBody>
          <a:bodyPr>
            <a:noAutofit/>
          </a:bodyPr>
          <a:lstStyle/>
          <a:p>
            <a:r>
              <a:rPr lang="en-GB" b="1" dirty="0" smtClean="0"/>
              <a:t>Increased Effectiveness of Ground-Based Safety Nets</a:t>
            </a:r>
            <a:endParaRPr lang="en-GB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B0-102 Implementation                   - Benefits and Elements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800" y="2362200"/>
          <a:ext cx="8458200" cy="148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22"/>
                <a:gridCol w="1043178"/>
                <a:gridCol w="1409700"/>
                <a:gridCol w="1409700"/>
                <a:gridCol w="1676400"/>
                <a:gridCol w="1143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Key Performance Areas (KPA) 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KPAs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500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Applicable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685800" y="4038600"/>
            <a:ext cx="7772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00B050"/>
                </a:solidFill>
              </a:rPr>
              <a:t>Elements</a:t>
            </a:r>
          </a:p>
          <a:p>
            <a:pPr marL="741363" lvl="3" indent="0">
              <a:tabLst>
                <a:tab pos="519113" algn="l"/>
              </a:tabLst>
            </a:pPr>
            <a:r>
              <a:rPr lang="en-GB" sz="2800" b="1" i="1" dirty="0" smtClean="0">
                <a:solidFill>
                  <a:srgbClr val="00B050"/>
                </a:solidFill>
              </a:rPr>
              <a:t>- Short Term Conflict Alert (STCA)</a:t>
            </a:r>
          </a:p>
          <a:p>
            <a:pPr marL="741363" lvl="3" indent="0"/>
            <a:r>
              <a:rPr lang="en-GB" sz="2800" b="1" i="1" dirty="0" smtClean="0">
                <a:solidFill>
                  <a:srgbClr val="00B050"/>
                </a:solidFill>
              </a:rPr>
              <a:t>- Area Proximity Warning (APW)</a:t>
            </a:r>
          </a:p>
          <a:p>
            <a:pPr marL="741363" lvl="3" indent="0"/>
            <a:r>
              <a:rPr lang="en-GB" sz="2800" b="1" i="1" dirty="0" smtClean="0">
                <a:solidFill>
                  <a:srgbClr val="00B050"/>
                </a:solidFill>
              </a:rPr>
              <a:t>- Minimum Safe Altitude Warning (MSAW)</a:t>
            </a:r>
          </a:p>
          <a:p>
            <a:pPr lvl="1">
              <a:buNone/>
            </a:pPr>
            <a:endParaRPr lang="en-GB" sz="2800" b="1" dirty="0" smtClean="0">
              <a:solidFill>
                <a:srgbClr val="00B050"/>
              </a:solidFill>
            </a:endParaRPr>
          </a:p>
          <a:p>
            <a:pPr lvl="1">
              <a:buNone/>
            </a:pPr>
            <a:r>
              <a:rPr lang="en-GB" sz="2800" b="1" dirty="0" smtClean="0">
                <a:solidFill>
                  <a:srgbClr val="00B050"/>
                </a:solidFill>
              </a:rPr>
              <a:t>To be reflected in ANRF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ICAP SIP 2012-ASBU Methodology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Module N° B0-102: </a:t>
            </a:r>
            <a:br>
              <a:rPr lang="en-GB" sz="3200" dirty="0" smtClean="0"/>
            </a:br>
            <a:r>
              <a:rPr lang="en-GB" sz="2400" b="1" dirty="0" smtClean="0"/>
              <a:t>Increased Effectiveness of Ground-Based Safety Nets</a:t>
            </a:r>
            <a:endParaRPr lang="en-GB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ICAP SIP 2012-ASBU Methodology</a:t>
            </a:r>
            <a:endParaRPr lang="en-GB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57201" y="1524000"/>
          <a:ext cx="8153398" cy="5035652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3124199"/>
                <a:gridCol w="2311144"/>
                <a:gridCol w="2718055"/>
              </a:tblGrid>
              <a:tr h="59202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Summary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monitor the operational environment during airborne phases of flight,</a:t>
                      </a:r>
                      <a:r>
                        <a:rPr lang="en-GB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safety nets </a:t>
                      </a:r>
                      <a:r>
                        <a:rPr lang="en-GB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 timely alerts on the ground. </a:t>
                      </a:r>
                      <a:endParaRPr lang="en-GB" sz="2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800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Main Performance Impact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-10 Safety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601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Operating Environment/Phases of Flight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All airborne flight phases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1802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Applicability Considerations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Benefits increase whilst traffic density and complexity increase. Not all ground-based safety nets are relevant for each environment.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Deployment of this module should be accelerated.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800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Concept Component(s)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CM – Conflict Management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01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Plan Initiatives 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-9 Situational awareness </a:t>
                      </a:r>
                      <a:r>
                        <a:rPr lang="en-GB" sz="1400" dirty="0" smtClean="0">
                          <a:latin typeface="+mn-lt"/>
                        </a:rPr>
                        <a:t>       -</a:t>
                      </a:r>
                      <a:r>
                        <a:rPr lang="en-GB" sz="1400" dirty="0">
                          <a:latin typeface="+mn-lt"/>
                        </a:rPr>
                        <a:t>16 Decision support and alerting systems 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800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Main Dependencies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None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5613">
                <a:tc rowSpan="6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Readiness Checklist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Status (ready now or estimated date)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Standards Readiness 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Not applicable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Avionics Availability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Ready now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Ground Systems Availability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Ready now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Procedures Available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Ready now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Operations Approvals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Ready now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GB" sz="2800" dirty="0" smtClean="0"/>
              <a:t>None</a:t>
            </a:r>
            <a:endParaRPr lang="en-GB" sz="1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ICAP SIP 2012-ASBU Methodology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B0-102 </a:t>
            </a:r>
            <a:br>
              <a:rPr lang="en-GB" sz="3200" dirty="0" smtClean="0"/>
            </a:br>
            <a:r>
              <a:rPr lang="en-GB" sz="3200" dirty="0" smtClean="0"/>
              <a:t>Baseline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510540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sz="2400" b="1" i="1" dirty="0" smtClean="0"/>
              <a:t>Element 1</a:t>
            </a:r>
            <a:r>
              <a:rPr lang="en-GB" sz="2400" b="1" dirty="0" smtClean="0">
                <a:sym typeface="Wingdings"/>
              </a:rPr>
              <a:t>  </a:t>
            </a:r>
            <a:r>
              <a:rPr lang="en-GB" sz="2400" b="1" i="1" dirty="0" smtClean="0"/>
              <a:t>Short Term Conflict Alert (STCA)</a:t>
            </a:r>
          </a:p>
          <a:p>
            <a:pPr lvl="1"/>
            <a:r>
              <a:rPr lang="en-GB" sz="2400" dirty="0" smtClean="0"/>
              <a:t>preventing collision between aircraft by generating an alert of a potential or actual infringement of separation minima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sz="2400" b="1" i="1" dirty="0" smtClean="0"/>
              <a:t>Element 2</a:t>
            </a:r>
            <a:r>
              <a:rPr lang="en-GB" sz="2400" b="1" dirty="0" smtClean="0">
                <a:sym typeface="Wingdings"/>
              </a:rPr>
              <a:t> </a:t>
            </a:r>
            <a:r>
              <a:rPr lang="en-GB" sz="2400" b="1" i="1" dirty="0" smtClean="0"/>
              <a:t> Area Proximity Warning (APW)</a:t>
            </a:r>
          </a:p>
          <a:p>
            <a:pPr lvl="1"/>
            <a:r>
              <a:rPr lang="en-GB" sz="2400" dirty="0" smtClean="0"/>
              <a:t>Warn the controller about unauthorised penetration of an airspace volume by generating an alert of a potential or actual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sz="2400" b="1" i="1" dirty="0" smtClean="0"/>
              <a:t>Element 3</a:t>
            </a:r>
            <a:r>
              <a:rPr lang="en-GB" sz="2400" b="1" dirty="0" smtClean="0">
                <a:sym typeface="Wingdings"/>
              </a:rPr>
              <a:t> </a:t>
            </a:r>
            <a:r>
              <a:rPr lang="en-GB" sz="2400" b="1" i="1" dirty="0" smtClean="0"/>
              <a:t> Minimum Safe Altitude Warning (MSAW)</a:t>
            </a:r>
          </a:p>
          <a:p>
            <a:pPr lvl="1"/>
            <a:r>
              <a:rPr lang="en-GB" sz="2400" dirty="0" smtClean="0"/>
              <a:t>Warn the controller about risk of controlled flight into terrain accidents by generating  an alert of aircraft proximity to terrain or obstacles.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ICAP SIP 2012-ASBU Methodology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B0-102 – Change Brought by the Module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ICAP SIP 2012-ASBU Methodology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B0-102 – Intended Performance Operational Improvement </a:t>
            </a:r>
            <a:endParaRPr lang="en-GB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066800" y="1676400"/>
          <a:ext cx="7543800" cy="302514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353385"/>
                <a:gridCol w="5190415"/>
              </a:tblGrid>
              <a:tr h="7239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 b="1" dirty="0"/>
                        <a:t>Safety</a:t>
                      </a:r>
                      <a:endParaRPr lang="en-GB" sz="2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800" dirty="0"/>
                        <a:t>Significant reduction of the number of major incidents. </a:t>
                      </a:r>
                      <a:endParaRPr lang="en-GB" sz="2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</a:tr>
              <a:tr h="21717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 b="1" dirty="0" smtClean="0"/>
                        <a:t>CBA</a:t>
                      </a:r>
                      <a:endParaRPr lang="en-GB" sz="2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800" dirty="0"/>
                        <a:t>The business case for this element is entirely made around safety and the application of ALARP (As Low As Reasonably Practicable) in risk management.</a:t>
                      </a:r>
                      <a:endParaRPr lang="en-GB" sz="2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876800"/>
          </a:xfrm>
        </p:spPr>
        <p:txBody>
          <a:bodyPr>
            <a:noAutofit/>
          </a:bodyPr>
          <a:lstStyle/>
          <a:p>
            <a:r>
              <a:rPr lang="en-GB" dirty="0" smtClean="0"/>
              <a:t>The relevant PANS-ATM (Doc 4444) provisions exist.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ICAP SIP 2012-ASBU Methodology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lvl="0"/>
            <a:r>
              <a:rPr lang="en-GB" sz="3200" dirty="0" smtClean="0"/>
              <a:t>Module N° B0-102 – Necessary Procedures (Air &amp; Ground) 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876800"/>
          </a:xfrm>
        </p:spPr>
        <p:txBody>
          <a:bodyPr>
            <a:noAutofit/>
          </a:bodyPr>
          <a:lstStyle/>
          <a:p>
            <a:r>
              <a:rPr lang="en-GB" sz="2800" b="1" i="1" dirty="0" smtClean="0"/>
              <a:t>Avionics</a:t>
            </a:r>
          </a:p>
          <a:p>
            <a:pPr lvl="1"/>
            <a:r>
              <a:rPr lang="en-GB" dirty="0" smtClean="0"/>
              <a:t>Aircraft should support cooperative surveillance using existing technology such as Mode C/S transponder or ADS-B Out. </a:t>
            </a:r>
          </a:p>
          <a:p>
            <a:pPr lvl="1">
              <a:buNone/>
            </a:pPr>
            <a:endParaRPr lang="en-GB" dirty="0" smtClean="0"/>
          </a:p>
          <a:p>
            <a:r>
              <a:rPr lang="en-GB" sz="2800" b="1" i="1" dirty="0" smtClean="0"/>
              <a:t>Ground Systems</a:t>
            </a:r>
          </a:p>
          <a:p>
            <a:pPr lvl="1"/>
            <a:r>
              <a:rPr lang="en-GB" dirty="0" smtClean="0">
                <a:solidFill>
                  <a:schemeClr val="dk1"/>
                </a:solidFill>
              </a:rPr>
              <a:t>Short Term Conflict Alert, Area Proximity Warnings and Minimum Safe Altitude Warnings are proposed</a:t>
            </a:r>
            <a:endParaRPr lang="en-GB" dirty="0" smtClean="0"/>
          </a:p>
          <a:p>
            <a:pPr>
              <a:buNone/>
            </a:pPr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ICAP SIP 2012-ASBU Methodology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B0-102 – Necessary System Capability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876800"/>
          </a:xfrm>
        </p:spPr>
        <p:txBody>
          <a:bodyPr>
            <a:noAutofit/>
          </a:bodyPr>
          <a:lstStyle/>
          <a:p>
            <a:r>
              <a:rPr lang="en-GB" dirty="0" smtClean="0"/>
              <a:t>Controllers must receive specific ground-based safety nets training and be assessed as competent for the use of the relevant ground-based safety nets and recovery techniques. </a:t>
            </a:r>
          </a:p>
          <a:p>
            <a:endParaRPr lang="en-GB" dirty="0" smtClean="0"/>
          </a:p>
          <a:p>
            <a:endParaRPr lang="en-GB" sz="2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ICAP SIP 2012-ASBU Methodology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B0-102 – </a:t>
            </a:r>
            <a:r>
              <a:rPr lang="en-US" sz="3200" dirty="0" smtClean="0"/>
              <a:t>Training and Qualification Requirements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876800"/>
          </a:xfrm>
        </p:spPr>
        <p:txBody>
          <a:bodyPr>
            <a:noAutofit/>
          </a:bodyPr>
          <a:lstStyle/>
          <a:p>
            <a:r>
              <a:rPr lang="en-GB" sz="2200" b="1" i="1" dirty="0" smtClean="0"/>
              <a:t>Nil</a:t>
            </a:r>
            <a:endParaRPr lang="en-GB" sz="2200" dirty="0" smtClean="0"/>
          </a:p>
          <a:p>
            <a:endParaRPr lang="en-GB" sz="2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ICAP SIP 2012-ASBU Methodology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2800" dirty="0" smtClean="0"/>
              <a:t>Module N° B0-102 – </a:t>
            </a:r>
            <a:r>
              <a:rPr lang="en-US" sz="2800" dirty="0" smtClean="0"/>
              <a:t>Regulatory/standardization needs and Approval Plan (Air &amp; Ground) 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1519</TotalTime>
  <Words>590</Words>
  <Application>Microsoft Office PowerPoint</Application>
  <PresentationFormat>On-screen Show (4:3)</PresentationFormat>
  <Paragraphs>109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Aviation System Block Upgrades Module N° B0-102   Increased Effectiveness of  Ground-Based Safety Nets </vt:lpstr>
      <vt:lpstr>Module N° B0-102:  Increased Effectiveness of Ground-Based Safety Nets</vt:lpstr>
      <vt:lpstr>Module N° B0-102  Baseline</vt:lpstr>
      <vt:lpstr>Module N° B0-102 – Change Brought by the Module</vt:lpstr>
      <vt:lpstr>Module N° B0-102 – Intended Performance Operational Improvement </vt:lpstr>
      <vt:lpstr>Module N° B0-102 – Necessary Procedures (Air &amp; Ground) </vt:lpstr>
      <vt:lpstr>Module N° B0-102 – Necessary System Capability</vt:lpstr>
      <vt:lpstr>Module N° B0-102 – Training and Qualification Requirements</vt:lpstr>
      <vt:lpstr>Module N° B0-102 – Regulatory/standardization needs and Approval Plan (Air &amp; Ground) </vt:lpstr>
      <vt:lpstr>Module N° B0-102 – Reference Documents </vt:lpstr>
      <vt:lpstr>Module N° B0-102 Implementation                   - Benefits and Elements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244</cp:revision>
  <dcterms:created xsi:type="dcterms:W3CDTF">2010-09-24T14:59:54Z</dcterms:created>
  <dcterms:modified xsi:type="dcterms:W3CDTF">2012-06-15T19:45:55Z</dcterms:modified>
</cp:coreProperties>
</file>