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9" r:id="rId2"/>
    <p:sldId id="260" r:id="rId3"/>
    <p:sldId id="261" r:id="rId4"/>
    <p:sldId id="268" r:id="rId5"/>
    <p:sldId id="269" r:id="rId6"/>
    <p:sldId id="270" r:id="rId7"/>
    <p:sldId id="271" r:id="rId8"/>
    <p:sldId id="275" r:id="rId9"/>
    <p:sldId id="272" r:id="rId10"/>
    <p:sldId id="273" r:id="rId11"/>
    <p:sldId id="274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1044"/>
    <a:srgbClr val="EA157A"/>
    <a:srgbClr val="2C6ABA"/>
    <a:srgbClr val="7030A0"/>
    <a:srgbClr val="FFFFCC"/>
    <a:srgbClr val="00153E"/>
    <a:srgbClr val="385D8A"/>
    <a:srgbClr val="2C6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71" d="100"/>
          <a:sy n="71" d="100"/>
        </p:scale>
        <p:origin x="-802" y="3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86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7D8AB-7966-458C-9BE3-02C18DF0CBED}" type="datetimeFigureOut">
              <a:rPr lang="en-US" smtClean="0"/>
              <a:pPr/>
              <a:t>6/15/2012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A3367-9AA4-47DA-BEE2-BE6D80B199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23818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DC285-F2C7-43EB-8980-030AF7421F74}" type="datetimeFigureOut">
              <a:rPr lang="en-US" smtClean="0"/>
              <a:pPr/>
              <a:t>6/15/2012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D550C-52CF-4EDD-ABE6-64B9331AD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2947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2012-ASBU Workshop.Block Upgrades N° B0-05</a:t>
            </a:r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Workshop.Block Upgrades N° B0-05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Workshop.Block Upgrades N° B0-05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Workshop.Block Upgrades N° B0-05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Workshop.Block Upgrades N° B0-05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Workshop.Block Upgrades N° B0-05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2012-ASBU Workshop.Block Upgrades N° B0-05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lue Background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2012-ASBU Workshop.Block Upgrades N° B0-05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2012-ASBU Workshop.Block Upgrades N° B0-05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Workshop.Block Upgrades N° B0-05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2012-ASBU Workshop.Block Upgrades N° B0-05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US" smtClean="0"/>
              <a:t>ICAO SIP 2012-ASBU Workshop.Block Upgrades N° B0-05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2012-ASBU Workshop.Block Upgrades N° B0-05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_No_Footer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ICAO SIP 2012-ASBU </a:t>
            </a:r>
            <a:r>
              <a:rPr lang="en-US" dirty="0" err="1" smtClean="0"/>
              <a:t>Workshop.Block</a:t>
            </a:r>
            <a:r>
              <a:rPr lang="en-US" dirty="0" smtClean="0"/>
              <a:t> Upgrades N° B0-05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5" r:id="rId4"/>
    <p:sldLayoutId id="2147483664" r:id="rId5"/>
    <p:sldLayoutId id="2147483665" r:id="rId6"/>
    <p:sldLayoutId id="2147483666" r:id="rId7"/>
    <p:sldLayoutId id="2147483667" r:id="rId8"/>
    <p:sldLayoutId id="2147483674" r:id="rId9"/>
    <p:sldLayoutId id="2147483672" r:id="rId10"/>
    <p:sldLayoutId id="2147483673" r:id="rId11"/>
    <p:sldLayoutId id="2147483668" r:id="rId12"/>
    <p:sldLayoutId id="2147483669" r:id="rId13"/>
    <p:sldLayoutId id="2147483670" r:id="rId14"/>
    <p:sldLayoutId id="2147483671" r:id="rId15"/>
  </p:sldLayoutIdLst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971800"/>
            <a:ext cx="7848600" cy="2232025"/>
          </a:xfrm>
        </p:spPr>
        <p:txBody>
          <a:bodyPr/>
          <a:lstStyle/>
          <a:p>
            <a:r>
              <a:rPr lang="en-US" b="1" dirty="0" smtClean="0"/>
              <a:t>Aviation System Block Upgrades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Module N° B0-05/ PIA 4</a:t>
            </a:r>
            <a:br>
              <a:rPr lang="en-GB" dirty="0" smtClean="0"/>
            </a:br>
            <a:r>
              <a:rPr lang="en-GB" sz="4800" dirty="0" smtClean="0"/>
              <a:t/>
            </a:r>
            <a:br>
              <a:rPr lang="en-GB" sz="4800" dirty="0" smtClean="0"/>
            </a:br>
            <a:r>
              <a:rPr lang="en-GB" sz="2800" b="1" dirty="0" smtClean="0"/>
              <a:t> </a:t>
            </a:r>
            <a:r>
              <a:rPr lang="en-US" sz="2800" b="1" dirty="0" smtClean="0"/>
              <a:t>Improved Flexibility and Efficiency in </a:t>
            </a:r>
            <a:br>
              <a:rPr lang="en-US" sz="2800" b="1" dirty="0" smtClean="0"/>
            </a:br>
            <a:r>
              <a:rPr lang="en-US" sz="2800" b="1" dirty="0" smtClean="0"/>
              <a:t>Descent Profiles (CDOs)</a:t>
            </a:r>
            <a:endParaRPr lang="en-GB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4876800" y="1905000"/>
            <a:ext cx="4038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 smtClean="0"/>
              <a:t>SIP/2012/ASBU/Dakar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-WP/28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A</a:t>
            </a:r>
            <a:br>
              <a:rPr lang="en-GB" dirty="0" smtClean="0">
                <a:latin typeface="Times New Roman" pitchFamily="18" charset="0"/>
                <a:cs typeface="Times New Roman" pitchFamily="18" charset="0"/>
              </a:rPr>
            </a:br>
            <a:endParaRPr lang="en-GB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43000" y="5867400"/>
            <a:ext cx="7315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(Dakar,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4-6 July 2012)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295400"/>
            <a:ext cx="8610600" cy="5105400"/>
          </a:xfrm>
        </p:spPr>
        <p:txBody>
          <a:bodyPr>
            <a:noAutofit/>
          </a:bodyPr>
          <a:lstStyle/>
          <a:p>
            <a:r>
              <a:rPr lang="en-GB" sz="2400" dirty="0" smtClean="0"/>
              <a:t>Standards</a:t>
            </a:r>
          </a:p>
          <a:p>
            <a:pPr lvl="1"/>
            <a:r>
              <a:rPr lang="en-GB" sz="1800" dirty="0" smtClean="0"/>
              <a:t>For flight plan requirements in Amendment 1, ICAO Document 4444;        PANS/ATM v15 </a:t>
            </a:r>
          </a:p>
          <a:p>
            <a:r>
              <a:rPr lang="en-GB" sz="2400" dirty="0" smtClean="0"/>
              <a:t>Procedures </a:t>
            </a:r>
          </a:p>
          <a:p>
            <a:r>
              <a:rPr lang="en-GB" sz="2400" dirty="0" smtClean="0"/>
              <a:t>Guidance Material</a:t>
            </a:r>
          </a:p>
          <a:p>
            <a:pPr lvl="1"/>
            <a:r>
              <a:rPr lang="en-GB" sz="1800" dirty="0" smtClean="0"/>
              <a:t>ICAO Doc 9613, Performance-based Navigation (PBN) Manual; ICAO Doc 9931, Continuous Descent Operations (CDO) Manual;.</a:t>
            </a:r>
          </a:p>
          <a:p>
            <a:pPr lvl="1"/>
            <a:r>
              <a:rPr lang="en-GB" sz="1800" dirty="0" smtClean="0"/>
              <a:t>FAA Advisory Circular, AC 90-105, Approval Guidance for RNP Operations and Barometric Vertical Navigation in the U.S. National Airspace System) which provides system and operational approval guidance for operators (only reflects the US situation).</a:t>
            </a:r>
          </a:p>
          <a:p>
            <a:r>
              <a:rPr lang="en-GB" sz="2400" dirty="0" smtClean="0"/>
              <a:t>Approval Documents</a:t>
            </a:r>
          </a:p>
          <a:p>
            <a:pPr lvl="1"/>
            <a:r>
              <a:rPr lang="en-GB" sz="1800" dirty="0" smtClean="0"/>
              <a:t>ICAO Doc 9931, Continuous Descent Operations Manual;</a:t>
            </a:r>
          </a:p>
          <a:p>
            <a:pPr lvl="1"/>
            <a:r>
              <a:rPr lang="en-GB" sz="1800" dirty="0" smtClean="0"/>
              <a:t>ICAO Doc 9613, Performance Based Navigation Manual;</a:t>
            </a:r>
          </a:p>
          <a:p>
            <a:pPr lvl="1"/>
            <a:r>
              <a:rPr lang="en-GB" sz="1800" dirty="0" smtClean="0"/>
              <a:t>FAA AC120-108, CDFA.</a:t>
            </a:r>
          </a:p>
          <a:p>
            <a:pPr lvl="1"/>
            <a:endParaRPr lang="en-GB" sz="20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2012-ASBU Workshop.Block Upgrades N° B0-05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3200" dirty="0" smtClean="0"/>
              <a:t>Module N° B0-05 – Reference Documents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295400"/>
            <a:ext cx="8229600" cy="12954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GB" sz="3600" b="1" dirty="0" smtClean="0">
                <a:solidFill>
                  <a:srgbClr val="00B050"/>
                </a:solidFill>
              </a:rPr>
              <a:t>   </a:t>
            </a:r>
            <a:r>
              <a:rPr lang="en-US" sz="3600" b="1" dirty="0" smtClean="0"/>
              <a:t>Improved Flexibility and Efficiency in Descent Profiles (CDOs)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 smtClean="0"/>
              <a:t>ICAO SIP 2012-ASBU Workshop. Block Upgrades N° B0-05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B0-05 Implementation                   - Benefits and Elements</a:t>
            </a:r>
            <a:endParaRPr lang="en-GB" sz="20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28600" y="2514600"/>
          <a:ext cx="8458200" cy="148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6222"/>
                <a:gridCol w="1043178"/>
                <a:gridCol w="1409700"/>
                <a:gridCol w="1409700"/>
                <a:gridCol w="1676400"/>
                <a:gridCol w="1143000"/>
              </a:tblGrid>
              <a:tr h="370840">
                <a:tc gridSpan="6">
                  <a:txBody>
                    <a:bodyPr/>
                    <a:lstStyle/>
                    <a:p>
                      <a:pPr algn="ctr"/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Benefits</a:t>
                      </a:r>
                      <a:r>
                        <a:rPr lang="en-US" sz="24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Main Key Performance Areas (KPA) </a:t>
                      </a:r>
                      <a:endParaRPr lang="en-GB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b="1" dirty="0" smtClean="0"/>
                        <a:t>KPAs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 smtClean="0">
                          <a:latin typeface="Times New Roman"/>
                          <a:ea typeface="SimSun"/>
                          <a:cs typeface="Times New Roman"/>
                        </a:rPr>
                        <a:t>Access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Capacity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Efficiency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Environment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Safety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5000">
                <a:tc>
                  <a:txBody>
                    <a:bodyPr/>
                    <a:lstStyle/>
                    <a:p>
                      <a:r>
                        <a:rPr lang="en-GB" sz="2000" b="1" dirty="0" smtClean="0"/>
                        <a:t>Applicable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N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N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609600" y="4343400"/>
            <a:ext cx="79248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460375">
              <a:buNone/>
            </a:pPr>
            <a:r>
              <a:rPr lang="en-GB" sz="3200" b="1" dirty="0" smtClean="0">
                <a:solidFill>
                  <a:srgbClr val="00B050"/>
                </a:solidFill>
              </a:rPr>
              <a:t>Elements: CDO and PBN STARs</a:t>
            </a:r>
          </a:p>
          <a:p>
            <a:pPr lvl="1" indent="-393700">
              <a:buNone/>
            </a:pPr>
            <a:r>
              <a:rPr lang="en-GB" sz="3200" b="1" dirty="0" smtClean="0">
                <a:solidFill>
                  <a:srgbClr val="00B050"/>
                </a:solidFill>
              </a:rPr>
              <a:t>No avionics or Ground systems are required</a:t>
            </a:r>
          </a:p>
          <a:p>
            <a:pPr lvl="1">
              <a:buNone/>
            </a:pPr>
            <a:endParaRPr lang="en-GB" sz="3200" b="1" dirty="0" smtClean="0">
              <a:solidFill>
                <a:srgbClr val="00B050"/>
              </a:solidFill>
            </a:endParaRPr>
          </a:p>
          <a:p>
            <a:pPr lvl="1">
              <a:buNone/>
            </a:pPr>
            <a:r>
              <a:rPr lang="en-GB" sz="3200" b="1" dirty="0" smtClean="0">
                <a:solidFill>
                  <a:srgbClr val="00B050"/>
                </a:solidFill>
              </a:rPr>
              <a:t>To be reflected in ANRF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ICAO SIP 2012-ASBU Workshop. Block Upgrades N° B0-05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/>
              <a:t>Module N° B0-05</a:t>
            </a:r>
            <a:br>
              <a:rPr lang="en-GB" sz="3200" dirty="0" smtClean="0"/>
            </a:br>
            <a:r>
              <a:rPr lang="en-GB" sz="1400" b="1" dirty="0" smtClean="0"/>
              <a:t> </a:t>
            </a:r>
            <a:r>
              <a:rPr lang="en-US" sz="2000" b="1" dirty="0" smtClean="0"/>
              <a:t>Improved Flexibility and Efficiency in Descent Profiles (CDOs)</a:t>
            </a:r>
            <a:endParaRPr lang="en-GB" sz="3200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 smtClean="0"/>
              <a:t>ICAO SIP 2012-ASBU Workshop. Block Upgrades N° B0-05</a:t>
            </a:r>
            <a:endParaRPr lang="en-GB" dirty="0" smtClean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304800" y="1219200"/>
          <a:ext cx="8229600" cy="5304281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2406772"/>
                <a:gridCol w="3079370"/>
                <a:gridCol w="2743458"/>
              </a:tblGrid>
              <a:tr h="128799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Summary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653" marR="46653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/>
                        <a:t>Deployment of performance-based airspace and arrival procedures that allow </a:t>
                      </a:r>
                      <a:r>
                        <a:rPr lang="en-GB" sz="2000" dirty="0" smtClean="0"/>
                        <a:t>aircrafts </a:t>
                      </a:r>
                      <a:r>
                        <a:rPr lang="en-GB" sz="2000" dirty="0"/>
                        <a:t>to fly their optimum </a:t>
                      </a:r>
                      <a:r>
                        <a:rPr lang="en-GB" sz="2000" dirty="0" smtClean="0"/>
                        <a:t>profile </a:t>
                      </a:r>
                      <a:r>
                        <a:rPr lang="en-GB" sz="2000" dirty="0"/>
                        <a:t>taking account </a:t>
                      </a:r>
                      <a:r>
                        <a:rPr lang="en-GB" sz="2000" dirty="0" smtClean="0"/>
                        <a:t>airspace </a:t>
                      </a:r>
                      <a:r>
                        <a:rPr lang="en-GB" sz="2000" dirty="0"/>
                        <a:t>and traffic complexity with continuous descent operations (CDOs</a:t>
                      </a:r>
                      <a:r>
                        <a:rPr lang="en-GB" sz="2000" dirty="0" smtClean="0"/>
                        <a:t>).</a:t>
                      </a:r>
                      <a:endParaRPr lang="en-GB" sz="2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653" marR="4665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2506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Main Performance Impact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653" marR="46653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/>
                        <a:t>KPA-03 – Cost-effectiveness; KPA-04 – Efficiency; KPA-09 - Predictability</a:t>
                      </a:r>
                      <a:endParaRPr lang="en-GB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653" marR="4665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5012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/>
                        <a:t>Operating Environment/Phases of  Flight </a:t>
                      </a:r>
                      <a:endParaRPr lang="en-GB" sz="1400" b="1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653" marR="46653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/>
                        <a:t>Approach/Arrivals and En-Route.</a:t>
                      </a:r>
                      <a:endParaRPr lang="en-GB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653" marR="4665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6780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Global Concept Component(s)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653" marR="46653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/>
                        <a:t>AOM – Airspace Organisation and Management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/>
                        <a:t>AO – Aerodrome </a:t>
                      </a:r>
                      <a:r>
                        <a:rPr lang="en-GB" sz="1600" dirty="0" smtClean="0"/>
                        <a:t>Operations           TS </a:t>
                      </a:r>
                      <a:r>
                        <a:rPr lang="en-GB" sz="1600" dirty="0"/>
                        <a:t>– Traffic Synchronisation, AOM</a:t>
                      </a:r>
                      <a:endParaRPr lang="en-GB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653" marR="4665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75557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Global Plan Initiatives (GPI)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653" marR="46653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/>
                        <a:t>GPI-10- Terminal Area Design and Management; </a:t>
                      </a:r>
                      <a:endParaRPr lang="en-GB" sz="1600" dirty="0"/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/>
                        <a:t>GPI-11- RNP and RNAV Standard instrument Departures (SIDS)and Standard Terminal Arrivals (STARS); </a:t>
                      </a:r>
                      <a:endParaRPr lang="en-GB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653" marR="4665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2506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Pre-Requisites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653" marR="46653" marT="0" marB="0"/>
                </a:tc>
                <a:tc grid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/>
                        <a:t>NIL</a:t>
                      </a:r>
                      <a:endParaRPr lang="en-GB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653" marR="4665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27651">
                <a:tc rowSpan="6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Global Readiness Checklist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653" marR="46653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GB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 smtClean="0"/>
                        <a:t>Status</a:t>
                      </a:r>
                      <a:endParaRPr lang="en-GB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250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/>
                        <a:t>Standards Readiness</a:t>
                      </a:r>
                      <a:endParaRPr lang="en-GB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 smtClean="0"/>
                        <a:t>Ready</a:t>
                      </a:r>
                      <a:endParaRPr lang="en-GB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250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/>
                        <a:t>Avionics Availability</a:t>
                      </a:r>
                      <a:endParaRPr lang="en-GB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/>
                        <a:t>Ready</a:t>
                      </a:r>
                      <a:endParaRPr lang="en-GB" sz="16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250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/>
                        <a:t>Ground System Availability</a:t>
                      </a:r>
                      <a:endParaRPr lang="en-GB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/>
                        <a:t>Ready</a:t>
                      </a:r>
                      <a:endParaRPr lang="en-GB" sz="16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250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/>
                        <a:t>Procedures Available</a:t>
                      </a:r>
                      <a:endParaRPr lang="en-GB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/>
                        <a:t>Ready</a:t>
                      </a:r>
                      <a:endParaRPr lang="en-GB" sz="16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250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/>
                        <a:t>Operations Approvals</a:t>
                      </a:r>
                      <a:endParaRPr lang="en-GB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/>
                        <a:t>Ready</a:t>
                      </a:r>
                      <a:endParaRPr lang="en-GB" sz="16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524000"/>
            <a:ext cx="8382000" cy="4525963"/>
          </a:xfrm>
        </p:spPr>
        <p:txBody>
          <a:bodyPr>
            <a:noAutofit/>
          </a:bodyPr>
          <a:lstStyle/>
          <a:p>
            <a:r>
              <a:rPr lang="en-GB" sz="2800" dirty="0" smtClean="0"/>
              <a:t>Varies from one State/region to the next. </a:t>
            </a:r>
          </a:p>
          <a:p>
            <a:endParaRPr lang="en-GB" sz="2800" dirty="0" smtClean="0"/>
          </a:p>
          <a:p>
            <a:r>
              <a:rPr lang="en-GB" sz="2800" dirty="0" smtClean="0"/>
              <a:t>Some aspects of the movement to PBN have already been subject of local improvements in areas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2012-ASBU Workshop.Block Upgrades N° B0-05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B0-05 - Baseline</a:t>
            </a:r>
            <a:r>
              <a:rPr lang="en-GB" sz="8000" dirty="0" smtClean="0"/>
              <a:t/>
            </a:r>
            <a:br>
              <a:rPr lang="en-GB" sz="8000" dirty="0" smtClean="0"/>
            </a:b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295400"/>
            <a:ext cx="8534400" cy="4876800"/>
          </a:xfrm>
        </p:spPr>
        <p:txBody>
          <a:bodyPr>
            <a:noAutofit/>
          </a:bodyPr>
          <a:lstStyle/>
          <a:p>
            <a:r>
              <a:rPr lang="en-GB" sz="2400" b="1" dirty="0" smtClean="0"/>
              <a:t>Element 1 </a:t>
            </a:r>
            <a:r>
              <a:rPr lang="en-GB" sz="2400" b="1" dirty="0" smtClean="0">
                <a:sym typeface="Wingdings"/>
              </a:rPr>
              <a:t></a:t>
            </a:r>
            <a:r>
              <a:rPr lang="en-GB" sz="2400" b="1" dirty="0" smtClean="0"/>
              <a:t> Continuous Descent Operations (CDO)</a:t>
            </a:r>
          </a:p>
          <a:p>
            <a:pPr lvl="1"/>
            <a:r>
              <a:rPr lang="en-GB" sz="2400" dirty="0" smtClean="0"/>
              <a:t>CDO is enabled by airspace design, procedure design and facilitation by ATC</a:t>
            </a:r>
          </a:p>
          <a:p>
            <a:pPr lvl="1"/>
            <a:r>
              <a:rPr lang="en-GB" sz="2400" dirty="0" smtClean="0"/>
              <a:t>An optimum CDO starts from the top-of-descent (TOD) and uses descent profiles that reduce controller-pilot communications and segments of level flight.</a:t>
            </a:r>
          </a:p>
          <a:p>
            <a:r>
              <a:rPr lang="en-GB" sz="2400" b="1" dirty="0" smtClean="0"/>
              <a:t>Element 2 </a:t>
            </a:r>
            <a:r>
              <a:rPr lang="en-GB" sz="2400" dirty="0" smtClean="0">
                <a:sym typeface="Wingdings"/>
              </a:rPr>
              <a:t></a:t>
            </a:r>
            <a:r>
              <a:rPr lang="en-GB" sz="2400" b="1" dirty="0" smtClean="0"/>
              <a:t> Performance -based Navigation (PBN)</a:t>
            </a:r>
          </a:p>
          <a:p>
            <a:pPr lvl="1"/>
            <a:r>
              <a:rPr lang="en-GB" sz="2400" dirty="0" smtClean="0"/>
              <a:t>The PBN concept encompasses two types of navigation specifications RNAV/RNP:</a:t>
            </a:r>
          </a:p>
          <a:p>
            <a:pPr lvl="1"/>
            <a:r>
              <a:rPr lang="en-GB" sz="2400" dirty="0" smtClean="0"/>
              <a:t>PBN STARs</a:t>
            </a:r>
          </a:p>
          <a:p>
            <a:pPr>
              <a:buNone/>
            </a:pPr>
            <a:endParaRPr lang="en-GB" sz="1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2012-ASBU Workshop.Block Upgrades N° B0-05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B0-05 – Change brought by the Module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2012-ASBU Workshop.Block Upgrades N° B0-05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B0-05 – Intended Performance Operational Improvement </a:t>
            </a:r>
            <a:endParaRPr lang="en-GB" sz="20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33400" y="1295401"/>
          <a:ext cx="8001000" cy="5135896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1333500"/>
                <a:gridCol w="6667500"/>
              </a:tblGrid>
              <a:tr h="172069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000" b="1" dirty="0"/>
                        <a:t>Efficiency</a:t>
                      </a:r>
                      <a:endParaRPr lang="en-GB" sz="20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64008" marT="64008" marB="64008"/>
                </a:tc>
                <a:tc>
                  <a:txBody>
                    <a:bodyPr/>
                    <a:lstStyle/>
                    <a:p>
                      <a:pPr marL="395288" marR="0" lvl="1" indent="-163513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en-US" sz="2000" b="0" dirty="0" smtClean="0"/>
                        <a:t>reduced </a:t>
                      </a:r>
                      <a:r>
                        <a:rPr lang="en-US" sz="2000" b="0" dirty="0"/>
                        <a:t>fuel burn</a:t>
                      </a:r>
                      <a:endParaRPr lang="en-GB" sz="2000" b="0" dirty="0"/>
                    </a:p>
                    <a:p>
                      <a:pPr marL="395288" marR="0" lvl="1" indent="-163513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en-US" sz="2000" b="0" dirty="0"/>
                        <a:t>authorization of operations where noise limitations would otherwise result in operations being curtailed or restricted</a:t>
                      </a:r>
                      <a:endParaRPr lang="en-GB" sz="2000" b="0" dirty="0"/>
                    </a:p>
                    <a:p>
                      <a:pPr marL="395288" marR="0" lvl="1" indent="-163513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en-US" sz="2000" b="0" dirty="0"/>
                        <a:t>reduction in the number of required radio transmissions</a:t>
                      </a:r>
                      <a:endParaRPr lang="en-GB" sz="2000" b="0" dirty="0"/>
                    </a:p>
                    <a:p>
                      <a:pPr marL="395288" marR="0" lvl="1" indent="-163513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en-GB" sz="2000" b="0" dirty="0"/>
                        <a:t>optimal management of the top-of-descent in the en-route airspace</a:t>
                      </a:r>
                      <a:endParaRPr lang="en-GB" sz="20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64008" marT="64008" marB="64008"/>
                </a:tc>
              </a:tr>
              <a:tr h="64860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000" b="1" dirty="0"/>
                        <a:t>Environment</a:t>
                      </a:r>
                      <a:endParaRPr lang="en-GB" sz="20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64008" marT="64008" marB="64008"/>
                </a:tc>
                <a:tc>
                  <a:txBody>
                    <a:bodyPr/>
                    <a:lstStyle/>
                    <a:p>
                      <a:pPr marL="0" marR="0" lvl="1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GB" sz="2000" b="0" dirty="0" smtClean="0"/>
                        <a:t>Reduction</a:t>
                      </a:r>
                      <a:r>
                        <a:rPr lang="en-GB" sz="2000" b="0" baseline="0" dirty="0" smtClean="0"/>
                        <a:t> on CO</a:t>
                      </a:r>
                      <a:r>
                        <a:rPr lang="en-GB" sz="2000" b="0" baseline="-25000" dirty="0" smtClean="0"/>
                        <a:t>2 </a:t>
                      </a:r>
                      <a:r>
                        <a:rPr lang="en-US" sz="2000" b="0" dirty="0" smtClean="0"/>
                        <a:t>through reduced fuel burn</a:t>
                      </a:r>
                      <a:r>
                        <a:rPr lang="en-GB" sz="2000" b="0" dirty="0" smtClean="0"/>
                        <a:t>   </a:t>
                      </a:r>
                      <a:endParaRPr lang="en-GB" sz="20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64008" marT="64008" marB="64008"/>
                </a:tc>
              </a:tr>
              <a:tr h="118465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000" b="1" dirty="0"/>
                        <a:t>Safety</a:t>
                      </a:r>
                      <a:endParaRPr lang="en-GB" sz="20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64008" marT="64008" marB="64008"/>
                </a:tc>
                <a:tc>
                  <a:txBody>
                    <a:bodyPr/>
                    <a:lstStyle/>
                    <a:p>
                      <a:pPr marL="395288" marR="0" lvl="1" indent="-163513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§"/>
                      </a:pPr>
                      <a:r>
                        <a:rPr lang="en-US" sz="2000" b="0" dirty="0" smtClean="0"/>
                        <a:t>more </a:t>
                      </a:r>
                      <a:r>
                        <a:rPr lang="en-US" sz="2000" b="0" dirty="0"/>
                        <a:t>consistent flight paths and stabilized approach paths</a:t>
                      </a:r>
                      <a:endParaRPr lang="en-GB" sz="2000" b="0" dirty="0"/>
                    </a:p>
                    <a:p>
                      <a:pPr marL="395288" marR="0" lvl="1" indent="-163513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§"/>
                      </a:pPr>
                      <a:r>
                        <a:rPr lang="en-US" sz="2000" b="0" dirty="0"/>
                        <a:t>reduction in the incidence of controlled flight into terrain (CFIT)</a:t>
                      </a:r>
                      <a:endParaRPr lang="en-GB" sz="2000" b="0" dirty="0"/>
                    </a:p>
                    <a:p>
                      <a:pPr marL="395288" marR="0" lvl="1" indent="-163513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§"/>
                      </a:pPr>
                      <a:r>
                        <a:rPr lang="en-GB" sz="2000" b="0" dirty="0" smtClean="0"/>
                        <a:t>reduction </a:t>
                      </a:r>
                      <a:r>
                        <a:rPr lang="en-GB" sz="2000" b="0" dirty="0"/>
                        <a:t>in the number of conflicts. </a:t>
                      </a:r>
                      <a:endParaRPr lang="en-GB" sz="20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64008" marT="64008" marB="64008"/>
                </a:tc>
              </a:tr>
              <a:tr h="109424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000" b="1" dirty="0" smtClean="0"/>
                        <a:t>CBA</a:t>
                      </a:r>
                      <a:endParaRPr lang="en-GB" sz="20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64008" marT="64008" marB="64008"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en-GB" sz="2000" b="0" kern="1200" dirty="0" smtClean="0"/>
                        <a:t>If implemented within the ICAO CDO manual framework, it is envisaged that the benefit/cost ratio (BCR) will be positive.</a:t>
                      </a:r>
                      <a:endParaRPr lang="en-GB" sz="20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64008" marT="64008" marB="64008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295400"/>
            <a:ext cx="8382000" cy="4525963"/>
          </a:xfrm>
        </p:spPr>
        <p:txBody>
          <a:bodyPr>
            <a:noAutofit/>
          </a:bodyPr>
          <a:lstStyle/>
          <a:p>
            <a:r>
              <a:rPr lang="en-GB" sz="2800" dirty="0" smtClean="0"/>
              <a:t>ICAO Continuous Descent Operations (CDO) Manual (Document 9931)</a:t>
            </a:r>
          </a:p>
          <a:p>
            <a:pPr lvl="1"/>
            <a:r>
              <a:rPr lang="en-GB" sz="2400" dirty="0" smtClean="0"/>
              <a:t>Provides guidance on the airspace design, instrument flight procedures, ATC facilitation and flight techniques necessary to enable continuous descent profiles. </a:t>
            </a:r>
            <a:endParaRPr lang="en-GB" sz="2000" dirty="0" smtClean="0"/>
          </a:p>
          <a:p>
            <a:r>
              <a:rPr lang="en-GB" sz="2800" dirty="0" smtClean="0"/>
              <a:t>ICAO Performance-based Navigation Manual (ICAO Document 9613) </a:t>
            </a:r>
          </a:p>
          <a:p>
            <a:pPr lvl="1"/>
            <a:r>
              <a:rPr lang="en-GB" sz="2400" dirty="0" smtClean="0"/>
              <a:t>Provides general guidance on PBN implementation. </a:t>
            </a:r>
          </a:p>
          <a:p>
            <a:r>
              <a:rPr lang="en-GB" sz="2800" dirty="0" smtClean="0"/>
              <a:t>ICAO PBN operational approval guidance material will be available by June 2012</a:t>
            </a:r>
          </a:p>
          <a:p>
            <a:endParaRPr lang="en-GB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2012-ASBU Workshop.Block Upgrades N° B0-05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B0-05 – Necessary Procedures (Air &amp; Ground) 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295400"/>
            <a:ext cx="8534400" cy="5181600"/>
          </a:xfrm>
        </p:spPr>
        <p:txBody>
          <a:bodyPr>
            <a:noAutofit/>
          </a:bodyPr>
          <a:lstStyle/>
          <a:p>
            <a:r>
              <a:rPr lang="en-GB" sz="2800" b="1" dirty="0" smtClean="0"/>
              <a:t>Avionics</a:t>
            </a:r>
          </a:p>
          <a:p>
            <a:pPr lvl="1"/>
            <a:r>
              <a:rPr lang="en-GB" dirty="0" smtClean="0"/>
              <a:t>CDO does not require specific air/ground technology. </a:t>
            </a:r>
          </a:p>
          <a:p>
            <a:pPr lvl="1"/>
            <a:r>
              <a:rPr lang="en-GB" dirty="0" smtClean="0"/>
              <a:t>CDO is an aircraft operating technique aided by appropriate airspace and procedure design, and appropriate ATC clearances</a:t>
            </a:r>
          </a:p>
          <a:p>
            <a:r>
              <a:rPr lang="en-GB" sz="2800" b="1" dirty="0" smtClean="0"/>
              <a:t>Ground Systems</a:t>
            </a:r>
          </a:p>
          <a:p>
            <a:pPr lvl="1"/>
            <a:r>
              <a:rPr lang="en-GB" dirty="0" smtClean="0"/>
              <a:t>RNP AR Approaches requires significant investment, ANSPs should work closely with airlines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2012-ASBU Workshop.Block Upgrades N° B0-05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B0-05 – Necessary System Capability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295400"/>
            <a:ext cx="8534400" cy="5181600"/>
          </a:xfrm>
        </p:spPr>
        <p:txBody>
          <a:bodyPr>
            <a:noAutofit/>
          </a:bodyPr>
          <a:lstStyle/>
          <a:p>
            <a:r>
              <a:rPr lang="en-GB" dirty="0" smtClean="0"/>
              <a:t>Training in the operational standards and procedures are required for this module</a:t>
            </a:r>
          </a:p>
          <a:p>
            <a:r>
              <a:rPr lang="en-GB" dirty="0" smtClean="0"/>
              <a:t>Likewise, the qualifications requirements are identified in the regulatory requirements</a:t>
            </a:r>
            <a:endParaRPr lang="en-GB" sz="4400" b="1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2012-ASBU Workshop.Block Upgrades N° B0-05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B0-05 – </a:t>
            </a:r>
            <a:r>
              <a:rPr lang="en-US" sz="3200" dirty="0" smtClean="0"/>
              <a:t>Training and Qualification Requirements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295400"/>
            <a:ext cx="8382000" cy="4525963"/>
          </a:xfrm>
        </p:spPr>
        <p:txBody>
          <a:bodyPr>
            <a:noAutofit/>
          </a:bodyPr>
          <a:lstStyle/>
          <a:p>
            <a:pPr lvl="0"/>
            <a:r>
              <a:rPr lang="en-GB" sz="2800" b="1" dirty="0" smtClean="0"/>
              <a:t>Regulatory/Standardization:</a:t>
            </a:r>
            <a:r>
              <a:rPr lang="en-GB" sz="2800" dirty="0" smtClean="0"/>
              <a:t>  Use current published requirements </a:t>
            </a:r>
          </a:p>
          <a:p>
            <a:pPr lvl="0"/>
            <a:r>
              <a:rPr lang="en-GB" sz="2800" b="1" dirty="0" smtClean="0"/>
              <a:t>Approval Plans:</a:t>
            </a:r>
            <a:r>
              <a:rPr lang="en-GB" sz="2800" dirty="0" smtClean="0"/>
              <a:t>  Must be in accordance with application requirements e.g. airspace design, air traffic operations,  PBN requirements for fixed radius transitions, radius-to-fix legs, Required Time of Arrival (RTA), parallel offset, etc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2012-ASBU Workshop.Block Upgrades N° B0-05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2800" dirty="0" smtClean="0"/>
              <a:t>Module N° B0-05 – </a:t>
            </a:r>
            <a:r>
              <a:rPr lang="en-US" sz="2800" dirty="0" smtClean="0"/>
              <a:t>Regulatory/standardization needs and Approval Plan (Air and Ground)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ICAO</Template>
  <TotalTime>1638</TotalTime>
  <Words>849</Words>
  <Application>Microsoft Office PowerPoint</Application>
  <PresentationFormat>On-screen Show (4:3)</PresentationFormat>
  <Paragraphs>126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ICAO</vt:lpstr>
      <vt:lpstr>Aviation System Block Upgrades Module N° B0-05/ PIA 4   Improved Flexibility and Efficiency in  Descent Profiles (CDOs)</vt:lpstr>
      <vt:lpstr>Module N° B0-05  Improved Flexibility and Efficiency in Descent Profiles (CDOs)</vt:lpstr>
      <vt:lpstr>Module N° B0-05 - Baseline </vt:lpstr>
      <vt:lpstr>Module N° B0-05 – Change brought by the Module</vt:lpstr>
      <vt:lpstr>Module N° B0-05 – Intended Performance Operational Improvement </vt:lpstr>
      <vt:lpstr>Module N° B0-05 – Necessary Procedures (Air &amp; Ground) </vt:lpstr>
      <vt:lpstr>Module N° B0-05 – Necessary System Capability</vt:lpstr>
      <vt:lpstr>Module N° B0-05 – Training and Qualification Requirements</vt:lpstr>
      <vt:lpstr>Module N° B0-05 – Regulatory/standardization needs and Approval Plan (Air and Ground)</vt:lpstr>
      <vt:lpstr> Module N° B0-05 – Reference Documents</vt:lpstr>
      <vt:lpstr>Module N° B0-05 Implementation                   - Benefits and Elements</vt:lpstr>
      <vt:lpstr>PowerPoint Presentation</vt:lpstr>
    </vt:vector>
  </TitlesOfParts>
  <Company>I.C.A.O.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lkhammar</dc:creator>
  <cp:lastModifiedBy>Sudarshan, Hindupur</cp:lastModifiedBy>
  <cp:revision>264</cp:revision>
  <dcterms:created xsi:type="dcterms:W3CDTF">2010-09-24T14:59:54Z</dcterms:created>
  <dcterms:modified xsi:type="dcterms:W3CDTF">2012-06-15T20:29:21Z</dcterms:modified>
</cp:coreProperties>
</file>