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0" r:id="rId3"/>
    <p:sldId id="261" r:id="rId4"/>
    <p:sldId id="268" r:id="rId5"/>
    <p:sldId id="269" r:id="rId6"/>
    <p:sldId id="270" r:id="rId7"/>
    <p:sldId id="271" r:id="rId8"/>
    <p:sldId id="275" r:id="rId9"/>
    <p:sldId id="272" r:id="rId10"/>
    <p:sldId id="273" r:id="rId11"/>
    <p:sldId id="274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1044"/>
    <a:srgbClr val="EA157A"/>
    <a:srgbClr val="2C6ABA"/>
    <a:srgbClr val="7030A0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71" d="100"/>
          <a:sy n="71" d="100"/>
        </p:scale>
        <p:origin x="-802" y="25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64767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117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38400"/>
            <a:ext cx="7772400" cy="2384425"/>
          </a:xfrm>
        </p:spPr>
        <p:txBody>
          <a:bodyPr/>
          <a:lstStyle/>
          <a:p>
            <a:r>
              <a:rPr lang="en-US" b="1" dirty="0" smtClean="0"/>
              <a:t>Aviation System Block Upgrades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Module N° B0-101/PIA-3</a:t>
            </a:r>
            <a:br>
              <a:rPr lang="en-GB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1600" dirty="0" smtClean="0"/>
              <a:t> </a:t>
            </a:r>
            <a:r>
              <a:rPr lang="en-GB" sz="2800" dirty="0" smtClean="0"/>
              <a:t>ACAS Improvements</a:t>
            </a:r>
            <a:endParaRPr lang="en-GB" sz="2800" dirty="0"/>
          </a:p>
        </p:txBody>
      </p:sp>
      <p:sp>
        <p:nvSpPr>
          <p:cNvPr id="3" name="Rectangle 2"/>
          <p:cNvSpPr/>
          <p:nvPr/>
        </p:nvSpPr>
        <p:spPr>
          <a:xfrm>
            <a:off x="685800" y="5867400"/>
            <a:ext cx="75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(Dakar, 16-20 July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2012)</a:t>
            </a:r>
          </a:p>
        </p:txBody>
      </p:sp>
      <p:sp>
        <p:nvSpPr>
          <p:cNvPr id="4" name="Rectangle 3"/>
          <p:cNvSpPr/>
          <p:nvPr/>
        </p:nvSpPr>
        <p:spPr>
          <a:xfrm>
            <a:off x="5257800" y="1828800"/>
            <a:ext cx="3657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SIP/2012/ASBU/Dakar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-WP/24F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dirty="0" smtClean="0">
                <a:latin typeface="Times New Roman" pitchFamily="18" charset="0"/>
                <a:cs typeface="Times New Roman" pitchFamily="18" charset="0"/>
              </a:rPr>
            </a:b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181600"/>
          </a:xfrm>
        </p:spPr>
        <p:txBody>
          <a:bodyPr>
            <a:noAutofit/>
          </a:bodyPr>
          <a:lstStyle/>
          <a:p>
            <a:r>
              <a:rPr lang="en-GB" sz="1800" b="1" dirty="0" smtClean="0"/>
              <a:t>Standards</a:t>
            </a:r>
          </a:p>
          <a:p>
            <a:pPr lvl="1"/>
            <a:r>
              <a:rPr lang="en-GB" sz="1400" dirty="0" smtClean="0"/>
              <a:t>ICAO Annex 6 — Operation of Aircraft,  Part I - International Commercial Air Transport – Aeroplanes. carriage requirements;</a:t>
            </a:r>
          </a:p>
          <a:p>
            <a:pPr lvl="1"/>
            <a:r>
              <a:rPr lang="en-GB" sz="1400" dirty="0" smtClean="0"/>
              <a:t>ICAO Annex 10 —. Aeronautical Telecommunications, Volume IV - Surveillance Radar and Collision Avoidance Systems;. (Including Amendment 85- July 2010)</a:t>
            </a:r>
          </a:p>
          <a:p>
            <a:pPr lvl="1"/>
            <a:r>
              <a:rPr lang="en-GB" sz="1400" dirty="0" smtClean="0"/>
              <a:t>EUROCAE ED-143 / RTCA DO-185B, Minimum Operational Performance Standards for Traffic Alert and Collision Avoidance System II (TCAS II); </a:t>
            </a:r>
          </a:p>
          <a:p>
            <a:pPr lvl="1"/>
            <a:r>
              <a:rPr lang="en-GB" sz="1400" dirty="0" smtClean="0"/>
              <a:t>RTCA DO-325, Minimum Operational Performance Standards (MOPS) for Automatic Flight Guidance and Control Systems and Equipment. Appendix C estimated 2013</a:t>
            </a:r>
          </a:p>
          <a:p>
            <a:pPr lvl="1"/>
            <a:r>
              <a:rPr lang="en-GB" sz="1400" dirty="0" smtClean="0"/>
              <a:t>RTCA DO185B / EUROCAE DO143 MOPS for TCAS implementation. </a:t>
            </a:r>
          </a:p>
          <a:p>
            <a:r>
              <a:rPr lang="en-GB" sz="1800" b="1" dirty="0" smtClean="0"/>
              <a:t>Procedures</a:t>
            </a:r>
          </a:p>
          <a:p>
            <a:pPr lvl="1"/>
            <a:r>
              <a:rPr lang="en-GB" sz="1400" dirty="0" smtClean="0"/>
              <a:t>ICAO Doc 4444, Procedures for Air Navigation Services - Air Traffic Management; </a:t>
            </a:r>
          </a:p>
          <a:p>
            <a:pPr lvl="1"/>
            <a:r>
              <a:rPr lang="en-GB" sz="1400" dirty="0" smtClean="0"/>
              <a:t>ICAO Doc 8168, OPS — Aircraft Operations, Volume I — Flight Procedures.</a:t>
            </a:r>
          </a:p>
          <a:p>
            <a:r>
              <a:rPr lang="en-GB" sz="1800" b="1" dirty="0" smtClean="0"/>
              <a:t>Guidance Material</a:t>
            </a:r>
          </a:p>
          <a:p>
            <a:pPr lvl="1"/>
            <a:r>
              <a:rPr lang="en-GB" sz="1400" b="1" dirty="0" smtClean="0"/>
              <a:t>ICAO Doc 9863, Airborne Collision Avoidance System (ACAS) Manual.</a:t>
            </a:r>
          </a:p>
          <a:p>
            <a:r>
              <a:rPr lang="en-GB" sz="1800" b="1" dirty="0" smtClean="0"/>
              <a:t>Approval Documents</a:t>
            </a:r>
          </a:p>
          <a:p>
            <a:pPr lvl="1"/>
            <a:r>
              <a:rPr lang="en-GB" sz="1400" dirty="0" smtClean="0"/>
              <a:t>FAA TSO-C119c; EASA ETSO-C119c; FAA AC120-55C; FAA AC20-151a; RTCA DO-185B, MOPS for TCAS II; RTCA DO-325, Appendix C, for APFD and TCAP; EUROCAE ED-143, MOPS for TCAS II.</a:t>
            </a:r>
          </a:p>
          <a:p>
            <a:endParaRPr lang="en-GB" sz="1200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dirty="0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B0-101 – Reference Documents</a:t>
            </a:r>
            <a:r>
              <a:rPr lang="en-GB" sz="8000" dirty="0" smtClean="0"/>
              <a:t/>
            </a:r>
            <a:br>
              <a:rPr lang="en-GB" sz="8000" dirty="0" smtClean="0"/>
            </a:b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1"/>
            <a:ext cx="7848600" cy="609600"/>
          </a:xfrm>
        </p:spPr>
        <p:txBody>
          <a:bodyPr>
            <a:noAutofit/>
          </a:bodyPr>
          <a:lstStyle/>
          <a:p>
            <a:r>
              <a:rPr lang="en-GB" sz="3600" dirty="0" smtClean="0"/>
              <a:t>ACAS Improvements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B0-101 Implementation                   - Benefits and Elements</a:t>
            </a:r>
            <a:endParaRPr lang="en-GB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28600" y="2133600"/>
          <a:ext cx="8458200" cy="148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6222"/>
                <a:gridCol w="1043178"/>
                <a:gridCol w="1409700"/>
                <a:gridCol w="1409700"/>
                <a:gridCol w="1676400"/>
                <a:gridCol w="1143000"/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Benefits</a:t>
                      </a: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Main Key Performance Areas (KPA) </a:t>
                      </a:r>
                      <a:endParaRPr lang="en-GB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KPAs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Access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Capacity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Efficiency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Environment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Safety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500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Applicable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990600" y="3962400"/>
            <a:ext cx="76962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B050"/>
                </a:solidFill>
              </a:rPr>
              <a:t>Element:</a:t>
            </a:r>
          </a:p>
          <a:p>
            <a:pPr lvl="1"/>
            <a:r>
              <a:rPr lang="en-GB" sz="3200" b="1" dirty="0" smtClean="0">
                <a:solidFill>
                  <a:srgbClr val="00B050"/>
                </a:solidFill>
              </a:rPr>
              <a:t>  ACAS II (TCAS version 7.1) </a:t>
            </a:r>
          </a:p>
          <a:p>
            <a:pPr lvl="1">
              <a:buNone/>
            </a:pPr>
            <a:endParaRPr lang="en-GB" sz="3200" b="1" dirty="0" smtClean="0">
              <a:solidFill>
                <a:srgbClr val="00B050"/>
              </a:solidFill>
            </a:endParaRPr>
          </a:p>
          <a:p>
            <a:pPr lvl="1">
              <a:buNone/>
            </a:pPr>
            <a:r>
              <a:rPr lang="en-GB" sz="3200" b="1" dirty="0" smtClean="0">
                <a:solidFill>
                  <a:srgbClr val="00B050"/>
                </a:solidFill>
              </a:rPr>
              <a:t>To be reflected in ANRF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Module N° B0-101</a:t>
            </a:r>
            <a:r>
              <a:rPr lang="en-GB" sz="6000" dirty="0" smtClean="0"/>
              <a:t/>
            </a:r>
            <a:br>
              <a:rPr lang="en-GB" sz="6000" dirty="0" smtClean="0"/>
            </a:br>
            <a:r>
              <a:rPr lang="en-GB" sz="1400" dirty="0" smtClean="0"/>
              <a:t> </a:t>
            </a:r>
            <a:r>
              <a:rPr lang="en-GB" sz="2400" b="1" dirty="0" smtClean="0"/>
              <a:t>ACAS Improvements</a:t>
            </a:r>
            <a:endParaRPr lang="en-GB" sz="24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52400" y="1219200"/>
          <a:ext cx="8686800" cy="5297031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817340"/>
                <a:gridCol w="2973587"/>
                <a:gridCol w="2895873"/>
              </a:tblGrid>
              <a:tr h="70164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Summary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provide improvements to existing airborne collision avoidance systems (ACAS) to reduce nuisance alerts while maintaining existing levels of safety. </a:t>
                      </a:r>
                      <a:endParaRPr lang="en-GB" sz="2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3388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Main Performance Impact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KPA-04 Efficiency, KPA-10 Safety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3388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Domain / Flight Phases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En-route flight phases and approach flight phases.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7899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Applicability Considerations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Safety and operational benefits </a:t>
                      </a:r>
                      <a:r>
                        <a:rPr lang="en-GB" sz="1400" b="1" dirty="0" smtClean="0">
                          <a:latin typeface="+mn-lt"/>
                        </a:rPr>
                        <a:t>increase. 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338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Global Concept Component(s)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CM – Conflict Management.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93552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Global Plan Initiatives ()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latin typeface="+mn-lt"/>
                        </a:rPr>
                        <a:t>GPI-2 reduced vertical separation minima</a:t>
                      </a:r>
                      <a:endParaRPr lang="en-GB" sz="1400" b="1" dirty="0">
                        <a:latin typeface="+mn-lt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latin typeface="+mn-lt"/>
                        </a:rPr>
                        <a:t>GPI-9 situational awareness</a:t>
                      </a:r>
                      <a:endParaRPr lang="en-GB" sz="1400" b="1" dirty="0">
                        <a:latin typeface="+mn-lt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latin typeface="+mn-lt"/>
                        </a:rPr>
                        <a:t>GPI-16 Decision support systems and alerting systems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3388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Pre-Requisites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No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14539">
                <a:tc rowSpan="6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Global Readiness Checklist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latin typeface="+mn-lt"/>
                        </a:rPr>
                        <a:t>Status (ready now or estimated date)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  <a:tr h="23388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Standards Readiness 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latin typeface="+mn-lt"/>
                        </a:rPr>
                        <a:t>√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  <a:tr h="23388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Avionics Availability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latin typeface="+mn-lt"/>
                        </a:rPr>
                        <a:t>√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  <a:tr h="23388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latin typeface="+mn-lt"/>
                        </a:rPr>
                        <a:t>Ground Systems Availability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N/A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  <a:tr h="23388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latin typeface="+mn-lt"/>
                        </a:rPr>
                        <a:t>Procedures Available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√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  <a:tr h="23388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Operations Approvals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√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</p:spPr>
        <p:txBody>
          <a:bodyPr>
            <a:noAutofit/>
          </a:bodyPr>
          <a:lstStyle/>
          <a:p>
            <a:r>
              <a:rPr lang="en-GB" dirty="0" smtClean="0"/>
              <a:t>ACAS is subject to global mandatory carriage for aeroplanes with a MTCM greater than 5.7 tons. </a:t>
            </a:r>
          </a:p>
          <a:p>
            <a:r>
              <a:rPr lang="en-GB" dirty="0" smtClean="0"/>
              <a:t>The current version of ACASII is 7.0.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B0-101 - Baseline</a:t>
            </a:r>
            <a:r>
              <a:rPr lang="en-GB" sz="8000" dirty="0" smtClean="0"/>
              <a:t/>
            </a:r>
            <a:br>
              <a:rPr lang="en-GB" sz="8000" dirty="0" smtClean="0"/>
            </a:b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029200"/>
          </a:xfrm>
        </p:spPr>
        <p:txBody>
          <a:bodyPr>
            <a:noAutofit/>
          </a:bodyPr>
          <a:lstStyle/>
          <a:p>
            <a:r>
              <a:rPr lang="en-GB" sz="2800" dirty="0" smtClean="0"/>
              <a:t>Implements several optional improvements to airborne collision avoidance system “</a:t>
            </a:r>
            <a:r>
              <a:rPr lang="en-GB" sz="2800" dirty="0" smtClean="0">
                <a:solidFill>
                  <a:srgbClr val="00B050"/>
                </a:solidFill>
              </a:rPr>
              <a:t>in order to minimize nuisance alerts”</a:t>
            </a:r>
            <a:r>
              <a:rPr lang="en-GB" sz="2800" dirty="0" smtClean="0"/>
              <a:t> while maintaining existing levels of safety. </a:t>
            </a:r>
          </a:p>
          <a:p>
            <a:r>
              <a:rPr lang="en-GB" sz="2800" b="1" dirty="0" smtClean="0"/>
              <a:t>Element </a:t>
            </a:r>
            <a:r>
              <a:rPr lang="en-GB" sz="2800" dirty="0" smtClean="0">
                <a:sym typeface="Wingdings"/>
              </a:rPr>
              <a:t> </a:t>
            </a:r>
            <a:r>
              <a:rPr lang="en-GB" sz="2800" b="1" dirty="0" smtClean="0"/>
              <a:t>Improved ACAS operations</a:t>
            </a:r>
          </a:p>
          <a:p>
            <a:pPr lvl="1"/>
            <a:r>
              <a:rPr lang="en-GB" dirty="0" smtClean="0"/>
              <a:t>TCAS version 7.1 introduces significant safety and operational benefits for ACAS operations.</a:t>
            </a:r>
          </a:p>
          <a:p>
            <a:pPr lvl="1"/>
            <a:r>
              <a:rPr lang="en-GB" dirty="0" smtClean="0"/>
              <a:t>Agreed to mandate the improved ACAS (TCAS version 7.1) for new installations as of 1/1/2014 and for all installations no later than 1/1/2017.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B0-101 – Change Brought by the Module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B0-101 – Intended Performance Operational Improvement </a:t>
            </a:r>
            <a:endParaRPr lang="en-GB" sz="20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143000" y="1524000"/>
          <a:ext cx="6858000" cy="3512197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139441"/>
                <a:gridCol w="4718559"/>
              </a:tblGrid>
              <a:tr h="41114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400" b="1" dirty="0"/>
                        <a:t>Efficiency</a:t>
                      </a:r>
                      <a:endParaRPr lang="en-GB" sz="2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400"/>
                        <a:t>ACAS improvement will reduce unnecessary RA and then reduce trajectory perturbation</a:t>
                      </a:r>
                      <a:endParaRPr lang="en-GB" sz="2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</a:tr>
              <a:tr h="79214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400" b="1" dirty="0"/>
                        <a:t>Safety</a:t>
                      </a:r>
                      <a:endParaRPr lang="en-GB" sz="2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400" dirty="0"/>
                        <a:t>ACAS increase safety, as collision avoidance system and case of failure of the separation provision.</a:t>
                      </a:r>
                      <a:endParaRPr lang="en-GB" sz="2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</a:tr>
              <a:tr h="76899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400" b="1" dirty="0" smtClean="0"/>
                        <a:t>CBA</a:t>
                      </a:r>
                      <a:endParaRPr lang="en-GB" sz="2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400" dirty="0" smtClean="0"/>
                        <a:t>TBD</a:t>
                      </a:r>
                      <a:endParaRPr lang="en-GB" sz="2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</p:spPr>
        <p:txBody>
          <a:bodyPr>
            <a:noAutofit/>
          </a:bodyPr>
          <a:lstStyle/>
          <a:p>
            <a:r>
              <a:rPr lang="en-GB" dirty="0" smtClean="0"/>
              <a:t>ACAS procedures are defined in PANS-ATM (Doc 4444) and in PANS-OPS (Doc 8168)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lvl="0"/>
            <a:r>
              <a:rPr lang="en-GB" sz="3200" dirty="0" smtClean="0"/>
              <a:t>Module N° B0-101 – Necessary Procedures (Air &amp; Ground)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</p:spPr>
        <p:txBody>
          <a:bodyPr>
            <a:noAutofit/>
          </a:bodyPr>
          <a:lstStyle/>
          <a:p>
            <a:r>
              <a:rPr lang="en-GB" sz="2800" b="1" dirty="0" smtClean="0"/>
              <a:t>Avionics</a:t>
            </a:r>
          </a:p>
          <a:p>
            <a:pPr lvl="1"/>
            <a:r>
              <a:rPr lang="en-GB" dirty="0" smtClean="0"/>
              <a:t>RTCA DO185B / EUROCAE DO143 MOPS are available for TCAS implementation. </a:t>
            </a:r>
          </a:p>
          <a:p>
            <a:pPr lvl="1"/>
            <a:r>
              <a:rPr lang="en-GB" dirty="0" smtClean="0"/>
              <a:t>RTCA DO325 Annex C is being modified to accommodate the 2 functions (APFD and TCAP). It should be ready by Q1 2013. </a:t>
            </a:r>
          </a:p>
          <a:p>
            <a:pPr lvl="1"/>
            <a:endParaRPr lang="en-GB" dirty="0" smtClean="0"/>
          </a:p>
          <a:p>
            <a:r>
              <a:rPr lang="en-GB" sz="2800" b="1" dirty="0" smtClean="0"/>
              <a:t>Ground Systems</a:t>
            </a:r>
          </a:p>
          <a:p>
            <a:pPr lvl="1"/>
            <a:r>
              <a:rPr lang="en-GB" dirty="0" smtClean="0"/>
              <a:t>Not Applicable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B0-101 – Necessary System Capability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458200" cy="4876800"/>
          </a:xfrm>
        </p:spPr>
        <p:txBody>
          <a:bodyPr>
            <a:noAutofit/>
          </a:bodyPr>
          <a:lstStyle/>
          <a:p>
            <a:r>
              <a:rPr lang="en-GB" dirty="0" smtClean="0"/>
              <a:t>Training in the operational standards and procedures are required</a:t>
            </a:r>
          </a:p>
          <a:p>
            <a:r>
              <a:rPr lang="en-GB" dirty="0" smtClean="0"/>
              <a:t>Likewise, the qualifications requirements are identified in the regulatory requirements</a:t>
            </a:r>
          </a:p>
          <a:p>
            <a:r>
              <a:rPr lang="en-GB" dirty="0" smtClean="0"/>
              <a:t>Training guidelines are described in the ACAS Manual (Doc 9863). Recurrent training is recommended.</a:t>
            </a:r>
          </a:p>
          <a:p>
            <a:r>
              <a:rPr lang="en-GB" dirty="0" smtClean="0"/>
              <a:t>Likewise, the qualifications requirements are identified in the regulatory requirements 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B0-101 – </a:t>
            </a:r>
            <a:r>
              <a:rPr lang="en-US" sz="3200" dirty="0" smtClean="0"/>
              <a:t>Training and Qualification Requirements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</p:spPr>
        <p:txBody>
          <a:bodyPr>
            <a:noAutofit/>
          </a:bodyPr>
          <a:lstStyle/>
          <a:p>
            <a:pPr lvl="0"/>
            <a:r>
              <a:rPr lang="en-GB" sz="2800" b="1" dirty="0" smtClean="0"/>
              <a:t>Regulatory/Standardization:</a:t>
            </a:r>
            <a:r>
              <a:rPr lang="en-GB" sz="2800" dirty="0" smtClean="0"/>
              <a:t>  </a:t>
            </a:r>
          </a:p>
          <a:p>
            <a:pPr lvl="1"/>
            <a:r>
              <a:rPr lang="en-GB" dirty="0" smtClean="0"/>
              <a:t>Use current published requirements</a:t>
            </a:r>
          </a:p>
          <a:p>
            <a:pPr lvl="0"/>
            <a:r>
              <a:rPr lang="en-GB" sz="2800" b="1" dirty="0" smtClean="0"/>
              <a:t>Approval Plans:</a:t>
            </a:r>
            <a:r>
              <a:rPr lang="en-GB" sz="2800" dirty="0" smtClean="0"/>
              <a:t>  </a:t>
            </a:r>
          </a:p>
          <a:p>
            <a:pPr lvl="1"/>
            <a:r>
              <a:rPr lang="en-GB" dirty="0" smtClean="0"/>
              <a:t>Must be in accordance with application requirements e.g. EASA NPA 2010-03 requirement of 1/3/2012 for new installations and 1/12/2015 for all installations, or ICAO mandate of 1/1/2014 for new installations and 1/1/2017 for all installations.</a:t>
            </a:r>
          </a:p>
          <a:p>
            <a:pPr>
              <a:buNone/>
            </a:pPr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lvl="0"/>
            <a:r>
              <a:rPr lang="en-GB" sz="2800" dirty="0" smtClean="0"/>
              <a:t>Module N° B0-101 – Regulatory/standardization needs and Approval Plan (Air &amp; Ground)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1216</TotalTime>
  <Words>790</Words>
  <Application>Microsoft Office PowerPoint</Application>
  <PresentationFormat>On-screen Show (4:3)</PresentationFormat>
  <Paragraphs>122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ICAO</vt:lpstr>
      <vt:lpstr>Aviation System Block Upgrades Module N° B0-101/PIA-3   ACAS Improvements</vt:lpstr>
      <vt:lpstr>Module N° B0-101  ACAS Improvements</vt:lpstr>
      <vt:lpstr>Module N° B0-101 - Baseline </vt:lpstr>
      <vt:lpstr>Module N° B0-101 – Change Brought by the Module</vt:lpstr>
      <vt:lpstr>Module N° B0-101 – Intended Performance Operational Improvement </vt:lpstr>
      <vt:lpstr>Module N° B0-101 – Necessary Procedures (Air &amp; Ground)</vt:lpstr>
      <vt:lpstr>Module N° B0-101 – Necessary System Capability</vt:lpstr>
      <vt:lpstr>Module N° B0-101 – Training and Qualification Requirements</vt:lpstr>
      <vt:lpstr>Module N° B0-101 – Regulatory/standardization needs and Approval Plan (Air &amp; Ground)</vt:lpstr>
      <vt:lpstr>Module N° B0-101 – Reference Documents </vt:lpstr>
      <vt:lpstr>Module N° B0-101 Implementation                   - Benefits and Elements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Sudarshan, Hindupur</cp:lastModifiedBy>
  <cp:revision>221</cp:revision>
  <dcterms:created xsi:type="dcterms:W3CDTF">2010-09-24T14:59:54Z</dcterms:created>
  <dcterms:modified xsi:type="dcterms:W3CDTF">2012-06-15T19:44:55Z</dcterms:modified>
</cp:coreProperties>
</file>