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sldIdLst>
    <p:sldId id="329" r:id="rId5"/>
    <p:sldId id="345" r:id="rId6"/>
    <p:sldId id="333" r:id="rId7"/>
    <p:sldId id="334" r:id="rId8"/>
    <p:sldId id="335" r:id="rId9"/>
    <p:sldId id="330" r:id="rId10"/>
    <p:sldId id="337" r:id="rId11"/>
    <p:sldId id="332" r:id="rId12"/>
    <p:sldId id="341" r:id="rId13"/>
    <p:sldId id="343" r:id="rId14"/>
    <p:sldId id="342" r:id="rId15"/>
    <p:sldId id="336" r:id="rId16"/>
    <p:sldId id="338" r:id="rId17"/>
    <p:sldId id="346" r:id="rId18"/>
    <p:sldId id="347" r:id="rId19"/>
    <p:sldId id="324" r:id="rId20"/>
    <p:sldId id="325" r:id="rId21"/>
    <p:sldId id="326" r:id="rId22"/>
    <p:sldId id="327" r:id="rId23"/>
    <p:sldId id="328" r:id="rId24"/>
    <p:sldId id="305" r:id="rId25"/>
    <p:sldId id="283" r:id="rId26"/>
    <p:sldId id="309" r:id="rId27"/>
    <p:sldId id="310" r:id="rId28"/>
    <p:sldId id="311" r:id="rId29"/>
    <p:sldId id="312" r:id="rId30"/>
    <p:sldId id="313" r:id="rId31"/>
    <p:sldId id="304" r:id="rId32"/>
    <p:sldId id="319" r:id="rId33"/>
    <p:sldId id="318" r:id="rId34"/>
    <p:sldId id="300" r:id="rId35"/>
    <p:sldId id="298" r:id="rId36"/>
    <p:sldId id="301" r:id="rId37"/>
    <p:sldId id="321" r:id="rId38"/>
    <p:sldId id="262" r:id="rId3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0075"/>
    <a:srgbClr val="CC8004"/>
    <a:srgbClr val="0054A4"/>
    <a:srgbClr val="279DD9"/>
    <a:srgbClr val="F37021"/>
    <a:srgbClr val="A74233"/>
    <a:srgbClr val="5A6870"/>
    <a:srgbClr val="7B0052"/>
    <a:srgbClr val="006EB7"/>
    <a:srgbClr val="A2C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4" d="100"/>
          <a:sy n="114" d="100"/>
        </p:scale>
        <p:origin x="312" y="102"/>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localcache\acombes\Desktop\RPK_FTK_1944_2013.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08073891100399"/>
          <c:y val="0.13266591676040501"/>
          <c:w val="0.78087596405017801"/>
          <c:h val="0.75680434244529504"/>
        </c:manualLayout>
      </c:layout>
      <c:lineChart>
        <c:grouping val="standard"/>
        <c:varyColors val="0"/>
        <c:ser>
          <c:idx val="0"/>
          <c:order val="1"/>
          <c:tx>
            <c:strRef>
              <c:f>'RPK history (scheduled)'!$B$7</c:f>
              <c:strCache>
                <c:ptCount val="1"/>
                <c:pt idx="0">
                  <c:v>RPKs (billions) updated ARC 2014</c:v>
                </c:pt>
              </c:strCache>
            </c:strRef>
          </c:tx>
          <c:spPr>
            <a:ln>
              <a:solidFill>
                <a:srgbClr val="002060"/>
              </a:solidFill>
            </a:ln>
          </c:spPr>
          <c:marker>
            <c:symbol val="none"/>
          </c:marker>
          <c:cat>
            <c:numRef>
              <c:f>'FTK history (scheduled)'!$A$8:$A$80</c:f>
              <c:numCache>
                <c:formatCode>General</c:formatCode>
                <c:ptCount val="73"/>
                <c:pt idx="0">
                  <c:v>1944</c:v>
                </c:pt>
                <c:pt idx="1">
                  <c:v>1945</c:v>
                </c:pt>
                <c:pt idx="2">
                  <c:v>1946</c:v>
                </c:pt>
                <c:pt idx="3">
                  <c:v>1947</c:v>
                </c:pt>
                <c:pt idx="4">
                  <c:v>1948</c:v>
                </c:pt>
                <c:pt idx="5">
                  <c:v>1949</c:v>
                </c:pt>
                <c:pt idx="6">
                  <c:v>1950</c:v>
                </c:pt>
                <c:pt idx="7">
                  <c:v>1951</c:v>
                </c:pt>
                <c:pt idx="8">
                  <c:v>1952</c:v>
                </c:pt>
                <c:pt idx="9">
                  <c:v>1953</c:v>
                </c:pt>
                <c:pt idx="10">
                  <c:v>1954</c:v>
                </c:pt>
                <c:pt idx="11">
                  <c:v>1955</c:v>
                </c:pt>
                <c:pt idx="12">
                  <c:v>1956</c:v>
                </c:pt>
                <c:pt idx="13">
                  <c:v>1957</c:v>
                </c:pt>
                <c:pt idx="14">
                  <c:v>1958</c:v>
                </c:pt>
                <c:pt idx="15">
                  <c:v>1959</c:v>
                </c:pt>
                <c:pt idx="16">
                  <c:v>1960</c:v>
                </c:pt>
                <c:pt idx="17">
                  <c:v>1961</c:v>
                </c:pt>
                <c:pt idx="18">
                  <c:v>1962</c:v>
                </c:pt>
                <c:pt idx="19">
                  <c:v>1963</c:v>
                </c:pt>
                <c:pt idx="20">
                  <c:v>1964</c:v>
                </c:pt>
                <c:pt idx="21">
                  <c:v>1965</c:v>
                </c:pt>
                <c:pt idx="22">
                  <c:v>1966</c:v>
                </c:pt>
                <c:pt idx="23">
                  <c:v>1967</c:v>
                </c:pt>
                <c:pt idx="24">
                  <c:v>1968</c:v>
                </c:pt>
                <c:pt idx="25">
                  <c:v>1969</c:v>
                </c:pt>
                <c:pt idx="26">
                  <c:v>1970</c:v>
                </c:pt>
                <c:pt idx="27">
                  <c:v>1971</c:v>
                </c:pt>
                <c:pt idx="28">
                  <c:v>1972</c:v>
                </c:pt>
                <c:pt idx="29">
                  <c:v>1973</c:v>
                </c:pt>
                <c:pt idx="30">
                  <c:v>1974</c:v>
                </c:pt>
                <c:pt idx="31">
                  <c:v>1975</c:v>
                </c:pt>
                <c:pt idx="32">
                  <c:v>1976</c:v>
                </c:pt>
                <c:pt idx="33">
                  <c:v>1977</c:v>
                </c:pt>
                <c:pt idx="34">
                  <c:v>1978</c:v>
                </c:pt>
                <c:pt idx="35">
                  <c:v>1979</c:v>
                </c:pt>
                <c:pt idx="36">
                  <c:v>1980</c:v>
                </c:pt>
                <c:pt idx="37">
                  <c:v>1981</c:v>
                </c:pt>
                <c:pt idx="38">
                  <c:v>1982</c:v>
                </c:pt>
                <c:pt idx="39">
                  <c:v>1983</c:v>
                </c:pt>
                <c:pt idx="40">
                  <c:v>1984</c:v>
                </c:pt>
                <c:pt idx="41">
                  <c:v>1985</c:v>
                </c:pt>
                <c:pt idx="42">
                  <c:v>1986</c:v>
                </c:pt>
                <c:pt idx="43">
                  <c:v>1987</c:v>
                </c:pt>
                <c:pt idx="44">
                  <c:v>1988</c:v>
                </c:pt>
                <c:pt idx="45">
                  <c:v>1989</c:v>
                </c:pt>
                <c:pt idx="46">
                  <c:v>1990</c:v>
                </c:pt>
                <c:pt idx="47">
                  <c:v>1991</c:v>
                </c:pt>
                <c:pt idx="48">
                  <c:v>1992</c:v>
                </c:pt>
                <c:pt idx="49">
                  <c:v>1993</c:v>
                </c:pt>
                <c:pt idx="50">
                  <c:v>1994</c:v>
                </c:pt>
                <c:pt idx="51">
                  <c:v>1995</c:v>
                </c:pt>
                <c:pt idx="52">
                  <c:v>1996</c:v>
                </c:pt>
                <c:pt idx="53">
                  <c:v>1997</c:v>
                </c:pt>
                <c:pt idx="54">
                  <c:v>1998</c:v>
                </c:pt>
                <c:pt idx="55">
                  <c:v>1999</c:v>
                </c:pt>
                <c:pt idx="56">
                  <c:v>2000</c:v>
                </c:pt>
                <c:pt idx="57">
                  <c:v>2001</c:v>
                </c:pt>
                <c:pt idx="58">
                  <c:v>2002</c:v>
                </c:pt>
                <c:pt idx="59">
                  <c:v>2003</c:v>
                </c:pt>
                <c:pt idx="60">
                  <c:v>2004</c:v>
                </c:pt>
                <c:pt idx="61">
                  <c:v>2005</c:v>
                </c:pt>
                <c:pt idx="62">
                  <c:v>2006</c:v>
                </c:pt>
                <c:pt idx="63">
                  <c:v>2007</c:v>
                </c:pt>
                <c:pt idx="64">
                  <c:v>2008</c:v>
                </c:pt>
                <c:pt idx="65">
                  <c:v>2009</c:v>
                </c:pt>
                <c:pt idx="66">
                  <c:v>2010</c:v>
                </c:pt>
                <c:pt idx="67">
                  <c:v>2011</c:v>
                </c:pt>
                <c:pt idx="68">
                  <c:v>2012</c:v>
                </c:pt>
                <c:pt idx="69">
                  <c:v>2013</c:v>
                </c:pt>
                <c:pt idx="70">
                  <c:v>2014</c:v>
                </c:pt>
                <c:pt idx="71">
                  <c:v>2015</c:v>
                </c:pt>
                <c:pt idx="72">
                  <c:v>2016</c:v>
                </c:pt>
              </c:numCache>
            </c:numRef>
          </c:cat>
          <c:val>
            <c:numRef>
              <c:f>'RPK history (scheduled)'!$B$8:$B$81</c:f>
              <c:numCache>
                <c:formatCode>_-* #,##0_-;\-* #,##0_-;_-* "-"??_-;_-@_-</c:formatCode>
                <c:ptCount val="74"/>
                <c:pt idx="0" formatCode="General">
                  <c:v>10</c:v>
                </c:pt>
                <c:pt idx="1">
                  <c:v>9.9962239946465203</c:v>
                </c:pt>
                <c:pt idx="2">
                  <c:v>19.992447989293041</c:v>
                </c:pt>
                <c:pt idx="3">
                  <c:v>23.741031987285488</c:v>
                </c:pt>
                <c:pt idx="4">
                  <c:v>26.24008798594712</c:v>
                </c:pt>
                <c:pt idx="5">
                  <c:v>29.988671983939561</c:v>
                </c:pt>
                <c:pt idx="6">
                  <c:v>35.545660659283207</c:v>
                </c:pt>
                <c:pt idx="7">
                  <c:v>44.432075824104032</c:v>
                </c:pt>
                <c:pt idx="8">
                  <c:v>50.779515227547463</c:v>
                </c:pt>
                <c:pt idx="9">
                  <c:v>59.66593039236826</c:v>
                </c:pt>
                <c:pt idx="10">
                  <c:v>66.013369795811698</c:v>
                </c:pt>
                <c:pt idx="11">
                  <c:v>77.438760722009846</c:v>
                </c:pt>
                <c:pt idx="12">
                  <c:v>90.133639528896708</c:v>
                </c:pt>
                <c:pt idx="13">
                  <c:v>104.0980062164723</c:v>
                </c:pt>
                <c:pt idx="14">
                  <c:v>107.9064698585383</c:v>
                </c:pt>
                <c:pt idx="15">
                  <c:v>124.40981230749119</c:v>
                </c:pt>
                <c:pt idx="16">
                  <c:v>138.37417899506681</c:v>
                </c:pt>
                <c:pt idx="17">
                  <c:v>148.53008204057619</c:v>
                </c:pt>
                <c:pt idx="18">
                  <c:v>165.03342448952921</c:v>
                </c:pt>
                <c:pt idx="19">
                  <c:v>186.61471846123681</c:v>
                </c:pt>
                <c:pt idx="20">
                  <c:v>217.0824275977653</c:v>
                </c:pt>
                <c:pt idx="21">
                  <c:v>251.35860037635979</c:v>
                </c:pt>
                <c:pt idx="22">
                  <c:v>290.71272467770899</c:v>
                </c:pt>
                <c:pt idx="23">
                  <c:v>346.57019142801119</c:v>
                </c:pt>
                <c:pt idx="24">
                  <c:v>393.54124301349259</c:v>
                </c:pt>
                <c:pt idx="25">
                  <c:v>445.5902461217288</c:v>
                </c:pt>
                <c:pt idx="26">
                  <c:v>484.944370423078</c:v>
                </c:pt>
                <c:pt idx="27">
                  <c:v>519.65839260086898</c:v>
                </c:pt>
                <c:pt idx="28">
                  <c:v>589.08643695645071</c:v>
                </c:pt>
                <c:pt idx="29">
                  <c:v>650.09896078408303</c:v>
                </c:pt>
                <c:pt idx="30">
                  <c:v>690.07268329184205</c:v>
                </c:pt>
                <c:pt idx="31">
                  <c:v>733.20222599758222</c:v>
                </c:pt>
                <c:pt idx="32">
                  <c:v>803.68221041915774</c:v>
                </c:pt>
                <c:pt idx="33">
                  <c:v>860.48697398281558</c:v>
                </c:pt>
                <c:pt idx="34">
                  <c:v>984.61590177006781</c:v>
                </c:pt>
                <c:pt idx="35">
                  <c:v>1105.5890093593389</c:v>
                </c:pt>
                <c:pt idx="36">
                  <c:v>1126.627810679212</c:v>
                </c:pt>
                <c:pt idx="37">
                  <c:v>1169.7573533849529</c:v>
                </c:pt>
                <c:pt idx="38">
                  <c:v>1201.315555364763</c:v>
                </c:pt>
                <c:pt idx="39">
                  <c:v>1251.8086785324581</c:v>
                </c:pt>
                <c:pt idx="40">
                  <c:v>1344.3794043399</c:v>
                </c:pt>
                <c:pt idx="41">
                  <c:v>1438.0020702133361</c:v>
                </c:pt>
                <c:pt idx="42">
                  <c:v>1527.4169758227979</c:v>
                </c:pt>
                <c:pt idx="43">
                  <c:v>1671.53276486393</c:v>
                </c:pt>
                <c:pt idx="44">
                  <c:v>1793.557812519193</c:v>
                </c:pt>
                <c:pt idx="45">
                  <c:v>1866.141677072756</c:v>
                </c:pt>
                <c:pt idx="46">
                  <c:v>1992.374484991996</c:v>
                </c:pt>
                <c:pt idx="47">
                  <c:v>1939.7774816923129</c:v>
                </c:pt>
                <c:pt idx="48">
                  <c:v>2028.1404472357799</c:v>
                </c:pt>
                <c:pt idx="49">
                  <c:v>2050.2311886216471</c:v>
                </c:pt>
                <c:pt idx="50">
                  <c:v>2206.9702584547022</c:v>
                </c:pt>
                <c:pt idx="51">
                  <c:v>2345.8263471658661</c:v>
                </c:pt>
                <c:pt idx="52">
                  <c:v>2557.9921390761278</c:v>
                </c:pt>
                <c:pt idx="53">
                  <c:v>2706.6523092023522</c:v>
                </c:pt>
                <c:pt idx="54">
                  <c:v>2764.6247262392631</c:v>
                </c:pt>
                <c:pt idx="55">
                  <c:v>2943.117916637068</c:v>
                </c:pt>
                <c:pt idx="56">
                  <c:v>3195.2995086577289</c:v>
                </c:pt>
                <c:pt idx="57">
                  <c:v>3102.749821651606</c:v>
                </c:pt>
                <c:pt idx="58">
                  <c:v>3118.507883840191</c:v>
                </c:pt>
                <c:pt idx="59">
                  <c:v>3175.9122532414658</c:v>
                </c:pt>
                <c:pt idx="60">
                  <c:v>3623.7158809485122</c:v>
                </c:pt>
                <c:pt idx="61">
                  <c:v>3913.6131514243939</c:v>
                </c:pt>
                <c:pt idx="62">
                  <c:v>4164.7991065097722</c:v>
                </c:pt>
                <c:pt idx="63">
                  <c:v>4506.8659509358504</c:v>
                </c:pt>
                <c:pt idx="64">
                  <c:v>4596.9027019521</c:v>
                </c:pt>
                <c:pt idx="65">
                  <c:v>4548.4937135724194</c:v>
                </c:pt>
                <c:pt idx="66">
                  <c:v>4910.2819879168446</c:v>
                </c:pt>
                <c:pt idx="67">
                  <c:v>5233.2758949524941</c:v>
                </c:pt>
                <c:pt idx="68">
                  <c:v>5513.2207981971133</c:v>
                </c:pt>
                <c:pt idx="69">
                  <c:v>5816.0448445121783</c:v>
                </c:pt>
                <c:pt idx="70">
                  <c:v>6163.6704205245596</c:v>
                </c:pt>
                <c:pt idx="71">
                  <c:v>6601.4654399072024</c:v>
                </c:pt>
                <c:pt idx="72">
                  <c:v>7123.8433912258006</c:v>
                </c:pt>
              </c:numCache>
            </c:numRef>
          </c:val>
          <c:smooth val="0"/>
          <c:extLst>
            <c:ext xmlns:c16="http://schemas.microsoft.com/office/drawing/2014/chart" uri="{C3380CC4-5D6E-409C-BE32-E72D297353CC}">
              <c16:uniqueId val="{00000000-B3AD-4769-B1DB-CCCA4EAD0016}"/>
            </c:ext>
          </c:extLst>
        </c:ser>
        <c:dLbls>
          <c:showLegendKey val="0"/>
          <c:showVal val="0"/>
          <c:showCatName val="0"/>
          <c:showSerName val="0"/>
          <c:showPercent val="0"/>
          <c:showBubbleSize val="0"/>
        </c:dLbls>
        <c:marker val="1"/>
        <c:smooth val="0"/>
        <c:axId val="-787372224"/>
        <c:axId val="-940476752"/>
      </c:lineChart>
      <c:lineChart>
        <c:grouping val="standard"/>
        <c:varyColors val="0"/>
        <c:ser>
          <c:idx val="1"/>
          <c:order val="0"/>
          <c:tx>
            <c:strRef>
              <c:f>'FTK history (scheduled)'!$B$7</c:f>
              <c:strCache>
                <c:ptCount val="1"/>
                <c:pt idx="0">
                  <c:v>FTKs (billions) updated ARC 2014</c:v>
                </c:pt>
              </c:strCache>
            </c:strRef>
          </c:tx>
          <c:spPr>
            <a:ln w="12700">
              <a:solidFill>
                <a:srgbClr val="00B0F0"/>
              </a:solidFill>
            </a:ln>
          </c:spPr>
          <c:marker>
            <c:symbol val="none"/>
          </c:marker>
          <c:cat>
            <c:numRef>
              <c:f>'FTK history (scheduled)'!$A$8:$A$81</c:f>
              <c:numCache>
                <c:formatCode>General</c:formatCode>
                <c:ptCount val="74"/>
                <c:pt idx="0">
                  <c:v>1944</c:v>
                </c:pt>
                <c:pt idx="1">
                  <c:v>1945</c:v>
                </c:pt>
                <c:pt idx="2">
                  <c:v>1946</c:v>
                </c:pt>
                <c:pt idx="3">
                  <c:v>1947</c:v>
                </c:pt>
                <c:pt idx="4">
                  <c:v>1948</c:v>
                </c:pt>
                <c:pt idx="5">
                  <c:v>1949</c:v>
                </c:pt>
                <c:pt idx="6">
                  <c:v>1950</c:v>
                </c:pt>
                <c:pt idx="7">
                  <c:v>1951</c:v>
                </c:pt>
                <c:pt idx="8">
                  <c:v>1952</c:v>
                </c:pt>
                <c:pt idx="9">
                  <c:v>1953</c:v>
                </c:pt>
                <c:pt idx="10">
                  <c:v>1954</c:v>
                </c:pt>
                <c:pt idx="11">
                  <c:v>1955</c:v>
                </c:pt>
                <c:pt idx="12">
                  <c:v>1956</c:v>
                </c:pt>
                <c:pt idx="13">
                  <c:v>1957</c:v>
                </c:pt>
                <c:pt idx="14">
                  <c:v>1958</c:v>
                </c:pt>
                <c:pt idx="15">
                  <c:v>1959</c:v>
                </c:pt>
                <c:pt idx="16">
                  <c:v>1960</c:v>
                </c:pt>
                <c:pt idx="17">
                  <c:v>1961</c:v>
                </c:pt>
                <c:pt idx="18">
                  <c:v>1962</c:v>
                </c:pt>
                <c:pt idx="19">
                  <c:v>1963</c:v>
                </c:pt>
                <c:pt idx="20">
                  <c:v>1964</c:v>
                </c:pt>
                <c:pt idx="21">
                  <c:v>1965</c:v>
                </c:pt>
                <c:pt idx="22">
                  <c:v>1966</c:v>
                </c:pt>
                <c:pt idx="23">
                  <c:v>1967</c:v>
                </c:pt>
                <c:pt idx="24">
                  <c:v>1968</c:v>
                </c:pt>
                <c:pt idx="25">
                  <c:v>1969</c:v>
                </c:pt>
                <c:pt idx="26">
                  <c:v>1970</c:v>
                </c:pt>
                <c:pt idx="27">
                  <c:v>1971</c:v>
                </c:pt>
                <c:pt idx="28">
                  <c:v>1972</c:v>
                </c:pt>
                <c:pt idx="29">
                  <c:v>1973</c:v>
                </c:pt>
                <c:pt idx="30">
                  <c:v>1974</c:v>
                </c:pt>
                <c:pt idx="31">
                  <c:v>1975</c:v>
                </c:pt>
                <c:pt idx="32">
                  <c:v>1976</c:v>
                </c:pt>
                <c:pt idx="33">
                  <c:v>1977</c:v>
                </c:pt>
                <c:pt idx="34">
                  <c:v>1978</c:v>
                </c:pt>
                <c:pt idx="35">
                  <c:v>1979</c:v>
                </c:pt>
                <c:pt idx="36">
                  <c:v>1980</c:v>
                </c:pt>
                <c:pt idx="37">
                  <c:v>1981</c:v>
                </c:pt>
                <c:pt idx="38">
                  <c:v>1982</c:v>
                </c:pt>
                <c:pt idx="39">
                  <c:v>1983</c:v>
                </c:pt>
                <c:pt idx="40">
                  <c:v>1984</c:v>
                </c:pt>
                <c:pt idx="41">
                  <c:v>1985</c:v>
                </c:pt>
                <c:pt idx="42">
                  <c:v>1986</c:v>
                </c:pt>
                <c:pt idx="43">
                  <c:v>1987</c:v>
                </c:pt>
                <c:pt idx="44">
                  <c:v>1988</c:v>
                </c:pt>
                <c:pt idx="45">
                  <c:v>1989</c:v>
                </c:pt>
                <c:pt idx="46">
                  <c:v>1990</c:v>
                </c:pt>
                <c:pt idx="47">
                  <c:v>1991</c:v>
                </c:pt>
                <c:pt idx="48">
                  <c:v>1992</c:v>
                </c:pt>
                <c:pt idx="49">
                  <c:v>1993</c:v>
                </c:pt>
                <c:pt idx="50">
                  <c:v>1994</c:v>
                </c:pt>
                <c:pt idx="51">
                  <c:v>1995</c:v>
                </c:pt>
                <c:pt idx="52">
                  <c:v>1996</c:v>
                </c:pt>
                <c:pt idx="53">
                  <c:v>1997</c:v>
                </c:pt>
                <c:pt idx="54">
                  <c:v>1998</c:v>
                </c:pt>
                <c:pt idx="55">
                  <c:v>1999</c:v>
                </c:pt>
                <c:pt idx="56">
                  <c:v>2000</c:v>
                </c:pt>
                <c:pt idx="57">
                  <c:v>2001</c:v>
                </c:pt>
                <c:pt idx="58">
                  <c:v>2002</c:v>
                </c:pt>
                <c:pt idx="59">
                  <c:v>2003</c:v>
                </c:pt>
                <c:pt idx="60">
                  <c:v>2004</c:v>
                </c:pt>
                <c:pt idx="61">
                  <c:v>2005</c:v>
                </c:pt>
                <c:pt idx="62">
                  <c:v>2006</c:v>
                </c:pt>
                <c:pt idx="63">
                  <c:v>2007</c:v>
                </c:pt>
                <c:pt idx="64">
                  <c:v>2008</c:v>
                </c:pt>
                <c:pt idx="65">
                  <c:v>2009</c:v>
                </c:pt>
                <c:pt idx="66">
                  <c:v>2010</c:v>
                </c:pt>
                <c:pt idx="67">
                  <c:v>2011</c:v>
                </c:pt>
                <c:pt idx="68">
                  <c:v>2012</c:v>
                </c:pt>
                <c:pt idx="69">
                  <c:v>2013</c:v>
                </c:pt>
                <c:pt idx="70">
                  <c:v>2014</c:v>
                </c:pt>
                <c:pt idx="71">
                  <c:v>2015</c:v>
                </c:pt>
                <c:pt idx="72">
                  <c:v>2016</c:v>
                </c:pt>
              </c:numCache>
            </c:numRef>
          </c:cat>
          <c:val>
            <c:numRef>
              <c:f>'FTK history (scheduled)'!$B$8:$B$80</c:f>
              <c:numCache>
                <c:formatCode>_-* #,##0_-;\-* #,##0_-;_-* "-"??_-;_-@_-</c:formatCode>
                <c:ptCount val="73"/>
                <c:pt idx="0">
                  <c:v>1.0089147610334599</c:v>
                </c:pt>
                <c:pt idx="1">
                  <c:v>1.0089147610334599</c:v>
                </c:pt>
                <c:pt idx="2">
                  <c:v>1.0089147610334599</c:v>
                </c:pt>
                <c:pt idx="3">
                  <c:v>1.0089147610334599</c:v>
                </c:pt>
                <c:pt idx="4">
                  <c:v>1.0089147610334599</c:v>
                </c:pt>
                <c:pt idx="5">
                  <c:v>1.0089147610334599</c:v>
                </c:pt>
                <c:pt idx="6">
                  <c:v>1.0089147610334599</c:v>
                </c:pt>
                <c:pt idx="7">
                  <c:v>1.069449646695467</c:v>
                </c:pt>
                <c:pt idx="8">
                  <c:v>1.1501628275781439</c:v>
                </c:pt>
                <c:pt idx="9">
                  <c:v>1.2207868608504859</c:v>
                </c:pt>
                <c:pt idx="10">
                  <c:v>1.2813217465124931</c:v>
                </c:pt>
                <c:pt idx="11">
                  <c:v>1.523461289160523</c:v>
                </c:pt>
                <c:pt idx="12">
                  <c:v>1.7252442413672151</c:v>
                </c:pt>
                <c:pt idx="13">
                  <c:v>1.876581455522234</c:v>
                </c:pt>
                <c:pt idx="14">
                  <c:v>1.9270271935739069</c:v>
                </c:pt>
                <c:pt idx="15">
                  <c:v>2.249879917104614</c:v>
                </c:pt>
                <c:pt idx="16">
                  <c:v>2.5021086073629801</c:v>
                </c:pt>
                <c:pt idx="17">
                  <c:v>2.8955853641660281</c:v>
                </c:pt>
                <c:pt idx="18">
                  <c:v>3.4000427446827581</c:v>
                </c:pt>
                <c:pt idx="19">
                  <c:v>3.8237869443168111</c:v>
                </c:pt>
                <c:pt idx="20">
                  <c:v>4.6208296055332454</c:v>
                </c:pt>
                <c:pt idx="21">
                  <c:v>5.9021513520457356</c:v>
                </c:pt>
                <c:pt idx="22">
                  <c:v>7.0018684415722099</c:v>
                </c:pt>
                <c:pt idx="23">
                  <c:v>8.0208723502160026</c:v>
                </c:pt>
                <c:pt idx="24">
                  <c:v>10.210217381658611</c:v>
                </c:pt>
                <c:pt idx="25">
                  <c:v>12.00608565629817</c:v>
                </c:pt>
                <c:pt idx="26">
                  <c:v>13.004911269721299</c:v>
                </c:pt>
                <c:pt idx="27">
                  <c:v>14.26605472101312</c:v>
                </c:pt>
                <c:pt idx="28">
                  <c:v>16.19308191458703</c:v>
                </c:pt>
                <c:pt idx="29">
                  <c:v>18.896973474156699</c:v>
                </c:pt>
                <c:pt idx="30">
                  <c:v>20.5011479441999</c:v>
                </c:pt>
                <c:pt idx="31">
                  <c:v>20.88453555339261</c:v>
                </c:pt>
                <c:pt idx="32">
                  <c:v>23.225217798990229</c:v>
                </c:pt>
                <c:pt idx="33">
                  <c:v>25.475097716094851</c:v>
                </c:pt>
                <c:pt idx="34">
                  <c:v>27.967117175847491</c:v>
                </c:pt>
                <c:pt idx="35">
                  <c:v>30.196818797731449</c:v>
                </c:pt>
                <c:pt idx="36">
                  <c:v>31.6698343488403</c:v>
                </c:pt>
                <c:pt idx="37">
                  <c:v>33.294187114104169</c:v>
                </c:pt>
                <c:pt idx="38">
                  <c:v>34.000427446827587</c:v>
                </c:pt>
                <c:pt idx="39">
                  <c:v>37.854481833975399</c:v>
                </c:pt>
                <c:pt idx="40">
                  <c:v>42.767896720208348</c:v>
                </c:pt>
                <c:pt idx="41">
                  <c:v>42.949501377194373</c:v>
                </c:pt>
                <c:pt idx="42">
                  <c:v>46.561416221694152</c:v>
                </c:pt>
                <c:pt idx="43">
                  <c:v>52.150803997819523</c:v>
                </c:pt>
                <c:pt idx="44">
                  <c:v>57.528319674127879</c:v>
                </c:pt>
                <c:pt idx="45">
                  <c:v>61.614424456313351</c:v>
                </c:pt>
                <c:pt idx="46">
                  <c:v>63.390114435732237</c:v>
                </c:pt>
                <c:pt idx="47">
                  <c:v>63.127796597863551</c:v>
                </c:pt>
                <c:pt idx="48">
                  <c:v>67.526664955969466</c:v>
                </c:pt>
                <c:pt idx="49">
                  <c:v>73.792025621987236</c:v>
                </c:pt>
                <c:pt idx="50">
                  <c:v>83.245556932870755</c:v>
                </c:pt>
                <c:pt idx="51">
                  <c:v>89.621898222602198</c:v>
                </c:pt>
                <c:pt idx="52">
                  <c:v>96.159665874099019</c:v>
                </c:pt>
                <c:pt idx="53">
                  <c:v>110.90999968040821</c:v>
                </c:pt>
                <c:pt idx="54">
                  <c:v>109.76992600044041</c:v>
                </c:pt>
                <c:pt idx="55">
                  <c:v>117.1450929035949</c:v>
                </c:pt>
                <c:pt idx="56">
                  <c:v>127.2947753995916</c:v>
                </c:pt>
                <c:pt idx="57">
                  <c:v>119.4454185587512</c:v>
                </c:pt>
                <c:pt idx="58">
                  <c:v>129.19153515033449</c:v>
                </c:pt>
                <c:pt idx="59">
                  <c:v>135.57796558767629</c:v>
                </c:pt>
                <c:pt idx="60">
                  <c:v>149.94491178479271</c:v>
                </c:pt>
                <c:pt idx="61">
                  <c:v>153.69807469583719</c:v>
                </c:pt>
                <c:pt idx="62">
                  <c:v>164.38767971767979</c:v>
                </c:pt>
                <c:pt idx="63">
                  <c:v>172.28626739691779</c:v>
                </c:pt>
                <c:pt idx="64">
                  <c:v>170.63080664924081</c:v>
                </c:pt>
                <c:pt idx="65">
                  <c:v>155.4844252696661</c:v>
                </c:pt>
                <c:pt idx="66">
                  <c:v>186.2298601400899</c:v>
                </c:pt>
                <c:pt idx="67">
                  <c:v>186.78855338706859</c:v>
                </c:pt>
                <c:pt idx="68">
                  <c:v>184.8407351694552</c:v>
                </c:pt>
                <c:pt idx="69">
                  <c:v>185.57592851400241</c:v>
                </c:pt>
                <c:pt idx="70">
                  <c:v>194.21509129630709</c:v>
                </c:pt>
                <c:pt idx="71">
                  <c:v>197.5485855511759</c:v>
                </c:pt>
                <c:pt idx="72">
                  <c:v>204.89499446975711</c:v>
                </c:pt>
              </c:numCache>
            </c:numRef>
          </c:val>
          <c:smooth val="0"/>
          <c:extLst>
            <c:ext xmlns:c16="http://schemas.microsoft.com/office/drawing/2014/chart" uri="{C3380CC4-5D6E-409C-BE32-E72D297353CC}">
              <c16:uniqueId val="{00000001-B3AD-4769-B1DB-CCCA4EAD0016}"/>
            </c:ext>
          </c:extLst>
        </c:ser>
        <c:dLbls>
          <c:showLegendKey val="0"/>
          <c:showVal val="0"/>
          <c:showCatName val="0"/>
          <c:showSerName val="0"/>
          <c:showPercent val="0"/>
          <c:showBubbleSize val="0"/>
        </c:dLbls>
        <c:marker val="1"/>
        <c:smooth val="0"/>
        <c:axId val="-940060448"/>
        <c:axId val="-940076128"/>
      </c:lineChart>
      <c:catAx>
        <c:axId val="-787372224"/>
        <c:scaling>
          <c:orientation val="minMax"/>
        </c:scaling>
        <c:delete val="0"/>
        <c:axPos val="b"/>
        <c:numFmt formatCode="General" sourceLinked="1"/>
        <c:majorTickMark val="out"/>
        <c:minorTickMark val="none"/>
        <c:tickLblPos val="nextTo"/>
        <c:txPr>
          <a:bodyPr rot="-5400000" vert="horz"/>
          <a:lstStyle/>
          <a:p>
            <a:pPr>
              <a:defRPr sz="1000" b="1">
                <a:solidFill>
                  <a:schemeClr val="bg1">
                    <a:lumMod val="50000"/>
                  </a:schemeClr>
                </a:solidFill>
              </a:defRPr>
            </a:pPr>
            <a:endParaRPr lang="en-US"/>
          </a:p>
        </c:txPr>
        <c:crossAx val="-940476752"/>
        <c:crosses val="autoZero"/>
        <c:auto val="1"/>
        <c:lblAlgn val="ctr"/>
        <c:lblOffset val="100"/>
        <c:tickLblSkip val="2"/>
        <c:tickMarkSkip val="1"/>
        <c:noMultiLvlLbl val="0"/>
      </c:catAx>
      <c:valAx>
        <c:axId val="-940476752"/>
        <c:scaling>
          <c:orientation val="minMax"/>
          <c:max val="8000"/>
        </c:scaling>
        <c:delete val="0"/>
        <c:axPos val="l"/>
        <c:majorGridlines>
          <c:spPr>
            <a:ln w="3175">
              <a:solidFill>
                <a:schemeClr val="bg1">
                  <a:lumMod val="65000"/>
                </a:schemeClr>
              </a:solidFill>
              <a:prstDash val="dash"/>
            </a:ln>
          </c:spPr>
        </c:majorGridlines>
        <c:numFmt formatCode="General" sourceLinked="1"/>
        <c:majorTickMark val="out"/>
        <c:minorTickMark val="none"/>
        <c:tickLblPos val="nextTo"/>
        <c:txPr>
          <a:bodyPr/>
          <a:lstStyle/>
          <a:p>
            <a:pPr>
              <a:defRPr sz="1000" b="1">
                <a:solidFill>
                  <a:srgbClr val="002060"/>
                </a:solidFill>
              </a:defRPr>
            </a:pPr>
            <a:endParaRPr lang="en-US"/>
          </a:p>
        </c:txPr>
        <c:crossAx val="-787372224"/>
        <c:crosses val="autoZero"/>
        <c:crossBetween val="midCat"/>
      </c:valAx>
      <c:valAx>
        <c:axId val="-940076128"/>
        <c:scaling>
          <c:orientation val="minMax"/>
        </c:scaling>
        <c:delete val="0"/>
        <c:axPos val="r"/>
        <c:numFmt formatCode="_-* #,##0_-;\-* #,##0_-;_-* &quot;-&quot;??_-;_-@_-" sourceLinked="1"/>
        <c:majorTickMark val="out"/>
        <c:minorTickMark val="none"/>
        <c:tickLblPos val="nextTo"/>
        <c:txPr>
          <a:bodyPr/>
          <a:lstStyle/>
          <a:p>
            <a:pPr>
              <a:defRPr>
                <a:solidFill>
                  <a:srgbClr val="00B0F0"/>
                </a:solidFill>
              </a:defRPr>
            </a:pPr>
            <a:endParaRPr lang="en-US"/>
          </a:p>
        </c:txPr>
        <c:crossAx val="-940060448"/>
        <c:crosses val="max"/>
        <c:crossBetween val="between"/>
      </c:valAx>
      <c:catAx>
        <c:axId val="-940060448"/>
        <c:scaling>
          <c:orientation val="minMax"/>
        </c:scaling>
        <c:delete val="1"/>
        <c:axPos val="b"/>
        <c:numFmt formatCode="General" sourceLinked="1"/>
        <c:majorTickMark val="out"/>
        <c:minorTickMark val="none"/>
        <c:tickLblPos val="nextTo"/>
        <c:crossAx val="-940076128"/>
        <c:crosses val="autoZero"/>
        <c:auto val="1"/>
        <c:lblAlgn val="ctr"/>
        <c:lblOffset val="100"/>
        <c:noMultiLvlLbl val="0"/>
      </c:catAx>
    </c:plotArea>
    <c:plotVisOnly val="1"/>
    <c:dispBlanksAs val="gap"/>
    <c:showDLblsOverMax val="0"/>
  </c:chart>
  <c:spPr>
    <a:ln>
      <a:no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408180838987015E-2"/>
          <c:y val="4.5512022748075177E-2"/>
          <c:w val="0.93343694338621852"/>
          <c:h val="0.71991724488849185"/>
        </c:manualLayout>
      </c:layout>
      <c:barChart>
        <c:barDir val="col"/>
        <c:grouping val="clustered"/>
        <c:varyColors val="0"/>
        <c:ser>
          <c:idx val="0"/>
          <c:order val="0"/>
          <c:tx>
            <c:strRef>
              <c:f>Sheet1!$B$1</c:f>
              <c:strCache>
                <c:ptCount val="1"/>
                <c:pt idx="0">
                  <c:v>%</c:v>
                </c:pt>
              </c:strCache>
            </c:strRef>
          </c:tx>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C7BB-4C7B-8289-DC3E1B64A9B7}"/>
              </c:ext>
            </c:extLst>
          </c:dPt>
          <c:dPt>
            <c:idx val="1"/>
            <c:invertIfNegative val="0"/>
            <c:bubble3D val="0"/>
            <c:spPr>
              <a:solidFill>
                <a:srgbClr val="00B050"/>
              </a:solidFill>
              <a:ln>
                <a:noFill/>
              </a:ln>
              <a:effectLst/>
            </c:spPr>
            <c:extLst>
              <c:ext xmlns:c16="http://schemas.microsoft.com/office/drawing/2014/chart" uri="{C3380CC4-5D6E-409C-BE32-E72D297353CC}">
                <c16:uniqueId val="{00000003-C7BB-4C7B-8289-DC3E1B64A9B7}"/>
              </c:ext>
            </c:extLst>
          </c:dPt>
          <c:dPt>
            <c:idx val="2"/>
            <c:invertIfNegative val="0"/>
            <c:bubble3D val="0"/>
            <c:spPr>
              <a:solidFill>
                <a:srgbClr val="FF0000"/>
              </a:solidFill>
              <a:ln>
                <a:noFill/>
              </a:ln>
              <a:effectLst/>
            </c:spPr>
            <c:extLst>
              <c:ext xmlns:c16="http://schemas.microsoft.com/office/drawing/2014/chart" uri="{C3380CC4-5D6E-409C-BE32-E72D297353CC}">
                <c16:uniqueId val="{00000005-C7BB-4C7B-8289-DC3E1B64A9B7}"/>
              </c:ext>
            </c:extLst>
          </c:dPt>
          <c:dPt>
            <c:idx val="3"/>
            <c:invertIfNegative val="0"/>
            <c:bubble3D val="0"/>
            <c:spPr>
              <a:solidFill>
                <a:srgbClr val="FF0000"/>
              </a:solidFill>
              <a:ln>
                <a:noFill/>
              </a:ln>
              <a:effectLst/>
            </c:spPr>
            <c:extLst>
              <c:ext xmlns:c16="http://schemas.microsoft.com/office/drawing/2014/chart" uri="{C3380CC4-5D6E-409C-BE32-E72D297353CC}">
                <c16:uniqueId val="{00000007-C7BB-4C7B-8289-DC3E1B64A9B7}"/>
              </c:ext>
            </c:extLst>
          </c:dPt>
          <c:dPt>
            <c:idx val="4"/>
            <c:invertIfNegative val="0"/>
            <c:bubble3D val="0"/>
            <c:spPr>
              <a:solidFill>
                <a:srgbClr val="00B050"/>
              </a:solidFill>
              <a:ln>
                <a:noFill/>
              </a:ln>
              <a:effectLst/>
            </c:spPr>
            <c:extLst>
              <c:ext xmlns:c16="http://schemas.microsoft.com/office/drawing/2014/chart" uri="{C3380CC4-5D6E-409C-BE32-E72D297353CC}">
                <c16:uniqueId val="{00000009-C7BB-4C7B-8289-DC3E1B64A9B7}"/>
              </c:ext>
            </c:extLst>
          </c:dPt>
          <c:dPt>
            <c:idx val="5"/>
            <c:invertIfNegative val="0"/>
            <c:bubble3D val="0"/>
            <c:spPr>
              <a:solidFill>
                <a:srgbClr val="FF0000"/>
              </a:solidFill>
              <a:ln>
                <a:noFill/>
              </a:ln>
              <a:effectLst/>
            </c:spPr>
            <c:extLst>
              <c:ext xmlns:c16="http://schemas.microsoft.com/office/drawing/2014/chart" uri="{C3380CC4-5D6E-409C-BE32-E72D297353CC}">
                <c16:uniqueId val="{0000000B-C7BB-4C7B-8289-DC3E1B64A9B7}"/>
              </c:ext>
            </c:extLst>
          </c:dPt>
          <c:dPt>
            <c:idx val="6"/>
            <c:invertIfNegative val="0"/>
            <c:bubble3D val="0"/>
            <c:spPr>
              <a:solidFill>
                <a:srgbClr val="FF0000"/>
              </a:solidFill>
              <a:ln>
                <a:noFill/>
              </a:ln>
              <a:effectLst/>
            </c:spPr>
            <c:extLst>
              <c:ext xmlns:c16="http://schemas.microsoft.com/office/drawing/2014/chart" uri="{C3380CC4-5D6E-409C-BE32-E72D297353CC}">
                <c16:uniqueId val="{0000000D-C7BB-4C7B-8289-DC3E1B64A9B7}"/>
              </c:ext>
            </c:extLst>
          </c:dPt>
          <c:dPt>
            <c:idx val="7"/>
            <c:invertIfNegative val="0"/>
            <c:bubble3D val="0"/>
            <c:spPr>
              <a:solidFill>
                <a:srgbClr val="00B050"/>
              </a:solidFill>
              <a:ln>
                <a:noFill/>
              </a:ln>
              <a:effectLst/>
            </c:spPr>
            <c:extLst>
              <c:ext xmlns:c16="http://schemas.microsoft.com/office/drawing/2014/chart" uri="{C3380CC4-5D6E-409C-BE32-E72D297353CC}">
                <c16:uniqueId val="{0000000F-C7BB-4C7B-8289-DC3E1B64A9B7}"/>
              </c:ext>
            </c:extLst>
          </c:dPt>
          <c:dPt>
            <c:idx val="8"/>
            <c:invertIfNegative val="0"/>
            <c:bubble3D val="0"/>
            <c:spPr>
              <a:solidFill>
                <a:srgbClr val="FF0000"/>
              </a:solidFill>
              <a:ln>
                <a:noFill/>
              </a:ln>
              <a:effectLst/>
            </c:spPr>
            <c:extLst>
              <c:ext xmlns:c16="http://schemas.microsoft.com/office/drawing/2014/chart" uri="{C3380CC4-5D6E-409C-BE32-E72D297353CC}">
                <c16:uniqueId val="{00000011-C7BB-4C7B-8289-DC3E1B64A9B7}"/>
              </c:ext>
            </c:extLst>
          </c:dPt>
          <c:dPt>
            <c:idx val="9"/>
            <c:invertIfNegative val="0"/>
            <c:bubble3D val="0"/>
            <c:spPr>
              <a:solidFill>
                <a:srgbClr val="00B050"/>
              </a:solidFill>
              <a:ln>
                <a:noFill/>
              </a:ln>
              <a:effectLst/>
            </c:spPr>
            <c:extLst>
              <c:ext xmlns:c16="http://schemas.microsoft.com/office/drawing/2014/chart" uri="{C3380CC4-5D6E-409C-BE32-E72D297353CC}">
                <c16:uniqueId val="{00000013-C7BB-4C7B-8289-DC3E1B64A9B7}"/>
              </c:ext>
            </c:extLst>
          </c:dPt>
          <c:dPt>
            <c:idx val="10"/>
            <c:invertIfNegative val="0"/>
            <c:bubble3D val="0"/>
            <c:spPr>
              <a:solidFill>
                <a:srgbClr val="00B050"/>
              </a:solidFill>
              <a:ln>
                <a:noFill/>
              </a:ln>
              <a:effectLst/>
            </c:spPr>
            <c:extLst>
              <c:ext xmlns:c16="http://schemas.microsoft.com/office/drawing/2014/chart" uri="{C3380CC4-5D6E-409C-BE32-E72D297353CC}">
                <c16:uniqueId val="{00000015-C7BB-4C7B-8289-DC3E1B64A9B7}"/>
              </c:ext>
            </c:extLst>
          </c:dPt>
          <c:dPt>
            <c:idx val="11"/>
            <c:invertIfNegative val="0"/>
            <c:bubble3D val="0"/>
            <c:spPr>
              <a:solidFill>
                <a:srgbClr val="00B050"/>
              </a:solidFill>
              <a:ln>
                <a:noFill/>
              </a:ln>
              <a:effectLst/>
            </c:spPr>
            <c:extLst>
              <c:ext xmlns:c16="http://schemas.microsoft.com/office/drawing/2014/chart" uri="{C3380CC4-5D6E-409C-BE32-E72D297353CC}">
                <c16:uniqueId val="{00000017-C7BB-4C7B-8289-DC3E1B64A9B7}"/>
              </c:ext>
            </c:extLst>
          </c:dPt>
          <c:dPt>
            <c:idx val="12"/>
            <c:invertIfNegative val="0"/>
            <c:bubble3D val="0"/>
            <c:spPr>
              <a:solidFill>
                <a:srgbClr val="FF0000"/>
              </a:solidFill>
              <a:ln>
                <a:noFill/>
              </a:ln>
              <a:effectLst/>
            </c:spPr>
            <c:extLst>
              <c:ext xmlns:c16="http://schemas.microsoft.com/office/drawing/2014/chart" uri="{C3380CC4-5D6E-409C-BE32-E72D297353CC}">
                <c16:uniqueId val="{00000019-C7BB-4C7B-8289-DC3E1B64A9B7}"/>
              </c:ext>
            </c:extLst>
          </c:dPt>
          <c:dPt>
            <c:idx val="13"/>
            <c:invertIfNegative val="0"/>
            <c:bubble3D val="0"/>
            <c:spPr>
              <a:solidFill>
                <a:srgbClr val="00B050"/>
              </a:solidFill>
              <a:ln>
                <a:noFill/>
              </a:ln>
              <a:effectLst/>
            </c:spPr>
            <c:extLst>
              <c:ext xmlns:c16="http://schemas.microsoft.com/office/drawing/2014/chart" uri="{C3380CC4-5D6E-409C-BE32-E72D297353CC}">
                <c16:uniqueId val="{0000001B-C7BB-4C7B-8289-DC3E1B64A9B7}"/>
              </c:ext>
            </c:extLst>
          </c:dPt>
          <c:dPt>
            <c:idx val="14"/>
            <c:invertIfNegative val="0"/>
            <c:bubble3D val="0"/>
            <c:spPr>
              <a:solidFill>
                <a:srgbClr val="00B050"/>
              </a:solidFill>
              <a:ln>
                <a:noFill/>
              </a:ln>
              <a:effectLst/>
            </c:spPr>
            <c:extLst>
              <c:ext xmlns:c16="http://schemas.microsoft.com/office/drawing/2014/chart" uri="{C3380CC4-5D6E-409C-BE32-E72D297353CC}">
                <c16:uniqueId val="{0000001D-C7BB-4C7B-8289-DC3E1B64A9B7}"/>
              </c:ext>
            </c:extLst>
          </c:dPt>
          <c:dPt>
            <c:idx val="15"/>
            <c:invertIfNegative val="0"/>
            <c:bubble3D val="0"/>
            <c:spPr>
              <a:solidFill>
                <a:srgbClr val="00B050"/>
              </a:solidFill>
              <a:ln>
                <a:noFill/>
              </a:ln>
              <a:effectLst/>
            </c:spPr>
            <c:extLst>
              <c:ext xmlns:c16="http://schemas.microsoft.com/office/drawing/2014/chart" uri="{C3380CC4-5D6E-409C-BE32-E72D297353CC}">
                <c16:uniqueId val="{0000001F-C7BB-4C7B-8289-DC3E1B64A9B7}"/>
              </c:ext>
            </c:extLst>
          </c:dPt>
          <c:dPt>
            <c:idx val="16"/>
            <c:invertIfNegative val="0"/>
            <c:bubble3D val="0"/>
            <c:spPr>
              <a:solidFill>
                <a:srgbClr val="FF0000"/>
              </a:solidFill>
              <a:ln>
                <a:noFill/>
              </a:ln>
              <a:effectLst/>
            </c:spPr>
            <c:extLst>
              <c:ext xmlns:c16="http://schemas.microsoft.com/office/drawing/2014/chart" uri="{C3380CC4-5D6E-409C-BE32-E72D297353CC}">
                <c16:uniqueId val="{00000021-C7BB-4C7B-8289-DC3E1B64A9B7}"/>
              </c:ext>
            </c:extLst>
          </c:dPt>
          <c:dPt>
            <c:idx val="17"/>
            <c:invertIfNegative val="0"/>
            <c:bubble3D val="0"/>
            <c:spPr>
              <a:solidFill>
                <a:srgbClr val="FF0000"/>
              </a:solidFill>
              <a:ln>
                <a:noFill/>
              </a:ln>
              <a:effectLst/>
            </c:spPr>
            <c:extLst>
              <c:ext xmlns:c16="http://schemas.microsoft.com/office/drawing/2014/chart" uri="{C3380CC4-5D6E-409C-BE32-E72D297353CC}">
                <c16:uniqueId val="{00000023-C7BB-4C7B-8289-DC3E1B64A9B7}"/>
              </c:ext>
            </c:extLst>
          </c:dPt>
          <c:dPt>
            <c:idx val="18"/>
            <c:invertIfNegative val="0"/>
            <c:bubble3D val="0"/>
            <c:spPr>
              <a:solidFill>
                <a:srgbClr val="00B050"/>
              </a:solidFill>
              <a:ln>
                <a:noFill/>
              </a:ln>
              <a:effectLst/>
            </c:spPr>
            <c:extLst>
              <c:ext xmlns:c16="http://schemas.microsoft.com/office/drawing/2014/chart" uri="{C3380CC4-5D6E-409C-BE32-E72D297353CC}">
                <c16:uniqueId val="{00000025-C7BB-4C7B-8289-DC3E1B64A9B7}"/>
              </c:ext>
            </c:extLst>
          </c:dPt>
          <c:dPt>
            <c:idx val="19"/>
            <c:invertIfNegative val="0"/>
            <c:bubble3D val="0"/>
            <c:spPr>
              <a:solidFill>
                <a:srgbClr val="00B050"/>
              </a:solidFill>
              <a:ln>
                <a:noFill/>
              </a:ln>
              <a:effectLst/>
            </c:spPr>
            <c:extLst>
              <c:ext xmlns:c16="http://schemas.microsoft.com/office/drawing/2014/chart" uri="{C3380CC4-5D6E-409C-BE32-E72D297353CC}">
                <c16:uniqueId val="{00000027-C7BB-4C7B-8289-DC3E1B64A9B7}"/>
              </c:ext>
            </c:extLst>
          </c:dPt>
          <c:dPt>
            <c:idx val="20"/>
            <c:invertIfNegative val="0"/>
            <c:bubble3D val="0"/>
            <c:spPr>
              <a:solidFill>
                <a:srgbClr val="00B050"/>
              </a:solidFill>
              <a:ln>
                <a:noFill/>
              </a:ln>
              <a:effectLst/>
            </c:spPr>
            <c:extLst>
              <c:ext xmlns:c16="http://schemas.microsoft.com/office/drawing/2014/chart" uri="{C3380CC4-5D6E-409C-BE32-E72D297353CC}">
                <c16:uniqueId val="{00000029-C7BB-4C7B-8289-DC3E1B64A9B7}"/>
              </c:ext>
            </c:extLst>
          </c:dPt>
          <c:dPt>
            <c:idx val="21"/>
            <c:invertIfNegative val="0"/>
            <c:bubble3D val="0"/>
            <c:spPr>
              <a:solidFill>
                <a:srgbClr val="00B050"/>
              </a:solidFill>
              <a:ln>
                <a:noFill/>
              </a:ln>
              <a:effectLst/>
            </c:spPr>
            <c:extLst>
              <c:ext xmlns:c16="http://schemas.microsoft.com/office/drawing/2014/chart" uri="{C3380CC4-5D6E-409C-BE32-E72D297353CC}">
                <c16:uniqueId val="{0000002B-C7BB-4C7B-8289-DC3E1B64A9B7}"/>
              </c:ext>
            </c:extLst>
          </c:dPt>
          <c:dPt>
            <c:idx val="22"/>
            <c:invertIfNegative val="0"/>
            <c:bubble3D val="0"/>
            <c:spPr>
              <a:solidFill>
                <a:srgbClr val="00B050"/>
              </a:solidFill>
              <a:ln>
                <a:noFill/>
              </a:ln>
              <a:effectLst/>
            </c:spPr>
            <c:extLst>
              <c:ext xmlns:c16="http://schemas.microsoft.com/office/drawing/2014/chart" uri="{C3380CC4-5D6E-409C-BE32-E72D297353CC}">
                <c16:uniqueId val="{0000002D-C7BB-4C7B-8289-DC3E1B64A9B7}"/>
              </c:ext>
            </c:extLst>
          </c:dPt>
          <c:dPt>
            <c:idx val="23"/>
            <c:invertIfNegative val="0"/>
            <c:bubble3D val="0"/>
            <c:spPr>
              <a:solidFill>
                <a:srgbClr val="FF0000"/>
              </a:solidFill>
              <a:ln>
                <a:noFill/>
              </a:ln>
              <a:effectLst/>
            </c:spPr>
            <c:extLst>
              <c:ext xmlns:c16="http://schemas.microsoft.com/office/drawing/2014/chart" uri="{C3380CC4-5D6E-409C-BE32-E72D297353CC}">
                <c16:uniqueId val="{0000002F-C7BB-4C7B-8289-DC3E1B64A9B7}"/>
              </c:ext>
            </c:extLst>
          </c:dPt>
          <c:dPt>
            <c:idx val="24"/>
            <c:invertIfNegative val="0"/>
            <c:bubble3D val="0"/>
            <c:spPr>
              <a:solidFill>
                <a:srgbClr val="FF0000"/>
              </a:solidFill>
              <a:ln>
                <a:noFill/>
              </a:ln>
              <a:effectLst/>
            </c:spPr>
            <c:extLst>
              <c:ext xmlns:c16="http://schemas.microsoft.com/office/drawing/2014/chart" uri="{C3380CC4-5D6E-409C-BE32-E72D297353CC}">
                <c16:uniqueId val="{00000031-C7BB-4C7B-8289-DC3E1B64A9B7}"/>
              </c:ext>
            </c:extLst>
          </c:dPt>
          <c:dPt>
            <c:idx val="25"/>
            <c:invertIfNegative val="0"/>
            <c:bubble3D val="0"/>
            <c:spPr>
              <a:solidFill>
                <a:srgbClr val="00B050"/>
              </a:solidFill>
              <a:ln>
                <a:noFill/>
              </a:ln>
              <a:effectLst/>
            </c:spPr>
            <c:extLst>
              <c:ext xmlns:c16="http://schemas.microsoft.com/office/drawing/2014/chart" uri="{C3380CC4-5D6E-409C-BE32-E72D297353CC}">
                <c16:uniqueId val="{00000033-C7BB-4C7B-8289-DC3E1B64A9B7}"/>
              </c:ext>
            </c:extLst>
          </c:dPt>
          <c:dPt>
            <c:idx val="26"/>
            <c:invertIfNegative val="0"/>
            <c:bubble3D val="0"/>
            <c:spPr>
              <a:solidFill>
                <a:srgbClr val="00B050"/>
              </a:solidFill>
              <a:ln>
                <a:noFill/>
              </a:ln>
              <a:effectLst/>
            </c:spPr>
            <c:extLst>
              <c:ext xmlns:c16="http://schemas.microsoft.com/office/drawing/2014/chart" uri="{C3380CC4-5D6E-409C-BE32-E72D297353CC}">
                <c16:uniqueId val="{00000035-C7BB-4C7B-8289-DC3E1B64A9B7}"/>
              </c:ext>
            </c:extLst>
          </c:dPt>
          <c:dPt>
            <c:idx val="27"/>
            <c:invertIfNegative val="0"/>
            <c:bubble3D val="0"/>
            <c:spPr>
              <a:solidFill>
                <a:srgbClr val="00B050"/>
              </a:solidFill>
              <a:ln>
                <a:noFill/>
              </a:ln>
              <a:effectLst/>
            </c:spPr>
            <c:extLst>
              <c:ext xmlns:c16="http://schemas.microsoft.com/office/drawing/2014/chart" uri="{C3380CC4-5D6E-409C-BE32-E72D297353CC}">
                <c16:uniqueId val="{00000037-C7BB-4C7B-8289-DC3E1B64A9B7}"/>
              </c:ext>
            </c:extLst>
          </c:dPt>
          <c:dPt>
            <c:idx val="28"/>
            <c:invertIfNegative val="0"/>
            <c:bubble3D val="0"/>
            <c:spPr>
              <a:solidFill>
                <a:srgbClr val="00B050"/>
              </a:solidFill>
              <a:ln>
                <a:noFill/>
              </a:ln>
              <a:effectLst/>
            </c:spPr>
            <c:extLst>
              <c:ext xmlns:c16="http://schemas.microsoft.com/office/drawing/2014/chart" uri="{C3380CC4-5D6E-409C-BE32-E72D297353CC}">
                <c16:uniqueId val="{00000039-C7BB-4C7B-8289-DC3E1B64A9B7}"/>
              </c:ext>
            </c:extLst>
          </c:dPt>
          <c:dPt>
            <c:idx val="29"/>
            <c:invertIfNegative val="0"/>
            <c:bubble3D val="0"/>
            <c:spPr>
              <a:solidFill>
                <a:srgbClr val="00B050"/>
              </a:solidFill>
              <a:ln>
                <a:noFill/>
              </a:ln>
              <a:effectLst/>
            </c:spPr>
            <c:extLst>
              <c:ext xmlns:c16="http://schemas.microsoft.com/office/drawing/2014/chart" uri="{C3380CC4-5D6E-409C-BE32-E72D297353CC}">
                <c16:uniqueId val="{0000003B-C7BB-4C7B-8289-DC3E1B64A9B7}"/>
              </c:ext>
            </c:extLst>
          </c:dPt>
          <c:dPt>
            <c:idx val="30"/>
            <c:invertIfNegative val="0"/>
            <c:bubble3D val="0"/>
            <c:spPr>
              <a:solidFill>
                <a:srgbClr val="00B050"/>
              </a:solidFill>
              <a:ln>
                <a:noFill/>
              </a:ln>
              <a:effectLst/>
            </c:spPr>
            <c:extLst>
              <c:ext xmlns:c16="http://schemas.microsoft.com/office/drawing/2014/chart" uri="{C3380CC4-5D6E-409C-BE32-E72D297353CC}">
                <c16:uniqueId val="{0000003D-C7BB-4C7B-8289-DC3E1B64A9B7}"/>
              </c:ext>
            </c:extLst>
          </c:dPt>
          <c:dPt>
            <c:idx val="31"/>
            <c:invertIfNegative val="0"/>
            <c:bubble3D val="0"/>
            <c:spPr>
              <a:solidFill>
                <a:srgbClr val="00B050"/>
              </a:solidFill>
              <a:ln>
                <a:noFill/>
              </a:ln>
              <a:effectLst/>
            </c:spPr>
            <c:extLst>
              <c:ext xmlns:c16="http://schemas.microsoft.com/office/drawing/2014/chart" uri="{C3380CC4-5D6E-409C-BE32-E72D297353CC}">
                <c16:uniqueId val="{0000003F-C7BB-4C7B-8289-DC3E1B64A9B7}"/>
              </c:ext>
            </c:extLst>
          </c:dPt>
          <c:dPt>
            <c:idx val="32"/>
            <c:invertIfNegative val="0"/>
            <c:bubble3D val="0"/>
            <c:spPr>
              <a:solidFill>
                <a:srgbClr val="00B050"/>
              </a:solidFill>
              <a:ln>
                <a:noFill/>
              </a:ln>
              <a:effectLst/>
            </c:spPr>
            <c:extLst>
              <c:ext xmlns:c16="http://schemas.microsoft.com/office/drawing/2014/chart" uri="{C3380CC4-5D6E-409C-BE32-E72D297353CC}">
                <c16:uniqueId val="{00000041-C7BB-4C7B-8289-DC3E1B64A9B7}"/>
              </c:ext>
            </c:extLst>
          </c:dPt>
          <c:dPt>
            <c:idx val="33"/>
            <c:invertIfNegative val="0"/>
            <c:bubble3D val="0"/>
            <c:spPr>
              <a:solidFill>
                <a:srgbClr val="00B050"/>
              </a:solidFill>
              <a:ln>
                <a:noFill/>
              </a:ln>
              <a:effectLst/>
            </c:spPr>
            <c:extLst>
              <c:ext xmlns:c16="http://schemas.microsoft.com/office/drawing/2014/chart" uri="{C3380CC4-5D6E-409C-BE32-E72D297353CC}">
                <c16:uniqueId val="{00000043-C7BB-4C7B-8289-DC3E1B64A9B7}"/>
              </c:ext>
            </c:extLst>
          </c:dPt>
          <c:dPt>
            <c:idx val="34"/>
            <c:invertIfNegative val="0"/>
            <c:bubble3D val="0"/>
            <c:spPr>
              <a:solidFill>
                <a:srgbClr val="00B050"/>
              </a:solidFill>
              <a:ln>
                <a:noFill/>
              </a:ln>
              <a:effectLst/>
            </c:spPr>
            <c:extLst>
              <c:ext xmlns:c16="http://schemas.microsoft.com/office/drawing/2014/chart" uri="{C3380CC4-5D6E-409C-BE32-E72D297353CC}">
                <c16:uniqueId val="{00000045-C7BB-4C7B-8289-DC3E1B64A9B7}"/>
              </c:ext>
            </c:extLst>
          </c:dPt>
          <c:dPt>
            <c:idx val="35"/>
            <c:invertIfNegative val="0"/>
            <c:bubble3D val="0"/>
            <c:spPr>
              <a:solidFill>
                <a:srgbClr val="00B050"/>
              </a:solidFill>
              <a:ln>
                <a:noFill/>
              </a:ln>
              <a:effectLst/>
            </c:spPr>
            <c:extLst>
              <c:ext xmlns:c16="http://schemas.microsoft.com/office/drawing/2014/chart" uri="{C3380CC4-5D6E-409C-BE32-E72D297353CC}">
                <c16:uniqueId val="{00000047-C7BB-4C7B-8289-DC3E1B64A9B7}"/>
              </c:ext>
            </c:extLst>
          </c:dPt>
          <c:dPt>
            <c:idx val="36"/>
            <c:invertIfNegative val="0"/>
            <c:bubble3D val="0"/>
            <c:spPr>
              <a:solidFill>
                <a:srgbClr val="00B050"/>
              </a:solidFill>
              <a:ln>
                <a:noFill/>
              </a:ln>
              <a:effectLst/>
            </c:spPr>
            <c:extLst>
              <c:ext xmlns:c16="http://schemas.microsoft.com/office/drawing/2014/chart" uri="{C3380CC4-5D6E-409C-BE32-E72D297353CC}">
                <c16:uniqueId val="{00000049-C7BB-4C7B-8289-DC3E1B64A9B7}"/>
              </c:ext>
            </c:extLst>
          </c:dPt>
          <c:dPt>
            <c:idx val="37"/>
            <c:invertIfNegative val="0"/>
            <c:bubble3D val="0"/>
            <c:spPr>
              <a:solidFill>
                <a:srgbClr val="00B050"/>
              </a:solidFill>
              <a:ln>
                <a:noFill/>
              </a:ln>
              <a:effectLst/>
            </c:spPr>
            <c:extLst>
              <c:ext xmlns:c16="http://schemas.microsoft.com/office/drawing/2014/chart" uri="{C3380CC4-5D6E-409C-BE32-E72D297353CC}">
                <c16:uniqueId val="{0000004B-C7BB-4C7B-8289-DC3E1B64A9B7}"/>
              </c:ext>
            </c:extLst>
          </c:dPt>
          <c:dPt>
            <c:idx val="38"/>
            <c:invertIfNegative val="0"/>
            <c:bubble3D val="0"/>
            <c:spPr>
              <a:solidFill>
                <a:srgbClr val="00B050"/>
              </a:solidFill>
              <a:ln>
                <a:noFill/>
              </a:ln>
              <a:effectLst/>
            </c:spPr>
            <c:extLst>
              <c:ext xmlns:c16="http://schemas.microsoft.com/office/drawing/2014/chart" uri="{C3380CC4-5D6E-409C-BE32-E72D297353CC}">
                <c16:uniqueId val="{0000004D-C7BB-4C7B-8289-DC3E1B64A9B7}"/>
              </c:ext>
            </c:extLst>
          </c:dPt>
          <c:dPt>
            <c:idx val="39"/>
            <c:invertIfNegative val="0"/>
            <c:bubble3D val="0"/>
            <c:spPr>
              <a:solidFill>
                <a:srgbClr val="00B050"/>
              </a:solidFill>
              <a:ln>
                <a:noFill/>
              </a:ln>
              <a:effectLst/>
            </c:spPr>
            <c:extLst>
              <c:ext xmlns:c16="http://schemas.microsoft.com/office/drawing/2014/chart" uri="{C3380CC4-5D6E-409C-BE32-E72D297353CC}">
                <c16:uniqueId val="{0000004F-C7BB-4C7B-8289-DC3E1B64A9B7}"/>
              </c:ext>
            </c:extLst>
          </c:dPt>
          <c:dPt>
            <c:idx val="40"/>
            <c:invertIfNegative val="0"/>
            <c:bubble3D val="0"/>
            <c:spPr>
              <a:solidFill>
                <a:srgbClr val="00B050"/>
              </a:solidFill>
              <a:ln>
                <a:noFill/>
              </a:ln>
              <a:effectLst/>
            </c:spPr>
            <c:extLst>
              <c:ext xmlns:c16="http://schemas.microsoft.com/office/drawing/2014/chart" uri="{C3380CC4-5D6E-409C-BE32-E72D297353CC}">
                <c16:uniqueId val="{00000051-C7BB-4C7B-8289-DC3E1B64A9B7}"/>
              </c:ext>
            </c:extLst>
          </c:dPt>
          <c:dPt>
            <c:idx val="41"/>
            <c:invertIfNegative val="0"/>
            <c:bubble3D val="0"/>
            <c:spPr>
              <a:solidFill>
                <a:srgbClr val="00B050"/>
              </a:solidFill>
              <a:ln>
                <a:noFill/>
              </a:ln>
              <a:effectLst/>
            </c:spPr>
            <c:extLst>
              <c:ext xmlns:c16="http://schemas.microsoft.com/office/drawing/2014/chart" uri="{C3380CC4-5D6E-409C-BE32-E72D297353CC}">
                <c16:uniqueId val="{00000053-C7BB-4C7B-8289-DC3E1B64A9B7}"/>
              </c:ext>
            </c:extLst>
          </c:dPt>
          <c:dPt>
            <c:idx val="42"/>
            <c:invertIfNegative val="0"/>
            <c:bubble3D val="0"/>
            <c:spPr>
              <a:solidFill>
                <a:srgbClr val="FF0000"/>
              </a:solidFill>
              <a:ln>
                <a:noFill/>
              </a:ln>
              <a:effectLst/>
            </c:spPr>
            <c:extLst>
              <c:ext xmlns:c16="http://schemas.microsoft.com/office/drawing/2014/chart" uri="{C3380CC4-5D6E-409C-BE32-E72D297353CC}">
                <c16:uniqueId val="{00000055-C7BB-4C7B-8289-DC3E1B64A9B7}"/>
              </c:ext>
            </c:extLst>
          </c:dPt>
          <c:dPt>
            <c:idx val="43"/>
            <c:invertIfNegative val="0"/>
            <c:bubble3D val="0"/>
            <c:spPr>
              <a:solidFill>
                <a:srgbClr val="00B050"/>
              </a:solidFill>
              <a:ln>
                <a:noFill/>
              </a:ln>
              <a:effectLst/>
            </c:spPr>
            <c:extLst>
              <c:ext xmlns:c16="http://schemas.microsoft.com/office/drawing/2014/chart" uri="{C3380CC4-5D6E-409C-BE32-E72D297353CC}">
                <c16:uniqueId val="{00000057-C7BB-4C7B-8289-DC3E1B64A9B7}"/>
              </c:ext>
            </c:extLst>
          </c:dPt>
          <c:dPt>
            <c:idx val="44"/>
            <c:invertIfNegative val="0"/>
            <c:bubble3D val="0"/>
            <c:spPr>
              <a:solidFill>
                <a:srgbClr val="00B050"/>
              </a:solidFill>
              <a:ln>
                <a:noFill/>
              </a:ln>
              <a:effectLst/>
            </c:spPr>
            <c:extLst>
              <c:ext xmlns:c16="http://schemas.microsoft.com/office/drawing/2014/chart" uri="{C3380CC4-5D6E-409C-BE32-E72D297353CC}">
                <c16:uniqueId val="{00000059-C7BB-4C7B-8289-DC3E1B64A9B7}"/>
              </c:ext>
            </c:extLst>
          </c:dPt>
          <c:dPt>
            <c:idx val="45"/>
            <c:invertIfNegative val="0"/>
            <c:bubble3D val="0"/>
            <c:spPr>
              <a:solidFill>
                <a:srgbClr val="00B050"/>
              </a:solidFill>
              <a:ln>
                <a:noFill/>
              </a:ln>
              <a:effectLst/>
            </c:spPr>
            <c:extLst>
              <c:ext xmlns:c16="http://schemas.microsoft.com/office/drawing/2014/chart" uri="{C3380CC4-5D6E-409C-BE32-E72D297353CC}">
                <c16:uniqueId val="{0000005B-C7BB-4C7B-8289-DC3E1B64A9B7}"/>
              </c:ext>
            </c:extLst>
          </c:dPt>
          <c:dPt>
            <c:idx val="46"/>
            <c:invertIfNegative val="0"/>
            <c:bubble3D val="0"/>
            <c:spPr>
              <a:solidFill>
                <a:srgbClr val="00B050"/>
              </a:solidFill>
              <a:ln>
                <a:noFill/>
              </a:ln>
              <a:effectLst/>
            </c:spPr>
            <c:extLst>
              <c:ext xmlns:c16="http://schemas.microsoft.com/office/drawing/2014/chart" uri="{C3380CC4-5D6E-409C-BE32-E72D297353CC}">
                <c16:uniqueId val="{0000005D-C7BB-4C7B-8289-DC3E1B64A9B7}"/>
              </c:ext>
            </c:extLst>
          </c:dPt>
          <c:dPt>
            <c:idx val="47"/>
            <c:invertIfNegative val="0"/>
            <c:bubble3D val="0"/>
            <c:spPr>
              <a:solidFill>
                <a:srgbClr val="00B050"/>
              </a:solidFill>
              <a:ln>
                <a:noFill/>
              </a:ln>
              <a:effectLst/>
            </c:spPr>
            <c:extLst>
              <c:ext xmlns:c16="http://schemas.microsoft.com/office/drawing/2014/chart" uri="{C3380CC4-5D6E-409C-BE32-E72D297353CC}">
                <c16:uniqueId val="{0000005F-C7BB-4C7B-8289-DC3E1B64A9B7}"/>
              </c:ext>
            </c:extLst>
          </c:dPt>
          <c:dPt>
            <c:idx val="48"/>
            <c:invertIfNegative val="0"/>
            <c:bubble3D val="0"/>
            <c:spPr>
              <a:solidFill>
                <a:srgbClr val="00B050"/>
              </a:solidFill>
              <a:ln>
                <a:noFill/>
              </a:ln>
              <a:effectLst/>
            </c:spPr>
            <c:extLst>
              <c:ext xmlns:c16="http://schemas.microsoft.com/office/drawing/2014/chart" uri="{C3380CC4-5D6E-409C-BE32-E72D297353CC}">
                <c16:uniqueId val="{00000061-C7BB-4C7B-8289-DC3E1B64A9B7}"/>
              </c:ext>
            </c:extLst>
          </c:dPt>
          <c:dPt>
            <c:idx val="49"/>
            <c:invertIfNegative val="0"/>
            <c:bubble3D val="0"/>
            <c:spPr>
              <a:solidFill>
                <a:srgbClr val="00B050"/>
              </a:solidFill>
              <a:ln>
                <a:noFill/>
              </a:ln>
              <a:effectLst/>
            </c:spPr>
            <c:extLst>
              <c:ext xmlns:c16="http://schemas.microsoft.com/office/drawing/2014/chart" uri="{C3380CC4-5D6E-409C-BE32-E72D297353CC}">
                <c16:uniqueId val="{00000063-C7BB-4C7B-8289-DC3E1B64A9B7}"/>
              </c:ext>
            </c:extLst>
          </c:dPt>
          <c:dPt>
            <c:idx val="50"/>
            <c:invertIfNegative val="0"/>
            <c:bubble3D val="0"/>
            <c:spPr>
              <a:solidFill>
                <a:srgbClr val="00B050"/>
              </a:solidFill>
              <a:ln>
                <a:noFill/>
              </a:ln>
              <a:effectLst/>
            </c:spPr>
            <c:extLst>
              <c:ext xmlns:c16="http://schemas.microsoft.com/office/drawing/2014/chart" uri="{C3380CC4-5D6E-409C-BE32-E72D297353CC}">
                <c16:uniqueId val="{00000065-C7BB-4C7B-8289-DC3E1B64A9B7}"/>
              </c:ext>
            </c:extLst>
          </c:dPt>
          <c:dPt>
            <c:idx val="51"/>
            <c:invertIfNegative val="0"/>
            <c:bubble3D val="0"/>
            <c:spPr>
              <a:solidFill>
                <a:srgbClr val="00B050"/>
              </a:solidFill>
              <a:ln>
                <a:noFill/>
              </a:ln>
              <a:effectLst/>
            </c:spPr>
            <c:extLst>
              <c:ext xmlns:c16="http://schemas.microsoft.com/office/drawing/2014/chart" uri="{C3380CC4-5D6E-409C-BE32-E72D297353CC}">
                <c16:uniqueId val="{00000067-C7BB-4C7B-8289-DC3E1B64A9B7}"/>
              </c:ext>
            </c:extLst>
          </c:dPt>
          <c:cat>
            <c:strRef>
              <c:f>Sheet1!$A$2:$A$54</c:f>
              <c:strCache>
                <c:ptCount val="52"/>
                <c:pt idx="0">
                  <c:v>Djibouti</c:v>
                </c:pt>
                <c:pt idx="1">
                  <c:v>RCA</c:v>
                </c:pt>
                <c:pt idx="2">
                  <c:v>Guineé Bissau</c:v>
                </c:pt>
                <c:pt idx="3">
                  <c:v>Comores</c:v>
                </c:pt>
                <c:pt idx="4">
                  <c:v>Swaziland</c:v>
                </c:pt>
                <c:pt idx="5">
                  <c:v>Erythrée</c:v>
                </c:pt>
                <c:pt idx="6">
                  <c:v>Gabon</c:v>
                </c:pt>
                <c:pt idx="7">
                  <c:v>Libye</c:v>
                </c:pt>
                <c:pt idx="8">
                  <c:v>Sao Tomé</c:v>
                </c:pt>
                <c:pt idx="9">
                  <c:v>Lesotho</c:v>
                </c:pt>
                <c:pt idx="10">
                  <c:v>Guinée</c:v>
                </c:pt>
                <c:pt idx="11">
                  <c:v>Algerie</c:v>
                </c:pt>
                <c:pt idx="12">
                  <c:v>Congo</c:v>
                </c:pt>
                <c:pt idx="13">
                  <c:v>Rwanda</c:v>
                </c:pt>
                <c:pt idx="14">
                  <c:v>RDC</c:v>
                </c:pt>
                <c:pt idx="15">
                  <c:v>Tchad</c:v>
                </c:pt>
                <c:pt idx="16">
                  <c:v>Malawi</c:v>
                </c:pt>
                <c:pt idx="17">
                  <c:v>Zambie</c:v>
                </c:pt>
                <c:pt idx="18">
                  <c:v>Angola</c:v>
                </c:pt>
                <c:pt idx="19">
                  <c:v>Tanzanie</c:v>
                </c:pt>
                <c:pt idx="20">
                  <c:v>Burundi</c:v>
                </c:pt>
                <c:pt idx="21">
                  <c:v>Liberia</c:v>
                </c:pt>
                <c:pt idx="22">
                  <c:v>Sierra Leone</c:v>
                </c:pt>
                <c:pt idx="23">
                  <c:v>Burkina Faso</c:v>
                </c:pt>
                <c:pt idx="24">
                  <c:v>Benin</c:v>
                </c:pt>
                <c:pt idx="25">
                  <c:v>Maurice</c:v>
                </c:pt>
                <c:pt idx="26">
                  <c:v>Seychelles</c:v>
                </c:pt>
                <c:pt idx="27">
                  <c:v>Mozambique</c:v>
                </c:pt>
                <c:pt idx="28">
                  <c:v>Namibie</c:v>
                </c:pt>
                <c:pt idx="29">
                  <c:v>Sénégal</c:v>
                </c:pt>
                <c:pt idx="30">
                  <c:v>Madagascar</c:v>
                </c:pt>
                <c:pt idx="31">
                  <c:v>Ouganda</c:v>
                </c:pt>
                <c:pt idx="32">
                  <c:v>Nigeria</c:v>
                </c:pt>
                <c:pt idx="33">
                  <c:v>Cabo Verde</c:v>
                </c:pt>
                <c:pt idx="34">
                  <c:v>Soudan</c:v>
                </c:pt>
                <c:pt idx="35">
                  <c:v>Ghana</c:v>
                </c:pt>
                <c:pt idx="36">
                  <c:v>Zimbabwe</c:v>
                </c:pt>
                <c:pt idx="37">
                  <c:v>Côte d'Ivoire</c:v>
                </c:pt>
                <c:pt idx="38">
                  <c:v>Botswana</c:v>
                </c:pt>
                <c:pt idx="39">
                  <c:v>Cameroun</c:v>
                </c:pt>
                <c:pt idx="40">
                  <c:v>Niger</c:v>
                </c:pt>
                <c:pt idx="41">
                  <c:v>Tunisie</c:v>
                </c:pt>
                <c:pt idx="42">
                  <c:v>Ethiopie</c:v>
                </c:pt>
                <c:pt idx="43">
                  <c:v>Mali</c:v>
                </c:pt>
                <c:pt idx="44">
                  <c:v>Maroc</c:v>
                </c:pt>
                <c:pt idx="45">
                  <c:v>Guinée EQ</c:v>
                </c:pt>
                <c:pt idx="46">
                  <c:v>Afrique du Sud</c:v>
                </c:pt>
                <c:pt idx="47">
                  <c:v>Egypte</c:v>
                </c:pt>
                <c:pt idx="48">
                  <c:v>Togo</c:v>
                </c:pt>
                <c:pt idx="49">
                  <c:v>Mauritanie</c:v>
                </c:pt>
                <c:pt idx="50">
                  <c:v>Kenya</c:v>
                </c:pt>
                <c:pt idx="51">
                  <c:v>Gambie</c:v>
                </c:pt>
              </c:strCache>
            </c:strRef>
          </c:cat>
          <c:val>
            <c:numRef>
              <c:f>Sheet1!$B$2:$B$54</c:f>
              <c:numCache>
                <c:formatCode>General</c:formatCode>
                <c:ptCount val="53"/>
              </c:numCache>
            </c:numRef>
          </c:val>
          <c:extLst>
            <c:ext xmlns:c16="http://schemas.microsoft.com/office/drawing/2014/chart" uri="{C3380CC4-5D6E-409C-BE32-E72D297353CC}">
              <c16:uniqueId val="{00000068-C7BB-4C7B-8289-DC3E1B64A9B7}"/>
            </c:ext>
          </c:extLst>
        </c:ser>
        <c:ser>
          <c:idx val="1"/>
          <c:order val="1"/>
          <c:tx>
            <c:strRef>
              <c:f>Sheet1!$C$1</c:f>
              <c:strCache>
                <c:ptCount val="1"/>
                <c:pt idx="0">
                  <c:v>%2</c:v>
                </c:pt>
              </c:strCache>
            </c:strRef>
          </c:tx>
          <c:spPr>
            <a:solidFill>
              <a:srgbClr val="7030A0"/>
            </a:solidFill>
          </c:spPr>
          <c:invertIfNegative val="0"/>
          <c:dPt>
            <c:idx val="0"/>
            <c:invertIfNegative val="0"/>
            <c:bubble3D val="0"/>
            <c:spPr>
              <a:solidFill>
                <a:srgbClr val="FF0000"/>
              </a:solidFill>
            </c:spPr>
            <c:extLst>
              <c:ext xmlns:c16="http://schemas.microsoft.com/office/drawing/2014/chart" uri="{C3380CC4-5D6E-409C-BE32-E72D297353CC}">
                <c16:uniqueId val="{0000006A-C7BB-4C7B-8289-DC3E1B64A9B7}"/>
              </c:ext>
            </c:extLst>
          </c:dPt>
          <c:dPt>
            <c:idx val="2"/>
            <c:invertIfNegative val="0"/>
            <c:bubble3D val="0"/>
            <c:spPr>
              <a:solidFill>
                <a:srgbClr val="FF0000"/>
              </a:solidFill>
            </c:spPr>
            <c:extLst>
              <c:ext xmlns:c16="http://schemas.microsoft.com/office/drawing/2014/chart" uri="{C3380CC4-5D6E-409C-BE32-E72D297353CC}">
                <c16:uniqueId val="{0000006C-C7BB-4C7B-8289-DC3E1B64A9B7}"/>
              </c:ext>
            </c:extLst>
          </c:dPt>
          <c:dPt>
            <c:idx val="4"/>
            <c:invertIfNegative val="0"/>
            <c:bubble3D val="0"/>
            <c:spPr>
              <a:solidFill>
                <a:srgbClr val="FF0000"/>
              </a:solidFill>
            </c:spPr>
            <c:extLst>
              <c:ext xmlns:c16="http://schemas.microsoft.com/office/drawing/2014/chart" uri="{C3380CC4-5D6E-409C-BE32-E72D297353CC}">
                <c16:uniqueId val="{0000006D-DA73-42E3-A851-56B968B1CCCF}"/>
              </c:ext>
            </c:extLst>
          </c:dPt>
          <c:dPt>
            <c:idx val="5"/>
            <c:invertIfNegative val="0"/>
            <c:bubble3D val="0"/>
            <c:spPr>
              <a:solidFill>
                <a:srgbClr val="FF0000"/>
              </a:solidFill>
            </c:spPr>
            <c:extLst>
              <c:ext xmlns:c16="http://schemas.microsoft.com/office/drawing/2014/chart" uri="{C3380CC4-5D6E-409C-BE32-E72D297353CC}">
                <c16:uniqueId val="{0000006E-C7BB-4C7B-8289-DC3E1B64A9B7}"/>
              </c:ext>
            </c:extLst>
          </c:dPt>
          <c:dPt>
            <c:idx val="8"/>
            <c:invertIfNegative val="0"/>
            <c:bubble3D val="0"/>
            <c:spPr>
              <a:solidFill>
                <a:srgbClr val="FF0000"/>
              </a:solidFill>
            </c:spPr>
            <c:extLst>
              <c:ext xmlns:c16="http://schemas.microsoft.com/office/drawing/2014/chart" uri="{C3380CC4-5D6E-409C-BE32-E72D297353CC}">
                <c16:uniqueId val="{00000070-C7BB-4C7B-8289-DC3E1B64A9B7}"/>
              </c:ext>
            </c:extLst>
          </c:dPt>
          <c:dPt>
            <c:idx val="10"/>
            <c:invertIfNegative val="0"/>
            <c:bubble3D val="0"/>
            <c:spPr>
              <a:solidFill>
                <a:srgbClr val="FF0000"/>
              </a:solidFill>
            </c:spPr>
            <c:extLst>
              <c:ext xmlns:c16="http://schemas.microsoft.com/office/drawing/2014/chart" uri="{C3380CC4-5D6E-409C-BE32-E72D297353CC}">
                <c16:uniqueId val="{00000072-C7BB-4C7B-8289-DC3E1B64A9B7}"/>
              </c:ext>
            </c:extLst>
          </c:dPt>
          <c:dPt>
            <c:idx val="12"/>
            <c:invertIfNegative val="0"/>
            <c:bubble3D val="0"/>
            <c:spPr>
              <a:solidFill>
                <a:srgbClr val="FF0000"/>
              </a:solidFill>
            </c:spPr>
            <c:extLst>
              <c:ext xmlns:c16="http://schemas.microsoft.com/office/drawing/2014/chart" uri="{C3380CC4-5D6E-409C-BE32-E72D297353CC}">
                <c16:uniqueId val="{00000074-C7BB-4C7B-8289-DC3E1B64A9B7}"/>
              </c:ext>
            </c:extLst>
          </c:dPt>
          <c:dPt>
            <c:idx val="13"/>
            <c:invertIfNegative val="0"/>
            <c:bubble3D val="0"/>
            <c:extLst>
              <c:ext xmlns:c16="http://schemas.microsoft.com/office/drawing/2014/chart" uri="{C3380CC4-5D6E-409C-BE32-E72D297353CC}">
                <c16:uniqueId val="{00000076-C7BB-4C7B-8289-DC3E1B64A9B7}"/>
              </c:ext>
            </c:extLst>
          </c:dPt>
          <c:dPt>
            <c:idx val="14"/>
            <c:invertIfNegative val="0"/>
            <c:bubble3D val="0"/>
            <c:spPr>
              <a:solidFill>
                <a:srgbClr val="FF0000"/>
              </a:solidFill>
            </c:spPr>
            <c:extLst>
              <c:ext xmlns:c16="http://schemas.microsoft.com/office/drawing/2014/chart" uri="{C3380CC4-5D6E-409C-BE32-E72D297353CC}">
                <c16:uniqueId val="{00000079-DA73-42E3-A851-56B968B1CCCF}"/>
              </c:ext>
            </c:extLst>
          </c:dPt>
          <c:dPt>
            <c:idx val="15"/>
            <c:invertIfNegative val="0"/>
            <c:bubble3D val="0"/>
            <c:spPr>
              <a:solidFill>
                <a:srgbClr val="FF0000"/>
              </a:solidFill>
            </c:spPr>
            <c:extLst>
              <c:ext xmlns:c16="http://schemas.microsoft.com/office/drawing/2014/chart" uri="{C3380CC4-5D6E-409C-BE32-E72D297353CC}">
                <c16:uniqueId val="{00000078-C7BB-4C7B-8289-DC3E1B64A9B7}"/>
              </c:ext>
            </c:extLst>
          </c:dPt>
          <c:dPt>
            <c:idx val="16"/>
            <c:invertIfNegative val="0"/>
            <c:bubble3D val="0"/>
            <c:spPr>
              <a:solidFill>
                <a:srgbClr val="FF0000"/>
              </a:solidFill>
            </c:spPr>
            <c:extLst>
              <c:ext xmlns:c16="http://schemas.microsoft.com/office/drawing/2014/chart" uri="{C3380CC4-5D6E-409C-BE32-E72D297353CC}">
                <c16:uniqueId val="{0000007A-C7BB-4C7B-8289-DC3E1B64A9B7}"/>
              </c:ext>
            </c:extLst>
          </c:dPt>
          <c:dPt>
            <c:idx val="17"/>
            <c:invertIfNegative val="0"/>
            <c:bubble3D val="0"/>
            <c:spPr>
              <a:solidFill>
                <a:srgbClr val="FF0000"/>
              </a:solidFill>
            </c:spPr>
            <c:extLst>
              <c:ext xmlns:c16="http://schemas.microsoft.com/office/drawing/2014/chart" uri="{C3380CC4-5D6E-409C-BE32-E72D297353CC}">
                <c16:uniqueId val="{0000007C-C7BB-4C7B-8289-DC3E1B64A9B7}"/>
              </c:ext>
            </c:extLst>
          </c:dPt>
          <c:dPt>
            <c:idx val="18"/>
            <c:invertIfNegative val="0"/>
            <c:bubble3D val="0"/>
            <c:spPr>
              <a:solidFill>
                <a:srgbClr val="FF0000"/>
              </a:solidFill>
            </c:spPr>
            <c:extLst>
              <c:ext xmlns:c16="http://schemas.microsoft.com/office/drawing/2014/chart" uri="{C3380CC4-5D6E-409C-BE32-E72D297353CC}">
                <c16:uniqueId val="{0000007E-C7BB-4C7B-8289-DC3E1B64A9B7}"/>
              </c:ext>
            </c:extLst>
          </c:dPt>
          <c:dPt>
            <c:idx val="19"/>
            <c:invertIfNegative val="0"/>
            <c:bubble3D val="0"/>
            <c:extLst>
              <c:ext xmlns:c16="http://schemas.microsoft.com/office/drawing/2014/chart" uri="{C3380CC4-5D6E-409C-BE32-E72D297353CC}">
                <c16:uniqueId val="{00000080-C7BB-4C7B-8289-DC3E1B64A9B7}"/>
              </c:ext>
            </c:extLst>
          </c:dPt>
          <c:dPt>
            <c:idx val="20"/>
            <c:invertIfNegative val="0"/>
            <c:bubble3D val="0"/>
            <c:extLst>
              <c:ext xmlns:c16="http://schemas.microsoft.com/office/drawing/2014/chart" uri="{C3380CC4-5D6E-409C-BE32-E72D297353CC}">
                <c16:uniqueId val="{00000082-C7BB-4C7B-8289-DC3E1B64A9B7}"/>
              </c:ext>
            </c:extLst>
          </c:dPt>
          <c:dPt>
            <c:idx val="21"/>
            <c:invertIfNegative val="0"/>
            <c:bubble3D val="0"/>
            <c:extLst>
              <c:ext xmlns:c16="http://schemas.microsoft.com/office/drawing/2014/chart" uri="{C3380CC4-5D6E-409C-BE32-E72D297353CC}">
                <c16:uniqueId val="{00000084-C7BB-4C7B-8289-DC3E1B64A9B7}"/>
              </c:ext>
            </c:extLst>
          </c:dPt>
          <c:dPt>
            <c:idx val="22"/>
            <c:invertIfNegative val="0"/>
            <c:bubble3D val="0"/>
            <c:spPr>
              <a:solidFill>
                <a:srgbClr val="FF0000"/>
              </a:solidFill>
            </c:spPr>
            <c:extLst>
              <c:ext xmlns:c16="http://schemas.microsoft.com/office/drawing/2014/chart" uri="{C3380CC4-5D6E-409C-BE32-E72D297353CC}">
                <c16:uniqueId val="{00000089-DA73-42E3-A851-56B968B1CCCF}"/>
              </c:ext>
            </c:extLst>
          </c:dPt>
          <c:dPt>
            <c:idx val="23"/>
            <c:invertIfNegative val="0"/>
            <c:bubble3D val="0"/>
            <c:spPr>
              <a:solidFill>
                <a:schemeClr val="accent3"/>
              </a:solidFill>
            </c:spPr>
            <c:extLst>
              <c:ext xmlns:c16="http://schemas.microsoft.com/office/drawing/2014/chart" uri="{C3380CC4-5D6E-409C-BE32-E72D297353CC}">
                <c16:uniqueId val="{0000008B-DA73-42E3-A851-56B968B1CCCF}"/>
              </c:ext>
            </c:extLst>
          </c:dPt>
          <c:dPt>
            <c:idx val="25"/>
            <c:invertIfNegative val="0"/>
            <c:bubble3D val="0"/>
            <c:spPr>
              <a:solidFill>
                <a:schemeClr val="accent3"/>
              </a:solidFill>
            </c:spPr>
            <c:extLst>
              <c:ext xmlns:c16="http://schemas.microsoft.com/office/drawing/2014/chart" uri="{C3380CC4-5D6E-409C-BE32-E72D297353CC}">
                <c16:uniqueId val="{00000086-C7BB-4C7B-8289-DC3E1B64A9B7}"/>
              </c:ext>
            </c:extLst>
          </c:dPt>
          <c:dPt>
            <c:idx val="26"/>
            <c:invertIfNegative val="0"/>
            <c:bubble3D val="0"/>
            <c:extLst>
              <c:ext xmlns:c16="http://schemas.microsoft.com/office/drawing/2014/chart" uri="{C3380CC4-5D6E-409C-BE32-E72D297353CC}">
                <c16:uniqueId val="{00000088-C7BB-4C7B-8289-DC3E1B64A9B7}"/>
              </c:ext>
            </c:extLst>
          </c:dPt>
          <c:dPt>
            <c:idx val="28"/>
            <c:invertIfNegative val="0"/>
            <c:bubble3D val="0"/>
            <c:spPr>
              <a:solidFill>
                <a:schemeClr val="accent3"/>
              </a:solidFill>
            </c:spPr>
            <c:extLst>
              <c:ext xmlns:c16="http://schemas.microsoft.com/office/drawing/2014/chart" uri="{C3380CC4-5D6E-409C-BE32-E72D297353CC}">
                <c16:uniqueId val="{00000091-DA73-42E3-A851-56B968B1CCCF}"/>
              </c:ext>
            </c:extLst>
          </c:dPt>
          <c:dPt>
            <c:idx val="29"/>
            <c:invertIfNegative val="0"/>
            <c:bubble3D val="0"/>
            <c:spPr>
              <a:solidFill>
                <a:schemeClr val="accent3"/>
              </a:solidFill>
            </c:spPr>
            <c:extLst>
              <c:ext xmlns:c16="http://schemas.microsoft.com/office/drawing/2014/chart" uri="{C3380CC4-5D6E-409C-BE32-E72D297353CC}">
                <c16:uniqueId val="{00000093-DA73-42E3-A851-56B968B1CCCF}"/>
              </c:ext>
            </c:extLst>
          </c:dPt>
          <c:dPt>
            <c:idx val="30"/>
            <c:invertIfNegative val="0"/>
            <c:bubble3D val="0"/>
            <c:spPr>
              <a:solidFill>
                <a:schemeClr val="accent3"/>
              </a:solidFill>
            </c:spPr>
            <c:extLst>
              <c:ext xmlns:c16="http://schemas.microsoft.com/office/drawing/2014/chart" uri="{C3380CC4-5D6E-409C-BE32-E72D297353CC}">
                <c16:uniqueId val="{00000095-DA73-42E3-A851-56B968B1CCCF}"/>
              </c:ext>
            </c:extLst>
          </c:dPt>
          <c:dPt>
            <c:idx val="31"/>
            <c:invertIfNegative val="0"/>
            <c:bubble3D val="0"/>
            <c:spPr>
              <a:solidFill>
                <a:schemeClr val="accent3"/>
              </a:solidFill>
            </c:spPr>
            <c:extLst>
              <c:ext xmlns:c16="http://schemas.microsoft.com/office/drawing/2014/chart" uri="{C3380CC4-5D6E-409C-BE32-E72D297353CC}">
                <c16:uniqueId val="{0000008A-C7BB-4C7B-8289-DC3E1B64A9B7}"/>
              </c:ext>
            </c:extLst>
          </c:dPt>
          <c:dPt>
            <c:idx val="32"/>
            <c:invertIfNegative val="0"/>
            <c:bubble3D val="0"/>
            <c:spPr>
              <a:solidFill>
                <a:schemeClr val="accent3"/>
              </a:solidFill>
            </c:spPr>
            <c:extLst>
              <c:ext xmlns:c16="http://schemas.microsoft.com/office/drawing/2014/chart" uri="{C3380CC4-5D6E-409C-BE32-E72D297353CC}">
                <c16:uniqueId val="{0000008C-C7BB-4C7B-8289-DC3E1B64A9B7}"/>
              </c:ext>
            </c:extLst>
          </c:dPt>
          <c:dPt>
            <c:idx val="33"/>
            <c:invertIfNegative val="0"/>
            <c:bubble3D val="0"/>
            <c:spPr>
              <a:solidFill>
                <a:schemeClr val="accent3"/>
              </a:solidFill>
            </c:spPr>
            <c:extLst>
              <c:ext xmlns:c16="http://schemas.microsoft.com/office/drawing/2014/chart" uri="{C3380CC4-5D6E-409C-BE32-E72D297353CC}">
                <c16:uniqueId val="{0000008E-C7BB-4C7B-8289-DC3E1B64A9B7}"/>
              </c:ext>
            </c:extLst>
          </c:dPt>
          <c:dPt>
            <c:idx val="34"/>
            <c:invertIfNegative val="0"/>
            <c:bubble3D val="0"/>
            <c:spPr>
              <a:solidFill>
                <a:schemeClr val="accent3"/>
              </a:solidFill>
            </c:spPr>
            <c:extLst>
              <c:ext xmlns:c16="http://schemas.microsoft.com/office/drawing/2014/chart" uri="{C3380CC4-5D6E-409C-BE32-E72D297353CC}">
                <c16:uniqueId val="{00000090-C7BB-4C7B-8289-DC3E1B64A9B7}"/>
              </c:ext>
            </c:extLst>
          </c:dPt>
          <c:dPt>
            <c:idx val="35"/>
            <c:invertIfNegative val="0"/>
            <c:bubble3D val="0"/>
            <c:spPr>
              <a:solidFill>
                <a:schemeClr val="accent3"/>
              </a:solidFill>
            </c:spPr>
            <c:extLst>
              <c:ext xmlns:c16="http://schemas.microsoft.com/office/drawing/2014/chart" uri="{C3380CC4-5D6E-409C-BE32-E72D297353CC}">
                <c16:uniqueId val="{00000092-C7BB-4C7B-8289-DC3E1B64A9B7}"/>
              </c:ext>
            </c:extLst>
          </c:dPt>
          <c:dPt>
            <c:idx val="36"/>
            <c:invertIfNegative val="0"/>
            <c:bubble3D val="0"/>
            <c:spPr>
              <a:solidFill>
                <a:schemeClr val="accent3"/>
              </a:solidFill>
            </c:spPr>
            <c:extLst>
              <c:ext xmlns:c16="http://schemas.microsoft.com/office/drawing/2014/chart" uri="{C3380CC4-5D6E-409C-BE32-E72D297353CC}">
                <c16:uniqueId val="{00000094-C7BB-4C7B-8289-DC3E1B64A9B7}"/>
              </c:ext>
            </c:extLst>
          </c:dPt>
          <c:dPt>
            <c:idx val="37"/>
            <c:invertIfNegative val="0"/>
            <c:bubble3D val="0"/>
            <c:spPr>
              <a:solidFill>
                <a:schemeClr val="accent3"/>
              </a:solidFill>
            </c:spPr>
            <c:extLst>
              <c:ext xmlns:c16="http://schemas.microsoft.com/office/drawing/2014/chart" uri="{C3380CC4-5D6E-409C-BE32-E72D297353CC}">
                <c16:uniqueId val="{00000096-C7BB-4C7B-8289-DC3E1B64A9B7}"/>
              </c:ext>
            </c:extLst>
          </c:dPt>
          <c:dPt>
            <c:idx val="38"/>
            <c:invertIfNegative val="0"/>
            <c:bubble3D val="0"/>
            <c:spPr>
              <a:solidFill>
                <a:schemeClr val="accent3"/>
              </a:solidFill>
            </c:spPr>
            <c:extLst>
              <c:ext xmlns:c16="http://schemas.microsoft.com/office/drawing/2014/chart" uri="{C3380CC4-5D6E-409C-BE32-E72D297353CC}">
                <c16:uniqueId val="{00000098-C7BB-4C7B-8289-DC3E1B64A9B7}"/>
              </c:ext>
            </c:extLst>
          </c:dPt>
          <c:dPt>
            <c:idx val="39"/>
            <c:invertIfNegative val="0"/>
            <c:bubble3D val="0"/>
            <c:spPr>
              <a:solidFill>
                <a:schemeClr val="accent3"/>
              </a:solidFill>
            </c:spPr>
            <c:extLst>
              <c:ext xmlns:c16="http://schemas.microsoft.com/office/drawing/2014/chart" uri="{C3380CC4-5D6E-409C-BE32-E72D297353CC}">
                <c16:uniqueId val="{0000009A-C7BB-4C7B-8289-DC3E1B64A9B7}"/>
              </c:ext>
            </c:extLst>
          </c:dPt>
          <c:dPt>
            <c:idx val="40"/>
            <c:invertIfNegative val="0"/>
            <c:bubble3D val="0"/>
            <c:spPr>
              <a:solidFill>
                <a:schemeClr val="accent3"/>
              </a:solidFill>
            </c:spPr>
            <c:extLst>
              <c:ext xmlns:c16="http://schemas.microsoft.com/office/drawing/2014/chart" uri="{C3380CC4-5D6E-409C-BE32-E72D297353CC}">
                <c16:uniqueId val="{0000009C-C7BB-4C7B-8289-DC3E1B64A9B7}"/>
              </c:ext>
            </c:extLst>
          </c:dPt>
          <c:dPt>
            <c:idx val="41"/>
            <c:invertIfNegative val="0"/>
            <c:bubble3D val="0"/>
            <c:spPr>
              <a:solidFill>
                <a:schemeClr val="accent3"/>
              </a:solidFill>
            </c:spPr>
            <c:extLst>
              <c:ext xmlns:c16="http://schemas.microsoft.com/office/drawing/2014/chart" uri="{C3380CC4-5D6E-409C-BE32-E72D297353CC}">
                <c16:uniqueId val="{0000009E-C7BB-4C7B-8289-DC3E1B64A9B7}"/>
              </c:ext>
            </c:extLst>
          </c:dPt>
          <c:dPt>
            <c:idx val="42"/>
            <c:invertIfNegative val="0"/>
            <c:bubble3D val="0"/>
            <c:spPr>
              <a:solidFill>
                <a:schemeClr val="accent3"/>
              </a:solidFill>
            </c:spPr>
            <c:extLst>
              <c:ext xmlns:c16="http://schemas.microsoft.com/office/drawing/2014/chart" uri="{C3380CC4-5D6E-409C-BE32-E72D297353CC}">
                <c16:uniqueId val="{000000A0-C7BB-4C7B-8289-DC3E1B64A9B7}"/>
              </c:ext>
            </c:extLst>
          </c:dPt>
          <c:dPt>
            <c:idx val="43"/>
            <c:invertIfNegative val="0"/>
            <c:bubble3D val="0"/>
            <c:spPr>
              <a:solidFill>
                <a:schemeClr val="accent3"/>
              </a:solidFill>
            </c:spPr>
            <c:extLst>
              <c:ext xmlns:c16="http://schemas.microsoft.com/office/drawing/2014/chart" uri="{C3380CC4-5D6E-409C-BE32-E72D297353CC}">
                <c16:uniqueId val="{000000A2-C7BB-4C7B-8289-DC3E1B64A9B7}"/>
              </c:ext>
            </c:extLst>
          </c:dPt>
          <c:dPt>
            <c:idx val="44"/>
            <c:invertIfNegative val="0"/>
            <c:bubble3D val="0"/>
            <c:spPr>
              <a:solidFill>
                <a:schemeClr val="accent3"/>
              </a:solidFill>
            </c:spPr>
            <c:extLst>
              <c:ext xmlns:c16="http://schemas.microsoft.com/office/drawing/2014/chart" uri="{C3380CC4-5D6E-409C-BE32-E72D297353CC}">
                <c16:uniqueId val="{000000A4-C7BB-4C7B-8289-DC3E1B64A9B7}"/>
              </c:ext>
            </c:extLst>
          </c:dPt>
          <c:dPt>
            <c:idx val="45"/>
            <c:invertIfNegative val="0"/>
            <c:bubble3D val="0"/>
            <c:spPr>
              <a:solidFill>
                <a:schemeClr val="accent3"/>
              </a:solidFill>
            </c:spPr>
            <c:extLst>
              <c:ext xmlns:c16="http://schemas.microsoft.com/office/drawing/2014/chart" uri="{C3380CC4-5D6E-409C-BE32-E72D297353CC}">
                <c16:uniqueId val="{000000A6-C7BB-4C7B-8289-DC3E1B64A9B7}"/>
              </c:ext>
            </c:extLst>
          </c:dPt>
          <c:dPt>
            <c:idx val="46"/>
            <c:invertIfNegative val="0"/>
            <c:bubble3D val="0"/>
            <c:spPr>
              <a:solidFill>
                <a:schemeClr val="accent3"/>
              </a:solidFill>
            </c:spPr>
            <c:extLst>
              <c:ext xmlns:c16="http://schemas.microsoft.com/office/drawing/2014/chart" uri="{C3380CC4-5D6E-409C-BE32-E72D297353CC}">
                <c16:uniqueId val="{000000A8-C7BB-4C7B-8289-DC3E1B64A9B7}"/>
              </c:ext>
            </c:extLst>
          </c:dPt>
          <c:dPt>
            <c:idx val="47"/>
            <c:invertIfNegative val="0"/>
            <c:bubble3D val="0"/>
            <c:spPr>
              <a:solidFill>
                <a:schemeClr val="accent3"/>
              </a:solidFill>
            </c:spPr>
            <c:extLst>
              <c:ext xmlns:c16="http://schemas.microsoft.com/office/drawing/2014/chart" uri="{C3380CC4-5D6E-409C-BE32-E72D297353CC}">
                <c16:uniqueId val="{000000AA-C7BB-4C7B-8289-DC3E1B64A9B7}"/>
              </c:ext>
            </c:extLst>
          </c:dPt>
          <c:dPt>
            <c:idx val="48"/>
            <c:invertIfNegative val="0"/>
            <c:bubble3D val="0"/>
            <c:spPr>
              <a:solidFill>
                <a:schemeClr val="accent3"/>
              </a:solidFill>
            </c:spPr>
            <c:extLst>
              <c:ext xmlns:c16="http://schemas.microsoft.com/office/drawing/2014/chart" uri="{C3380CC4-5D6E-409C-BE32-E72D297353CC}">
                <c16:uniqueId val="{000000AC-C7BB-4C7B-8289-DC3E1B64A9B7}"/>
              </c:ext>
            </c:extLst>
          </c:dPt>
          <c:dPt>
            <c:idx val="49"/>
            <c:invertIfNegative val="0"/>
            <c:bubble3D val="0"/>
            <c:spPr>
              <a:solidFill>
                <a:schemeClr val="accent3"/>
              </a:solidFill>
            </c:spPr>
            <c:extLst>
              <c:ext xmlns:c16="http://schemas.microsoft.com/office/drawing/2014/chart" uri="{C3380CC4-5D6E-409C-BE32-E72D297353CC}">
                <c16:uniqueId val="{000000AE-C7BB-4C7B-8289-DC3E1B64A9B7}"/>
              </c:ext>
            </c:extLst>
          </c:dPt>
          <c:dPt>
            <c:idx val="50"/>
            <c:invertIfNegative val="0"/>
            <c:bubble3D val="0"/>
            <c:spPr>
              <a:solidFill>
                <a:schemeClr val="accent3"/>
              </a:solidFill>
            </c:spPr>
            <c:extLst>
              <c:ext xmlns:c16="http://schemas.microsoft.com/office/drawing/2014/chart" uri="{C3380CC4-5D6E-409C-BE32-E72D297353CC}">
                <c16:uniqueId val="{000000B0-C7BB-4C7B-8289-DC3E1B64A9B7}"/>
              </c:ext>
            </c:extLst>
          </c:dPt>
          <c:dPt>
            <c:idx val="51"/>
            <c:invertIfNegative val="0"/>
            <c:bubble3D val="0"/>
            <c:spPr>
              <a:solidFill>
                <a:schemeClr val="accent3"/>
              </a:solidFill>
            </c:spPr>
            <c:extLst>
              <c:ext xmlns:c16="http://schemas.microsoft.com/office/drawing/2014/chart" uri="{C3380CC4-5D6E-409C-BE32-E72D297353CC}">
                <c16:uniqueId val="{000000B2-C7BB-4C7B-8289-DC3E1B64A9B7}"/>
              </c:ext>
            </c:extLst>
          </c:dPt>
          <c:cat>
            <c:strRef>
              <c:f>Sheet1!$A$2:$A$54</c:f>
              <c:strCache>
                <c:ptCount val="52"/>
                <c:pt idx="0">
                  <c:v>Djibouti</c:v>
                </c:pt>
                <c:pt idx="1">
                  <c:v>RCA</c:v>
                </c:pt>
                <c:pt idx="2">
                  <c:v>Guineé Bissau</c:v>
                </c:pt>
                <c:pt idx="3">
                  <c:v>Comores</c:v>
                </c:pt>
                <c:pt idx="4">
                  <c:v>Swaziland</c:v>
                </c:pt>
                <c:pt idx="5">
                  <c:v>Erythrée</c:v>
                </c:pt>
                <c:pt idx="6">
                  <c:v>Gabon</c:v>
                </c:pt>
                <c:pt idx="7">
                  <c:v>Libye</c:v>
                </c:pt>
                <c:pt idx="8">
                  <c:v>Sao Tomé</c:v>
                </c:pt>
                <c:pt idx="9">
                  <c:v>Lesotho</c:v>
                </c:pt>
                <c:pt idx="10">
                  <c:v>Guinée</c:v>
                </c:pt>
                <c:pt idx="11">
                  <c:v>Algerie</c:v>
                </c:pt>
                <c:pt idx="12">
                  <c:v>Congo</c:v>
                </c:pt>
                <c:pt idx="13">
                  <c:v>Rwanda</c:v>
                </c:pt>
                <c:pt idx="14">
                  <c:v>RDC</c:v>
                </c:pt>
                <c:pt idx="15">
                  <c:v>Tchad</c:v>
                </c:pt>
                <c:pt idx="16">
                  <c:v>Malawi</c:v>
                </c:pt>
                <c:pt idx="17">
                  <c:v>Zambie</c:v>
                </c:pt>
                <c:pt idx="18">
                  <c:v>Angola</c:v>
                </c:pt>
                <c:pt idx="19">
                  <c:v>Tanzanie</c:v>
                </c:pt>
                <c:pt idx="20">
                  <c:v>Burundi</c:v>
                </c:pt>
                <c:pt idx="21">
                  <c:v>Liberia</c:v>
                </c:pt>
                <c:pt idx="22">
                  <c:v>Sierra Leone</c:v>
                </c:pt>
                <c:pt idx="23">
                  <c:v>Burkina Faso</c:v>
                </c:pt>
                <c:pt idx="24">
                  <c:v>Benin</c:v>
                </c:pt>
                <c:pt idx="25">
                  <c:v>Maurice</c:v>
                </c:pt>
                <c:pt idx="26">
                  <c:v>Seychelles</c:v>
                </c:pt>
                <c:pt idx="27">
                  <c:v>Mozambique</c:v>
                </c:pt>
                <c:pt idx="28">
                  <c:v>Namibie</c:v>
                </c:pt>
                <c:pt idx="29">
                  <c:v>Sénégal</c:v>
                </c:pt>
                <c:pt idx="30">
                  <c:v>Madagascar</c:v>
                </c:pt>
                <c:pt idx="31">
                  <c:v>Ouganda</c:v>
                </c:pt>
                <c:pt idx="32">
                  <c:v>Nigeria</c:v>
                </c:pt>
                <c:pt idx="33">
                  <c:v>Cabo Verde</c:v>
                </c:pt>
                <c:pt idx="34">
                  <c:v>Soudan</c:v>
                </c:pt>
                <c:pt idx="35">
                  <c:v>Ghana</c:v>
                </c:pt>
                <c:pt idx="36">
                  <c:v>Zimbabwe</c:v>
                </c:pt>
                <c:pt idx="37">
                  <c:v>Côte d'Ivoire</c:v>
                </c:pt>
                <c:pt idx="38">
                  <c:v>Botswana</c:v>
                </c:pt>
                <c:pt idx="39">
                  <c:v>Cameroun</c:v>
                </c:pt>
                <c:pt idx="40">
                  <c:v>Niger</c:v>
                </c:pt>
                <c:pt idx="41">
                  <c:v>Tunisie</c:v>
                </c:pt>
                <c:pt idx="42">
                  <c:v>Ethiopie</c:v>
                </c:pt>
                <c:pt idx="43">
                  <c:v>Mali</c:v>
                </c:pt>
                <c:pt idx="44">
                  <c:v>Maroc</c:v>
                </c:pt>
                <c:pt idx="45">
                  <c:v>Guinée EQ</c:v>
                </c:pt>
                <c:pt idx="46">
                  <c:v>Afrique du Sud</c:v>
                </c:pt>
                <c:pt idx="47">
                  <c:v>Egypte</c:v>
                </c:pt>
                <c:pt idx="48">
                  <c:v>Togo</c:v>
                </c:pt>
                <c:pt idx="49">
                  <c:v>Mauritanie</c:v>
                </c:pt>
                <c:pt idx="50">
                  <c:v>Kenya</c:v>
                </c:pt>
                <c:pt idx="51">
                  <c:v>Gambie</c:v>
                </c:pt>
              </c:strCache>
            </c:strRef>
          </c:cat>
          <c:val>
            <c:numRef>
              <c:f>Sheet1!$C$2:$C$54</c:f>
              <c:numCache>
                <c:formatCode>General</c:formatCode>
                <c:ptCount val="53"/>
                <c:pt idx="0">
                  <c:v>1.28</c:v>
                </c:pt>
                <c:pt idx="1">
                  <c:v>1.28</c:v>
                </c:pt>
                <c:pt idx="2">
                  <c:v>1.28</c:v>
                </c:pt>
                <c:pt idx="3">
                  <c:v>1.28</c:v>
                </c:pt>
                <c:pt idx="4">
                  <c:v>1.28</c:v>
                </c:pt>
                <c:pt idx="5">
                  <c:v>3.95</c:v>
                </c:pt>
                <c:pt idx="6">
                  <c:v>5.0599999999999996</c:v>
                </c:pt>
                <c:pt idx="7">
                  <c:v>5.13</c:v>
                </c:pt>
                <c:pt idx="8">
                  <c:v>6.33</c:v>
                </c:pt>
                <c:pt idx="9">
                  <c:v>8.9700000000000006</c:v>
                </c:pt>
                <c:pt idx="10">
                  <c:v>10.26</c:v>
                </c:pt>
                <c:pt idx="11">
                  <c:v>11.25</c:v>
                </c:pt>
                <c:pt idx="12">
                  <c:v>12.82</c:v>
                </c:pt>
                <c:pt idx="13">
                  <c:v>18.420000000000002</c:v>
                </c:pt>
                <c:pt idx="14">
                  <c:v>18.989999999999998</c:v>
                </c:pt>
                <c:pt idx="15">
                  <c:v>20.51</c:v>
                </c:pt>
                <c:pt idx="16">
                  <c:v>21.79</c:v>
                </c:pt>
                <c:pt idx="17">
                  <c:v>21.79</c:v>
                </c:pt>
                <c:pt idx="18">
                  <c:v>22.08</c:v>
                </c:pt>
                <c:pt idx="19">
                  <c:v>24.44</c:v>
                </c:pt>
                <c:pt idx="20">
                  <c:v>25</c:v>
                </c:pt>
                <c:pt idx="21">
                  <c:v>25.64</c:v>
                </c:pt>
                <c:pt idx="22">
                  <c:v>26.03</c:v>
                </c:pt>
                <c:pt idx="23">
                  <c:v>26.03</c:v>
                </c:pt>
                <c:pt idx="24">
                  <c:v>26.92</c:v>
                </c:pt>
                <c:pt idx="25">
                  <c:v>28.21</c:v>
                </c:pt>
                <c:pt idx="26">
                  <c:v>28.89</c:v>
                </c:pt>
                <c:pt idx="27">
                  <c:v>30.77</c:v>
                </c:pt>
                <c:pt idx="28">
                  <c:v>41.77</c:v>
                </c:pt>
                <c:pt idx="29">
                  <c:v>43.75</c:v>
                </c:pt>
                <c:pt idx="30">
                  <c:v>45.45</c:v>
                </c:pt>
                <c:pt idx="31">
                  <c:v>47.44</c:v>
                </c:pt>
                <c:pt idx="32">
                  <c:v>47.73</c:v>
                </c:pt>
                <c:pt idx="33">
                  <c:v>49.35</c:v>
                </c:pt>
                <c:pt idx="34">
                  <c:v>52.56</c:v>
                </c:pt>
                <c:pt idx="35">
                  <c:v>54.43</c:v>
                </c:pt>
                <c:pt idx="36">
                  <c:v>56.41</c:v>
                </c:pt>
                <c:pt idx="37">
                  <c:v>56.41</c:v>
                </c:pt>
                <c:pt idx="38">
                  <c:v>57.69</c:v>
                </c:pt>
                <c:pt idx="39">
                  <c:v>60</c:v>
                </c:pt>
                <c:pt idx="40">
                  <c:v>64.47</c:v>
                </c:pt>
                <c:pt idx="41">
                  <c:v>67.95</c:v>
                </c:pt>
                <c:pt idx="42">
                  <c:v>70</c:v>
                </c:pt>
                <c:pt idx="43">
                  <c:v>70.510000000000005</c:v>
                </c:pt>
                <c:pt idx="44">
                  <c:v>71.11</c:v>
                </c:pt>
                <c:pt idx="45">
                  <c:v>73.33</c:v>
                </c:pt>
                <c:pt idx="46">
                  <c:v>80.95</c:v>
                </c:pt>
                <c:pt idx="47">
                  <c:v>81.44</c:v>
                </c:pt>
                <c:pt idx="48">
                  <c:v>84.62</c:v>
                </c:pt>
                <c:pt idx="49">
                  <c:v>85.53</c:v>
                </c:pt>
                <c:pt idx="50">
                  <c:v>85.9</c:v>
                </c:pt>
                <c:pt idx="51">
                  <c:v>92.31</c:v>
                </c:pt>
              </c:numCache>
            </c:numRef>
          </c:val>
          <c:extLst>
            <c:ext xmlns:c16="http://schemas.microsoft.com/office/drawing/2014/chart" uri="{C3380CC4-5D6E-409C-BE32-E72D297353CC}">
              <c16:uniqueId val="{000000B3-C7BB-4C7B-8289-DC3E1B64A9B7}"/>
            </c:ext>
          </c:extLst>
        </c:ser>
        <c:dLbls>
          <c:showLegendKey val="0"/>
          <c:showVal val="0"/>
          <c:showCatName val="0"/>
          <c:showSerName val="0"/>
          <c:showPercent val="0"/>
          <c:showBubbleSize val="0"/>
        </c:dLbls>
        <c:gapWidth val="7"/>
        <c:overlap val="40"/>
        <c:axId val="338260640"/>
        <c:axId val="338257504"/>
      </c:barChart>
      <c:catAx>
        <c:axId val="338260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lumMod val="10000"/>
                  </a:schemeClr>
                </a:solidFill>
                <a:latin typeface="+mn-lt"/>
                <a:ea typeface="+mn-ea"/>
                <a:cs typeface="+mn-cs"/>
              </a:defRPr>
            </a:pPr>
            <a:endParaRPr lang="en-US"/>
          </a:p>
        </c:txPr>
        <c:crossAx val="338257504"/>
        <c:crosses val="autoZero"/>
        <c:auto val="0"/>
        <c:lblAlgn val="ctr"/>
        <c:lblOffset val="100"/>
        <c:noMultiLvlLbl val="0"/>
      </c:catAx>
      <c:valAx>
        <c:axId val="338257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8260640"/>
        <c:crosses val="autoZero"/>
        <c:crossBetween val="between"/>
      </c:valAx>
      <c:spPr>
        <a:solidFill>
          <a:schemeClr val="bg1"/>
        </a:solidFill>
        <a:ln>
          <a:noFill/>
        </a:ln>
        <a:effectLst/>
      </c:spPr>
    </c:plotArea>
    <c:plotVisOnly val="1"/>
    <c:dispBlanksAs val="gap"/>
    <c:showDLblsOverMax val="0"/>
  </c:chart>
  <c:spPr>
    <a:noFill/>
    <a:ln w="19050">
      <a:noFill/>
    </a:ln>
    <a:effectLst/>
  </c:spPr>
  <c:txPr>
    <a:bodyPr/>
    <a:lstStyle/>
    <a:p>
      <a:pPr>
        <a:defRPr/>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6E848D-8620-4B2F-8D39-F5C0A996F55B}"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62997700-DCCD-4288-A466-A21918117FE0}">
      <dgm:prSet custT="1"/>
      <dgm:spPr/>
      <dgm:t>
        <a:bodyPr/>
        <a:lstStyle/>
        <a:p>
          <a:pPr rtl="0"/>
          <a:r>
            <a:rPr lang="en-US" sz="1600" b="1" baseline="0" noProof="0" dirty="0" smtClean="0"/>
            <a:t>Chicago Convention &amp; Annexes (SARPs)</a:t>
          </a:r>
          <a:endParaRPr lang="en-US" sz="1600" b="1" noProof="0" dirty="0"/>
        </a:p>
      </dgm:t>
    </dgm:pt>
    <dgm:pt modelId="{BE991933-1DE1-4780-8C03-345DCDA8FEE2}" type="parTrans" cxnId="{22B7D413-480C-4966-A62F-2CDDE7EC73DE}">
      <dgm:prSet/>
      <dgm:spPr/>
      <dgm:t>
        <a:bodyPr/>
        <a:lstStyle/>
        <a:p>
          <a:endParaRPr lang="en-US" sz="1600" noProof="0" dirty="0"/>
        </a:p>
      </dgm:t>
    </dgm:pt>
    <dgm:pt modelId="{EFF8F9E9-3A51-4282-91F9-A2AD13360CC3}" type="sibTrans" cxnId="{22B7D413-480C-4966-A62F-2CDDE7EC73DE}">
      <dgm:prSet/>
      <dgm:spPr/>
      <dgm:t>
        <a:bodyPr/>
        <a:lstStyle/>
        <a:p>
          <a:endParaRPr lang="en-US" sz="1600" noProof="0" dirty="0"/>
        </a:p>
      </dgm:t>
    </dgm:pt>
    <dgm:pt modelId="{FDDBE608-D84F-4DC9-84C2-51B92FED5983}">
      <dgm:prSet custT="1"/>
      <dgm:spPr>
        <a:solidFill>
          <a:schemeClr val="accent3">
            <a:lumMod val="75000"/>
          </a:schemeClr>
        </a:solidFill>
      </dgm:spPr>
      <dgm:t>
        <a:bodyPr/>
        <a:lstStyle/>
        <a:p>
          <a:pPr rtl="0"/>
          <a:r>
            <a:rPr lang="en-US" sz="1600" b="1" baseline="0" noProof="0" dirty="0" smtClean="0"/>
            <a:t>Implementation: Guidance, Support, Facilitation, Monitoring and Follow up</a:t>
          </a:r>
          <a:endParaRPr lang="en-US" sz="1600" b="1" noProof="0" dirty="0"/>
        </a:p>
      </dgm:t>
    </dgm:pt>
    <dgm:pt modelId="{246A7E13-005F-4CC7-9F53-C069EE2FF9AF}" type="parTrans" cxnId="{2AABAC29-C88D-425B-BDDD-ED0A82A51036}">
      <dgm:prSet/>
      <dgm:spPr/>
      <dgm:t>
        <a:bodyPr/>
        <a:lstStyle/>
        <a:p>
          <a:endParaRPr lang="en-US" sz="1600" noProof="0" dirty="0"/>
        </a:p>
      </dgm:t>
    </dgm:pt>
    <dgm:pt modelId="{01D7769C-EAAE-4608-A959-1CFA7266B96B}" type="sibTrans" cxnId="{2AABAC29-C88D-425B-BDDD-ED0A82A51036}">
      <dgm:prSet/>
      <dgm:spPr/>
      <dgm:t>
        <a:bodyPr/>
        <a:lstStyle/>
        <a:p>
          <a:endParaRPr lang="en-US" sz="1600" noProof="0" dirty="0"/>
        </a:p>
      </dgm:t>
    </dgm:pt>
    <dgm:pt modelId="{E0D4F393-D466-417E-9904-272312035F15}">
      <dgm:prSet custT="1"/>
      <dgm:spPr>
        <a:solidFill>
          <a:srgbClr val="C00000"/>
        </a:solidFill>
      </dgm:spPr>
      <dgm:t>
        <a:bodyPr/>
        <a:lstStyle/>
        <a:p>
          <a:pPr rtl="0"/>
          <a:r>
            <a:rPr lang="en-US" sz="1600" b="1" baseline="0" noProof="0" dirty="0" smtClean="0"/>
            <a:t>Regional Office work </a:t>
          </a:r>
          <a:r>
            <a:rPr lang="en-US" sz="1600" b="1" baseline="0" noProof="0" dirty="0" err="1" smtClean="0"/>
            <a:t>programmes</a:t>
          </a:r>
          <a:endParaRPr lang="en-US" sz="1600" b="1" noProof="0" dirty="0"/>
        </a:p>
      </dgm:t>
    </dgm:pt>
    <dgm:pt modelId="{F994174B-4ED7-46E4-A02A-578E17305749}" type="parTrans" cxnId="{A1BD124C-12C5-4CEA-AEA2-CA8362C8668C}">
      <dgm:prSet/>
      <dgm:spPr/>
      <dgm:t>
        <a:bodyPr/>
        <a:lstStyle/>
        <a:p>
          <a:endParaRPr lang="en-US" sz="1600"/>
        </a:p>
      </dgm:t>
    </dgm:pt>
    <dgm:pt modelId="{A4CE8130-360F-4297-8C72-FE03C63EDE3F}" type="sibTrans" cxnId="{A1BD124C-12C5-4CEA-AEA2-CA8362C8668C}">
      <dgm:prSet/>
      <dgm:spPr/>
      <dgm:t>
        <a:bodyPr/>
        <a:lstStyle/>
        <a:p>
          <a:endParaRPr lang="en-US" sz="1600"/>
        </a:p>
      </dgm:t>
    </dgm:pt>
    <dgm:pt modelId="{79978472-2E54-482D-AD71-05CDDEB3416E}">
      <dgm:prSet custT="1"/>
      <dgm:spPr>
        <a:solidFill>
          <a:srgbClr val="C00000"/>
        </a:solidFill>
      </dgm:spPr>
      <dgm:t>
        <a:bodyPr/>
        <a:lstStyle/>
        <a:p>
          <a:pPr algn="ctr" rtl="0">
            <a:lnSpc>
              <a:spcPct val="100000"/>
            </a:lnSpc>
            <a:spcAft>
              <a:spcPts val="0"/>
            </a:spcAft>
          </a:pPr>
          <a:r>
            <a:rPr lang="en-GB" sz="1600" b="1" noProof="0" dirty="0" smtClean="0"/>
            <a:t>Regional Plans and Targets (Safety, Air Navigation, Security) </a:t>
          </a:r>
        </a:p>
        <a:p>
          <a:pPr algn="ctr" rtl="0">
            <a:lnSpc>
              <a:spcPct val="100000"/>
            </a:lnSpc>
            <a:spcAft>
              <a:spcPts val="0"/>
            </a:spcAft>
          </a:pPr>
          <a:r>
            <a:rPr lang="en-GB" sz="1600" b="1" noProof="0" dirty="0" smtClean="0"/>
            <a:t>linked to APIRG, RASG-AFI, AFI Plan, AFI SECFAL Plan Programmes</a:t>
          </a:r>
          <a:endParaRPr lang="en-US" sz="1600" b="1" noProof="0" dirty="0"/>
        </a:p>
      </dgm:t>
    </dgm:pt>
    <dgm:pt modelId="{F900F480-B893-4C17-AAC6-020383050DCA}" type="sibTrans" cxnId="{23CFA29F-1753-4C51-A94B-5253CC8CABBE}">
      <dgm:prSet/>
      <dgm:spPr/>
      <dgm:t>
        <a:bodyPr/>
        <a:lstStyle/>
        <a:p>
          <a:endParaRPr lang="en-US" sz="1600" noProof="0" dirty="0"/>
        </a:p>
      </dgm:t>
    </dgm:pt>
    <dgm:pt modelId="{368B3E6B-B6FE-466C-9438-3356F5025E1B}" type="parTrans" cxnId="{23CFA29F-1753-4C51-A94B-5253CC8CABBE}">
      <dgm:prSet/>
      <dgm:spPr/>
      <dgm:t>
        <a:bodyPr/>
        <a:lstStyle/>
        <a:p>
          <a:endParaRPr lang="en-US" sz="1600" noProof="0" dirty="0"/>
        </a:p>
      </dgm:t>
    </dgm:pt>
    <dgm:pt modelId="{A05CFA0F-EEDC-487F-B187-5046FAB3F3BE}">
      <dgm:prSet custT="1"/>
      <dgm:spPr/>
      <dgm:t>
        <a:bodyPr/>
        <a:lstStyle/>
        <a:p>
          <a:pPr rtl="0"/>
          <a:r>
            <a:rPr lang="en-US" sz="1600" b="1" baseline="0" noProof="0" dirty="0" smtClean="0"/>
            <a:t>Global Plans for Air Navigation and Safety (GANP, GASP, </a:t>
          </a:r>
          <a:r>
            <a:rPr lang="en-US" sz="1600" b="1" baseline="0" noProof="0" dirty="0" err="1" smtClean="0"/>
            <a:t>GASeP</a:t>
          </a:r>
          <a:r>
            <a:rPr lang="en-US" sz="1600" b="1" baseline="0" noProof="0" dirty="0" smtClean="0"/>
            <a:t>)</a:t>
          </a:r>
          <a:endParaRPr lang="en-US" sz="1600" b="1" noProof="0" dirty="0"/>
        </a:p>
      </dgm:t>
    </dgm:pt>
    <dgm:pt modelId="{8F0E41FB-A44B-46C7-8659-33D8381E5BD1}" type="parTrans" cxnId="{509AB2FE-EA55-42AA-8915-9B2263550D18}">
      <dgm:prSet/>
      <dgm:spPr/>
      <dgm:t>
        <a:bodyPr/>
        <a:lstStyle/>
        <a:p>
          <a:endParaRPr lang="en-US" sz="1600"/>
        </a:p>
      </dgm:t>
    </dgm:pt>
    <dgm:pt modelId="{B16D80A4-01BC-4B97-852C-5DF5ECE5954A}" type="sibTrans" cxnId="{509AB2FE-EA55-42AA-8915-9B2263550D18}">
      <dgm:prSet/>
      <dgm:spPr/>
      <dgm:t>
        <a:bodyPr/>
        <a:lstStyle/>
        <a:p>
          <a:endParaRPr lang="en-US" sz="1600"/>
        </a:p>
      </dgm:t>
    </dgm:pt>
    <dgm:pt modelId="{46F5AEAC-3C66-4E9D-85AB-86EAB1CC3FB3}">
      <dgm:prSet custT="1"/>
      <dgm:spPr/>
      <dgm:t>
        <a:bodyPr/>
        <a:lstStyle/>
        <a:p>
          <a:pPr rtl="0"/>
          <a:r>
            <a:rPr lang="en-US" sz="1600" b="1" baseline="0" noProof="0" dirty="0" smtClean="0"/>
            <a:t>ICAO Strategic Objectives</a:t>
          </a:r>
          <a:endParaRPr lang="en-US" sz="1600" b="1" noProof="0" dirty="0"/>
        </a:p>
      </dgm:t>
    </dgm:pt>
    <dgm:pt modelId="{91A2FF98-9F55-47FB-831E-C606D96F04B0}" type="parTrans" cxnId="{49CAC7E1-9786-45E9-83E2-375A60C0A3AA}">
      <dgm:prSet/>
      <dgm:spPr/>
      <dgm:t>
        <a:bodyPr/>
        <a:lstStyle/>
        <a:p>
          <a:endParaRPr lang="en-US" sz="1600"/>
        </a:p>
      </dgm:t>
    </dgm:pt>
    <dgm:pt modelId="{B7A4958F-C0B8-464F-B301-37114A971788}" type="sibTrans" cxnId="{49CAC7E1-9786-45E9-83E2-375A60C0A3AA}">
      <dgm:prSet/>
      <dgm:spPr/>
      <dgm:t>
        <a:bodyPr/>
        <a:lstStyle/>
        <a:p>
          <a:endParaRPr lang="en-US" sz="1600"/>
        </a:p>
      </dgm:t>
    </dgm:pt>
    <dgm:pt modelId="{B110B6EE-EC18-4986-A473-69AF284DD713}">
      <dgm:prSet custT="1"/>
      <dgm:spPr>
        <a:solidFill>
          <a:schemeClr val="accent3">
            <a:lumMod val="75000"/>
          </a:schemeClr>
        </a:solidFill>
      </dgm:spPr>
      <dgm:t>
        <a:bodyPr/>
        <a:lstStyle/>
        <a:p>
          <a:pPr rtl="0"/>
          <a:r>
            <a:rPr lang="en-US" sz="1600" b="1" baseline="0" noProof="0" dirty="0" smtClean="0"/>
            <a:t>ICAO Audit State CAPs, ICAO Plans of Action, AVSEC SIPs, National Plans</a:t>
          </a:r>
          <a:endParaRPr lang="en-US" sz="1600" b="1" noProof="0" dirty="0"/>
        </a:p>
      </dgm:t>
    </dgm:pt>
    <dgm:pt modelId="{2EEFB193-32D0-4506-8DB6-66F892834333}" type="parTrans" cxnId="{FD99C4B1-E1C6-4FC4-918A-2A522B656EDC}">
      <dgm:prSet/>
      <dgm:spPr/>
      <dgm:t>
        <a:bodyPr/>
        <a:lstStyle/>
        <a:p>
          <a:endParaRPr lang="en-US" sz="1600"/>
        </a:p>
      </dgm:t>
    </dgm:pt>
    <dgm:pt modelId="{E821ED43-20D5-4E63-86FD-D7C8E492B4FC}" type="sibTrans" cxnId="{FD99C4B1-E1C6-4FC4-918A-2A522B656EDC}">
      <dgm:prSet/>
      <dgm:spPr/>
      <dgm:t>
        <a:bodyPr/>
        <a:lstStyle/>
        <a:p>
          <a:endParaRPr lang="en-US" sz="1600"/>
        </a:p>
      </dgm:t>
    </dgm:pt>
    <dgm:pt modelId="{0865CFA6-693A-4936-AE95-A47175228CDA}" type="pres">
      <dgm:prSet presAssocID="{9D6E848D-8620-4B2F-8D39-F5C0A996F55B}" presName="Name0" presStyleCnt="0">
        <dgm:presLayoutVars>
          <dgm:dir/>
          <dgm:animLvl val="lvl"/>
          <dgm:resizeHandles val="exact"/>
        </dgm:presLayoutVars>
      </dgm:prSet>
      <dgm:spPr/>
      <dgm:t>
        <a:bodyPr/>
        <a:lstStyle/>
        <a:p>
          <a:endParaRPr lang="es-PE"/>
        </a:p>
      </dgm:t>
    </dgm:pt>
    <dgm:pt modelId="{521431A5-92DE-4738-827C-F2FCBB464DC3}" type="pres">
      <dgm:prSet presAssocID="{FDDBE608-D84F-4DC9-84C2-51B92FED5983}" presName="boxAndChildren" presStyleCnt="0"/>
      <dgm:spPr/>
      <dgm:t>
        <a:bodyPr/>
        <a:lstStyle/>
        <a:p>
          <a:endParaRPr lang="en-CA"/>
        </a:p>
      </dgm:t>
    </dgm:pt>
    <dgm:pt modelId="{5827B49B-FED5-465F-84D1-A65ED7F9329D}" type="pres">
      <dgm:prSet presAssocID="{FDDBE608-D84F-4DC9-84C2-51B92FED5983}" presName="parentTextBox" presStyleLbl="node1" presStyleIdx="0" presStyleCnt="7"/>
      <dgm:spPr/>
      <dgm:t>
        <a:bodyPr/>
        <a:lstStyle/>
        <a:p>
          <a:endParaRPr lang="en-US"/>
        </a:p>
      </dgm:t>
    </dgm:pt>
    <dgm:pt modelId="{D1FF4334-24E7-4010-B3C7-EF16A426AD53}" type="pres">
      <dgm:prSet presAssocID="{E821ED43-20D5-4E63-86FD-D7C8E492B4FC}" presName="sp" presStyleCnt="0"/>
      <dgm:spPr/>
      <dgm:t>
        <a:bodyPr/>
        <a:lstStyle/>
        <a:p>
          <a:endParaRPr lang="en-CA"/>
        </a:p>
      </dgm:t>
    </dgm:pt>
    <dgm:pt modelId="{D95EA84E-A141-421F-8DE2-CD397520CADD}" type="pres">
      <dgm:prSet presAssocID="{B110B6EE-EC18-4986-A473-69AF284DD713}" presName="arrowAndChildren" presStyleCnt="0"/>
      <dgm:spPr/>
      <dgm:t>
        <a:bodyPr/>
        <a:lstStyle/>
        <a:p>
          <a:endParaRPr lang="en-CA"/>
        </a:p>
      </dgm:t>
    </dgm:pt>
    <dgm:pt modelId="{286EA07C-EB75-46C1-9D32-D62F621F4710}" type="pres">
      <dgm:prSet presAssocID="{B110B6EE-EC18-4986-A473-69AF284DD713}" presName="parentTextArrow" presStyleLbl="node1" presStyleIdx="1" presStyleCnt="7"/>
      <dgm:spPr/>
      <dgm:t>
        <a:bodyPr/>
        <a:lstStyle/>
        <a:p>
          <a:endParaRPr lang="en-US"/>
        </a:p>
      </dgm:t>
    </dgm:pt>
    <dgm:pt modelId="{0DBEE636-6595-46D0-8BF9-F25714EBDB44}" type="pres">
      <dgm:prSet presAssocID="{A4CE8130-360F-4297-8C72-FE03C63EDE3F}" presName="sp" presStyleCnt="0"/>
      <dgm:spPr/>
      <dgm:t>
        <a:bodyPr/>
        <a:lstStyle/>
        <a:p>
          <a:endParaRPr lang="en-CA"/>
        </a:p>
      </dgm:t>
    </dgm:pt>
    <dgm:pt modelId="{ABCDBCF9-BD00-41E4-8BA6-97B12A13F749}" type="pres">
      <dgm:prSet presAssocID="{E0D4F393-D466-417E-9904-272312035F15}" presName="arrowAndChildren" presStyleCnt="0"/>
      <dgm:spPr/>
      <dgm:t>
        <a:bodyPr/>
        <a:lstStyle/>
        <a:p>
          <a:endParaRPr lang="en-CA"/>
        </a:p>
      </dgm:t>
    </dgm:pt>
    <dgm:pt modelId="{85C458F2-4EDC-4C8A-A539-B2EB06CF835A}" type="pres">
      <dgm:prSet presAssocID="{E0D4F393-D466-417E-9904-272312035F15}" presName="parentTextArrow" presStyleLbl="node1" presStyleIdx="2" presStyleCnt="7" custScaleY="113530" custLinFactNeighborY="-5947"/>
      <dgm:spPr/>
      <dgm:t>
        <a:bodyPr/>
        <a:lstStyle/>
        <a:p>
          <a:endParaRPr lang="en-US"/>
        </a:p>
      </dgm:t>
    </dgm:pt>
    <dgm:pt modelId="{97C0D14B-FBF6-4A01-B628-55C3B999B06C}" type="pres">
      <dgm:prSet presAssocID="{F900F480-B893-4C17-AAC6-020383050DCA}" presName="sp" presStyleCnt="0"/>
      <dgm:spPr/>
      <dgm:t>
        <a:bodyPr/>
        <a:lstStyle/>
        <a:p>
          <a:endParaRPr lang="en-CA"/>
        </a:p>
      </dgm:t>
    </dgm:pt>
    <dgm:pt modelId="{44A19657-9681-4B8F-BBDA-D4787AB186CE}" type="pres">
      <dgm:prSet presAssocID="{79978472-2E54-482D-AD71-05CDDEB3416E}" presName="arrowAndChildren" presStyleCnt="0"/>
      <dgm:spPr/>
      <dgm:t>
        <a:bodyPr/>
        <a:lstStyle/>
        <a:p>
          <a:endParaRPr lang="en-CA"/>
        </a:p>
      </dgm:t>
    </dgm:pt>
    <dgm:pt modelId="{EB6A26BB-375E-4C77-9F70-129A68408937}" type="pres">
      <dgm:prSet presAssocID="{79978472-2E54-482D-AD71-05CDDEB3416E}" presName="parentTextArrow" presStyleLbl="node1" presStyleIdx="3" presStyleCnt="7" custScaleY="173604" custLinFactNeighborY="-2504"/>
      <dgm:spPr/>
      <dgm:t>
        <a:bodyPr/>
        <a:lstStyle/>
        <a:p>
          <a:endParaRPr lang="es-PE"/>
        </a:p>
      </dgm:t>
    </dgm:pt>
    <dgm:pt modelId="{8A0191A7-877A-4864-9824-35EEA7C8E66A}" type="pres">
      <dgm:prSet presAssocID="{B16D80A4-01BC-4B97-852C-5DF5ECE5954A}" presName="sp" presStyleCnt="0"/>
      <dgm:spPr/>
      <dgm:t>
        <a:bodyPr/>
        <a:lstStyle/>
        <a:p>
          <a:endParaRPr lang="en-CA"/>
        </a:p>
      </dgm:t>
    </dgm:pt>
    <dgm:pt modelId="{778FD6CB-A8D7-4D67-B4D8-8F51E9475C0F}" type="pres">
      <dgm:prSet presAssocID="{A05CFA0F-EEDC-487F-B187-5046FAB3F3BE}" presName="arrowAndChildren" presStyleCnt="0"/>
      <dgm:spPr/>
      <dgm:t>
        <a:bodyPr/>
        <a:lstStyle/>
        <a:p>
          <a:endParaRPr lang="en-CA"/>
        </a:p>
      </dgm:t>
    </dgm:pt>
    <dgm:pt modelId="{8B8CD5E5-EB8E-4AF2-AFDC-38646B6AA6F9}" type="pres">
      <dgm:prSet presAssocID="{A05CFA0F-EEDC-487F-B187-5046FAB3F3BE}" presName="parentTextArrow" presStyleLbl="node1" presStyleIdx="4" presStyleCnt="7" custLinFactNeighborY="467"/>
      <dgm:spPr/>
      <dgm:t>
        <a:bodyPr/>
        <a:lstStyle/>
        <a:p>
          <a:endParaRPr lang="en-US"/>
        </a:p>
      </dgm:t>
    </dgm:pt>
    <dgm:pt modelId="{679580EF-E677-4E91-ACB3-079F2661D766}" type="pres">
      <dgm:prSet presAssocID="{B7A4958F-C0B8-464F-B301-37114A971788}" presName="sp" presStyleCnt="0"/>
      <dgm:spPr/>
      <dgm:t>
        <a:bodyPr/>
        <a:lstStyle/>
        <a:p>
          <a:endParaRPr lang="en-CA"/>
        </a:p>
      </dgm:t>
    </dgm:pt>
    <dgm:pt modelId="{59891DD6-53C1-48D4-BC1D-8936DE6F5655}" type="pres">
      <dgm:prSet presAssocID="{46F5AEAC-3C66-4E9D-85AB-86EAB1CC3FB3}" presName="arrowAndChildren" presStyleCnt="0"/>
      <dgm:spPr/>
      <dgm:t>
        <a:bodyPr/>
        <a:lstStyle/>
        <a:p>
          <a:endParaRPr lang="en-CA"/>
        </a:p>
      </dgm:t>
    </dgm:pt>
    <dgm:pt modelId="{64360187-7A03-4247-999E-999702ED296F}" type="pres">
      <dgm:prSet presAssocID="{46F5AEAC-3C66-4E9D-85AB-86EAB1CC3FB3}" presName="parentTextArrow" presStyleLbl="node1" presStyleIdx="5" presStyleCnt="7" custScaleY="109973" custLinFactNeighborX="21" custLinFactNeighborY="-740"/>
      <dgm:spPr/>
      <dgm:t>
        <a:bodyPr/>
        <a:lstStyle/>
        <a:p>
          <a:endParaRPr lang="en-US"/>
        </a:p>
      </dgm:t>
    </dgm:pt>
    <dgm:pt modelId="{27B78942-EAFA-4348-A962-510E745593ED}" type="pres">
      <dgm:prSet presAssocID="{EFF8F9E9-3A51-4282-91F9-A2AD13360CC3}" presName="sp" presStyleCnt="0"/>
      <dgm:spPr/>
      <dgm:t>
        <a:bodyPr/>
        <a:lstStyle/>
        <a:p>
          <a:endParaRPr lang="en-CA"/>
        </a:p>
      </dgm:t>
    </dgm:pt>
    <dgm:pt modelId="{BC9C98B5-BE2E-4943-8F5A-71776484E821}" type="pres">
      <dgm:prSet presAssocID="{62997700-DCCD-4288-A466-A21918117FE0}" presName="arrowAndChildren" presStyleCnt="0"/>
      <dgm:spPr/>
      <dgm:t>
        <a:bodyPr/>
        <a:lstStyle/>
        <a:p>
          <a:endParaRPr lang="en-CA"/>
        </a:p>
      </dgm:t>
    </dgm:pt>
    <dgm:pt modelId="{F30C607C-EAC5-4327-A7CF-4687F3310EF8}" type="pres">
      <dgm:prSet presAssocID="{62997700-DCCD-4288-A466-A21918117FE0}" presName="parentTextArrow" presStyleLbl="node1" presStyleIdx="6" presStyleCnt="7" custLinFactNeighborX="-564" custLinFactNeighborY="4924"/>
      <dgm:spPr/>
      <dgm:t>
        <a:bodyPr/>
        <a:lstStyle/>
        <a:p>
          <a:endParaRPr lang="es-PE"/>
        </a:p>
      </dgm:t>
    </dgm:pt>
  </dgm:ptLst>
  <dgm:cxnLst>
    <dgm:cxn modelId="{93A82A48-5D44-4742-93B1-EA8A4AEE7AB6}" type="presOf" srcId="{E0D4F393-D466-417E-9904-272312035F15}" destId="{85C458F2-4EDC-4C8A-A539-B2EB06CF835A}" srcOrd="0" destOrd="0" presId="urn:microsoft.com/office/officeart/2005/8/layout/process4"/>
    <dgm:cxn modelId="{2AABAC29-C88D-425B-BDDD-ED0A82A51036}" srcId="{9D6E848D-8620-4B2F-8D39-F5C0A996F55B}" destId="{FDDBE608-D84F-4DC9-84C2-51B92FED5983}" srcOrd="6" destOrd="0" parTransId="{246A7E13-005F-4CC7-9F53-C069EE2FF9AF}" sibTransId="{01D7769C-EAAE-4608-A959-1CFA7266B96B}"/>
    <dgm:cxn modelId="{509AB2FE-EA55-42AA-8915-9B2263550D18}" srcId="{9D6E848D-8620-4B2F-8D39-F5C0A996F55B}" destId="{A05CFA0F-EEDC-487F-B187-5046FAB3F3BE}" srcOrd="2" destOrd="0" parTransId="{8F0E41FB-A44B-46C7-8659-33D8381E5BD1}" sibTransId="{B16D80A4-01BC-4B97-852C-5DF5ECE5954A}"/>
    <dgm:cxn modelId="{FD99C4B1-E1C6-4FC4-918A-2A522B656EDC}" srcId="{9D6E848D-8620-4B2F-8D39-F5C0A996F55B}" destId="{B110B6EE-EC18-4986-A473-69AF284DD713}" srcOrd="5" destOrd="0" parTransId="{2EEFB193-32D0-4506-8DB6-66F892834333}" sibTransId="{E821ED43-20D5-4E63-86FD-D7C8E492B4FC}"/>
    <dgm:cxn modelId="{49CAC7E1-9786-45E9-83E2-375A60C0A3AA}" srcId="{9D6E848D-8620-4B2F-8D39-F5C0A996F55B}" destId="{46F5AEAC-3C66-4E9D-85AB-86EAB1CC3FB3}" srcOrd="1" destOrd="0" parTransId="{91A2FF98-9F55-47FB-831E-C606D96F04B0}" sibTransId="{B7A4958F-C0B8-464F-B301-37114A971788}"/>
    <dgm:cxn modelId="{647A12E6-32CB-4E3B-A314-640C650AE2BA}" type="presOf" srcId="{B110B6EE-EC18-4986-A473-69AF284DD713}" destId="{286EA07C-EB75-46C1-9D32-D62F621F4710}" srcOrd="0" destOrd="0" presId="urn:microsoft.com/office/officeart/2005/8/layout/process4"/>
    <dgm:cxn modelId="{22B7D413-480C-4966-A62F-2CDDE7EC73DE}" srcId="{9D6E848D-8620-4B2F-8D39-F5C0A996F55B}" destId="{62997700-DCCD-4288-A466-A21918117FE0}" srcOrd="0" destOrd="0" parTransId="{BE991933-1DE1-4780-8C03-345DCDA8FEE2}" sibTransId="{EFF8F9E9-3A51-4282-91F9-A2AD13360CC3}"/>
    <dgm:cxn modelId="{CAA2085D-FA6C-4E1F-9685-D35C094360C7}" type="presOf" srcId="{62997700-DCCD-4288-A466-A21918117FE0}" destId="{F30C607C-EAC5-4327-A7CF-4687F3310EF8}" srcOrd="0" destOrd="0" presId="urn:microsoft.com/office/officeart/2005/8/layout/process4"/>
    <dgm:cxn modelId="{2351EE93-EBA9-4EEE-ADD3-770443AF7E25}" type="presOf" srcId="{79978472-2E54-482D-AD71-05CDDEB3416E}" destId="{EB6A26BB-375E-4C77-9F70-129A68408937}" srcOrd="0" destOrd="0" presId="urn:microsoft.com/office/officeart/2005/8/layout/process4"/>
    <dgm:cxn modelId="{7A03A61E-C1B3-4C82-94E3-2EB83D1A94F1}" type="presOf" srcId="{FDDBE608-D84F-4DC9-84C2-51B92FED5983}" destId="{5827B49B-FED5-465F-84D1-A65ED7F9329D}" srcOrd="0" destOrd="0" presId="urn:microsoft.com/office/officeart/2005/8/layout/process4"/>
    <dgm:cxn modelId="{A1BD124C-12C5-4CEA-AEA2-CA8362C8668C}" srcId="{9D6E848D-8620-4B2F-8D39-F5C0A996F55B}" destId="{E0D4F393-D466-417E-9904-272312035F15}" srcOrd="4" destOrd="0" parTransId="{F994174B-4ED7-46E4-A02A-578E17305749}" sibTransId="{A4CE8130-360F-4297-8C72-FE03C63EDE3F}"/>
    <dgm:cxn modelId="{CCE31F82-59BD-49BF-A8C0-8FDADA8C5D97}" type="presOf" srcId="{46F5AEAC-3C66-4E9D-85AB-86EAB1CC3FB3}" destId="{64360187-7A03-4247-999E-999702ED296F}" srcOrd="0" destOrd="0" presId="urn:microsoft.com/office/officeart/2005/8/layout/process4"/>
    <dgm:cxn modelId="{A0F08A76-6760-4345-A0DE-915B71439E0D}" type="presOf" srcId="{9D6E848D-8620-4B2F-8D39-F5C0A996F55B}" destId="{0865CFA6-693A-4936-AE95-A47175228CDA}" srcOrd="0" destOrd="0" presId="urn:microsoft.com/office/officeart/2005/8/layout/process4"/>
    <dgm:cxn modelId="{23CFA29F-1753-4C51-A94B-5253CC8CABBE}" srcId="{9D6E848D-8620-4B2F-8D39-F5C0A996F55B}" destId="{79978472-2E54-482D-AD71-05CDDEB3416E}" srcOrd="3" destOrd="0" parTransId="{368B3E6B-B6FE-466C-9438-3356F5025E1B}" sibTransId="{F900F480-B893-4C17-AAC6-020383050DCA}"/>
    <dgm:cxn modelId="{EA45B86F-94EB-4293-93DB-EF41E0E18A5E}" type="presOf" srcId="{A05CFA0F-EEDC-487F-B187-5046FAB3F3BE}" destId="{8B8CD5E5-EB8E-4AF2-AFDC-38646B6AA6F9}" srcOrd="0" destOrd="0" presId="urn:microsoft.com/office/officeart/2005/8/layout/process4"/>
    <dgm:cxn modelId="{77F6E878-0879-4ED4-8C61-0615BF0D7490}" type="presParOf" srcId="{0865CFA6-693A-4936-AE95-A47175228CDA}" destId="{521431A5-92DE-4738-827C-F2FCBB464DC3}" srcOrd="0" destOrd="0" presId="urn:microsoft.com/office/officeart/2005/8/layout/process4"/>
    <dgm:cxn modelId="{3C3D3597-7A16-47A6-B126-210447A0E784}" type="presParOf" srcId="{521431A5-92DE-4738-827C-F2FCBB464DC3}" destId="{5827B49B-FED5-465F-84D1-A65ED7F9329D}" srcOrd="0" destOrd="0" presId="urn:microsoft.com/office/officeart/2005/8/layout/process4"/>
    <dgm:cxn modelId="{36A51FD4-2710-476A-98BF-67771041D664}" type="presParOf" srcId="{0865CFA6-693A-4936-AE95-A47175228CDA}" destId="{D1FF4334-24E7-4010-B3C7-EF16A426AD53}" srcOrd="1" destOrd="0" presId="urn:microsoft.com/office/officeart/2005/8/layout/process4"/>
    <dgm:cxn modelId="{3414CA55-B00F-49A0-B9D2-5A205CF8B8E4}" type="presParOf" srcId="{0865CFA6-693A-4936-AE95-A47175228CDA}" destId="{D95EA84E-A141-421F-8DE2-CD397520CADD}" srcOrd="2" destOrd="0" presId="urn:microsoft.com/office/officeart/2005/8/layout/process4"/>
    <dgm:cxn modelId="{C1E04462-DE34-4654-B6DB-DB249C3305A7}" type="presParOf" srcId="{D95EA84E-A141-421F-8DE2-CD397520CADD}" destId="{286EA07C-EB75-46C1-9D32-D62F621F4710}" srcOrd="0" destOrd="0" presId="urn:microsoft.com/office/officeart/2005/8/layout/process4"/>
    <dgm:cxn modelId="{2C2B7EBC-F501-491D-A8D2-E301A958E6AF}" type="presParOf" srcId="{0865CFA6-693A-4936-AE95-A47175228CDA}" destId="{0DBEE636-6595-46D0-8BF9-F25714EBDB44}" srcOrd="3" destOrd="0" presId="urn:microsoft.com/office/officeart/2005/8/layout/process4"/>
    <dgm:cxn modelId="{26DC9608-C911-4C4A-987A-8C77648FB969}" type="presParOf" srcId="{0865CFA6-693A-4936-AE95-A47175228CDA}" destId="{ABCDBCF9-BD00-41E4-8BA6-97B12A13F749}" srcOrd="4" destOrd="0" presId="urn:microsoft.com/office/officeart/2005/8/layout/process4"/>
    <dgm:cxn modelId="{A1B6B4CD-ED89-4668-8E4E-3E90AA143EE5}" type="presParOf" srcId="{ABCDBCF9-BD00-41E4-8BA6-97B12A13F749}" destId="{85C458F2-4EDC-4C8A-A539-B2EB06CF835A}" srcOrd="0" destOrd="0" presId="urn:microsoft.com/office/officeart/2005/8/layout/process4"/>
    <dgm:cxn modelId="{A028BED9-8E0E-42DB-9263-668F87948DF5}" type="presParOf" srcId="{0865CFA6-693A-4936-AE95-A47175228CDA}" destId="{97C0D14B-FBF6-4A01-B628-55C3B999B06C}" srcOrd="5" destOrd="0" presId="urn:microsoft.com/office/officeart/2005/8/layout/process4"/>
    <dgm:cxn modelId="{45A5C0C8-9A04-4E08-8FE2-36B4B94347DE}" type="presParOf" srcId="{0865CFA6-693A-4936-AE95-A47175228CDA}" destId="{44A19657-9681-4B8F-BBDA-D4787AB186CE}" srcOrd="6" destOrd="0" presId="urn:microsoft.com/office/officeart/2005/8/layout/process4"/>
    <dgm:cxn modelId="{16E21A96-9071-4432-8AC8-78E9528FE5A9}" type="presParOf" srcId="{44A19657-9681-4B8F-BBDA-D4787AB186CE}" destId="{EB6A26BB-375E-4C77-9F70-129A68408937}" srcOrd="0" destOrd="0" presId="urn:microsoft.com/office/officeart/2005/8/layout/process4"/>
    <dgm:cxn modelId="{53D9FCFD-2EB1-472D-962D-24B7B3057E07}" type="presParOf" srcId="{0865CFA6-693A-4936-AE95-A47175228CDA}" destId="{8A0191A7-877A-4864-9824-35EEA7C8E66A}" srcOrd="7" destOrd="0" presId="urn:microsoft.com/office/officeart/2005/8/layout/process4"/>
    <dgm:cxn modelId="{004A20E6-3EA8-4F42-A528-FDB7EFABD38B}" type="presParOf" srcId="{0865CFA6-693A-4936-AE95-A47175228CDA}" destId="{778FD6CB-A8D7-4D67-B4D8-8F51E9475C0F}" srcOrd="8" destOrd="0" presId="urn:microsoft.com/office/officeart/2005/8/layout/process4"/>
    <dgm:cxn modelId="{230D1BF2-F65B-4000-ADFB-E816E922AD9F}" type="presParOf" srcId="{778FD6CB-A8D7-4D67-B4D8-8F51E9475C0F}" destId="{8B8CD5E5-EB8E-4AF2-AFDC-38646B6AA6F9}" srcOrd="0" destOrd="0" presId="urn:microsoft.com/office/officeart/2005/8/layout/process4"/>
    <dgm:cxn modelId="{39BE2424-414D-4CEA-BCCC-6A29065E10DB}" type="presParOf" srcId="{0865CFA6-693A-4936-AE95-A47175228CDA}" destId="{679580EF-E677-4E91-ACB3-079F2661D766}" srcOrd="9" destOrd="0" presId="urn:microsoft.com/office/officeart/2005/8/layout/process4"/>
    <dgm:cxn modelId="{63F50AC1-C8A9-4ABE-9661-6C0B92084E4B}" type="presParOf" srcId="{0865CFA6-693A-4936-AE95-A47175228CDA}" destId="{59891DD6-53C1-48D4-BC1D-8936DE6F5655}" srcOrd="10" destOrd="0" presId="urn:microsoft.com/office/officeart/2005/8/layout/process4"/>
    <dgm:cxn modelId="{3210AE6D-640F-4FEE-B91F-32BEDEC87885}" type="presParOf" srcId="{59891DD6-53C1-48D4-BC1D-8936DE6F5655}" destId="{64360187-7A03-4247-999E-999702ED296F}" srcOrd="0" destOrd="0" presId="urn:microsoft.com/office/officeart/2005/8/layout/process4"/>
    <dgm:cxn modelId="{20A040BF-6E6D-4942-B6BD-5F4167C95F9D}" type="presParOf" srcId="{0865CFA6-693A-4936-AE95-A47175228CDA}" destId="{27B78942-EAFA-4348-A962-510E745593ED}" srcOrd="11" destOrd="0" presId="urn:microsoft.com/office/officeart/2005/8/layout/process4"/>
    <dgm:cxn modelId="{DEAFBCB0-EF91-491F-BB53-85CEC8B11DFD}" type="presParOf" srcId="{0865CFA6-693A-4936-AE95-A47175228CDA}" destId="{BC9C98B5-BE2E-4943-8F5A-71776484E821}" srcOrd="12" destOrd="0" presId="urn:microsoft.com/office/officeart/2005/8/layout/process4"/>
    <dgm:cxn modelId="{850FD953-12B7-4FE9-881E-63771F21D62B}" type="presParOf" srcId="{BC9C98B5-BE2E-4943-8F5A-71776484E821}" destId="{F30C607C-EAC5-4327-A7CF-4687F3310EF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57A139-B3BB-44CC-8316-6EC4822B35A4}"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fr-FR"/>
        </a:p>
      </dgm:t>
    </dgm:pt>
    <dgm:pt modelId="{C43B2811-6D64-46BD-A5B0-3AB4A8DB1456}">
      <dgm:prSet phldrT="[Texte]" custT="1"/>
      <dgm:spPr/>
      <dgm:t>
        <a:bodyPr/>
        <a:lstStyle/>
        <a:p>
          <a:r>
            <a:rPr lang="en-US" sz="1400" b="1" noProof="0" dirty="0" smtClean="0">
              <a:solidFill>
                <a:srgbClr val="00B050"/>
              </a:solidFill>
              <a:latin typeface="Arial Narrow" panose="020B0606020202030204" pitchFamily="34" charset="0"/>
            </a:rPr>
            <a:t>Creation of African ANSP Steering Group</a:t>
          </a:r>
        </a:p>
        <a:p>
          <a:r>
            <a:rPr lang="fr-FR" sz="1400" b="1" i="1" dirty="0" smtClean="0">
              <a:solidFill>
                <a:srgbClr val="FF0000"/>
              </a:solidFill>
              <a:latin typeface="Arial Narrow" panose="020B0606020202030204" pitchFamily="34" charset="0"/>
            </a:rPr>
            <a:t>12 </a:t>
          </a:r>
          <a:r>
            <a:rPr lang="fr-FR" sz="1400" b="1" i="1" dirty="0" err="1" smtClean="0">
              <a:solidFill>
                <a:srgbClr val="FF0000"/>
              </a:solidFill>
              <a:latin typeface="Arial Narrow" panose="020B0606020202030204" pitchFamily="34" charset="0"/>
            </a:rPr>
            <a:t>June</a:t>
          </a:r>
          <a:r>
            <a:rPr lang="fr-FR" sz="1400" b="1" i="1" dirty="0" smtClean="0">
              <a:solidFill>
                <a:srgbClr val="FF0000"/>
              </a:solidFill>
              <a:latin typeface="Arial Narrow" panose="020B0606020202030204" pitchFamily="34" charset="0"/>
            </a:rPr>
            <a:t> 2015 </a:t>
          </a:r>
          <a:endParaRPr lang="fr-FR" sz="1400" b="1" i="1" dirty="0">
            <a:solidFill>
              <a:srgbClr val="FF0000"/>
            </a:solidFill>
            <a:latin typeface="Arial Narrow" panose="020B0606020202030204" pitchFamily="34" charset="0"/>
          </a:endParaRPr>
        </a:p>
      </dgm:t>
    </dgm:pt>
    <dgm:pt modelId="{991FE012-5957-46F1-B293-17FB1A94158C}" type="parTrans" cxnId="{1090F777-D9E5-4173-9EB8-C8FDE0CB7A0A}">
      <dgm:prSet/>
      <dgm:spPr/>
      <dgm:t>
        <a:bodyPr/>
        <a:lstStyle/>
        <a:p>
          <a:endParaRPr lang="fr-FR"/>
        </a:p>
      </dgm:t>
    </dgm:pt>
    <dgm:pt modelId="{D9568012-4CE0-40EE-ADFD-D1E5F2446A7A}" type="sibTrans" cxnId="{1090F777-D9E5-4173-9EB8-C8FDE0CB7A0A}">
      <dgm:prSet/>
      <dgm:spPr/>
      <dgm:t>
        <a:bodyPr/>
        <a:lstStyle/>
        <a:p>
          <a:endParaRPr lang="fr-FR"/>
        </a:p>
      </dgm:t>
    </dgm:pt>
    <dgm:pt modelId="{1C8B7A8F-47BF-4B3C-9160-D4CE92E8038C}">
      <dgm:prSet phldrT="[Texte]" custT="1"/>
      <dgm:spPr/>
      <dgm:t>
        <a:bodyPr/>
        <a:lstStyle/>
        <a:p>
          <a:r>
            <a:rPr lang="en-US" sz="1520" b="1" i="0" noProof="0" dirty="0" smtClean="0">
              <a:solidFill>
                <a:srgbClr val="00B050"/>
              </a:solidFill>
              <a:latin typeface="Arial Narrow" panose="020B0606020202030204" pitchFamily="34" charset="0"/>
            </a:rPr>
            <a:t>AFI ANSP Meeting: </a:t>
          </a:r>
        </a:p>
        <a:p>
          <a:r>
            <a:rPr lang="en-US" sz="1520" b="1" i="0" noProof="0" dirty="0" smtClean="0">
              <a:solidFill>
                <a:srgbClr val="00B050"/>
              </a:solidFill>
              <a:latin typeface="Arial Narrow" panose="020B0606020202030204" pitchFamily="34" charset="0"/>
            </a:rPr>
            <a:t>Launch of AFI Plan Project + Endorsement of Cooperation Framework &amp; Roadmap</a:t>
          </a:r>
        </a:p>
        <a:p>
          <a:r>
            <a:rPr lang="fr-FR" sz="1520" b="1" i="1" dirty="0" smtClean="0">
              <a:solidFill>
                <a:srgbClr val="FF0000"/>
              </a:solidFill>
              <a:latin typeface="Arial Narrow" panose="020B0606020202030204" pitchFamily="34" charset="0"/>
            </a:rPr>
            <a:t>3-5 May 2017</a:t>
          </a:r>
          <a:r>
            <a:rPr lang="fr-FR" sz="1400" b="1" i="1" dirty="0" smtClean="0">
              <a:solidFill>
                <a:srgbClr val="FF0000"/>
              </a:solidFill>
              <a:latin typeface="Arial Narrow" panose="020B0606020202030204" pitchFamily="34" charset="0"/>
            </a:rPr>
            <a:t> </a:t>
          </a:r>
        </a:p>
        <a:p>
          <a:endParaRPr lang="fr-FR" sz="1600" b="1" dirty="0" smtClean="0">
            <a:solidFill>
              <a:schemeClr val="accent4">
                <a:lumMod val="10000"/>
              </a:schemeClr>
            </a:solidFill>
            <a:latin typeface="Arial Narrow" panose="020B0606020202030204" pitchFamily="34" charset="0"/>
          </a:endParaRPr>
        </a:p>
        <a:p>
          <a:endParaRPr lang="fr-FR" sz="1600" b="1" dirty="0">
            <a:solidFill>
              <a:schemeClr val="accent4">
                <a:lumMod val="10000"/>
              </a:schemeClr>
            </a:solidFill>
          </a:endParaRPr>
        </a:p>
      </dgm:t>
    </dgm:pt>
    <dgm:pt modelId="{01FF131B-8272-4F4B-A26D-BBDE512A3D3E}" type="parTrans" cxnId="{BE4FB016-0153-4B31-8B05-3DD1F7383514}">
      <dgm:prSet/>
      <dgm:spPr/>
      <dgm:t>
        <a:bodyPr/>
        <a:lstStyle/>
        <a:p>
          <a:endParaRPr lang="fr-FR"/>
        </a:p>
      </dgm:t>
    </dgm:pt>
    <dgm:pt modelId="{5C2BF504-3858-4278-B0AE-DE396F71CC38}" type="sibTrans" cxnId="{BE4FB016-0153-4B31-8B05-3DD1F7383514}">
      <dgm:prSet/>
      <dgm:spPr/>
      <dgm:t>
        <a:bodyPr/>
        <a:lstStyle/>
        <a:p>
          <a:endParaRPr lang="fr-FR"/>
        </a:p>
      </dgm:t>
    </dgm:pt>
    <dgm:pt modelId="{3C9F628D-1722-4661-B477-3AF062DA1DE7}" type="pres">
      <dgm:prSet presAssocID="{9E57A139-B3BB-44CC-8316-6EC4822B35A4}" presName="Name0" presStyleCnt="0">
        <dgm:presLayoutVars>
          <dgm:dir/>
          <dgm:resizeHandles val="exact"/>
        </dgm:presLayoutVars>
      </dgm:prSet>
      <dgm:spPr/>
      <dgm:t>
        <a:bodyPr/>
        <a:lstStyle/>
        <a:p>
          <a:endParaRPr lang="fr-FR"/>
        </a:p>
      </dgm:t>
    </dgm:pt>
    <dgm:pt modelId="{CB5319F0-DA2F-4B7B-A611-18C8281A5090}" type="pres">
      <dgm:prSet presAssocID="{9E57A139-B3BB-44CC-8316-6EC4822B35A4}" presName="arrow" presStyleLbl="bgShp" presStyleIdx="0" presStyleCnt="1" custScaleX="100000" custScaleY="72404" custLinFactNeighborX="-390" custLinFactNeighborY="-46564"/>
      <dgm:spPr/>
      <dgm:t>
        <a:bodyPr/>
        <a:lstStyle/>
        <a:p>
          <a:endParaRPr lang="en-US"/>
        </a:p>
      </dgm:t>
    </dgm:pt>
    <dgm:pt modelId="{213F50AE-03BA-48ED-B313-91B0162BCB8A}" type="pres">
      <dgm:prSet presAssocID="{9E57A139-B3BB-44CC-8316-6EC4822B35A4}" presName="points" presStyleCnt="0"/>
      <dgm:spPr/>
    </dgm:pt>
    <dgm:pt modelId="{A74AB548-EAFB-4C5C-BBF9-2773356AB1B1}" type="pres">
      <dgm:prSet presAssocID="{C43B2811-6D64-46BD-A5B0-3AB4A8DB1456}" presName="compositeA" presStyleCnt="0"/>
      <dgm:spPr/>
    </dgm:pt>
    <dgm:pt modelId="{6152045B-541E-4B3C-BF04-1BADD3E9BB51}" type="pres">
      <dgm:prSet presAssocID="{C43B2811-6D64-46BD-A5B0-3AB4A8DB1456}" presName="textA" presStyleLbl="revTx" presStyleIdx="0" presStyleCnt="2" custScaleX="41803" custScaleY="92780" custLinFactNeighborX="-35438" custLinFactNeighborY="93741">
        <dgm:presLayoutVars>
          <dgm:bulletEnabled val="1"/>
        </dgm:presLayoutVars>
      </dgm:prSet>
      <dgm:spPr/>
      <dgm:t>
        <a:bodyPr/>
        <a:lstStyle/>
        <a:p>
          <a:endParaRPr lang="fr-FR"/>
        </a:p>
      </dgm:t>
    </dgm:pt>
    <dgm:pt modelId="{9DD0FDC1-D0F0-4203-A209-F257786F611D}" type="pres">
      <dgm:prSet presAssocID="{C43B2811-6D64-46BD-A5B0-3AB4A8DB1456}" presName="circleA" presStyleLbl="node1" presStyleIdx="0" presStyleCnt="2" custScaleX="100001" custScaleY="84217" custLinFactX="-86740" custLinFactY="-100000" custLinFactNeighborX="-100000" custLinFactNeighborY="-132079"/>
      <dgm:spPr/>
    </dgm:pt>
    <dgm:pt modelId="{80ACD56E-DA5A-4C44-A3EF-D19C5499D210}" type="pres">
      <dgm:prSet presAssocID="{C43B2811-6D64-46BD-A5B0-3AB4A8DB1456}" presName="spaceA" presStyleCnt="0"/>
      <dgm:spPr/>
    </dgm:pt>
    <dgm:pt modelId="{5EA9DDDD-76A0-495A-923F-E3B5B07010FB}" type="pres">
      <dgm:prSet presAssocID="{D9568012-4CE0-40EE-ADFD-D1E5F2446A7A}" presName="space" presStyleCnt="0"/>
      <dgm:spPr/>
    </dgm:pt>
    <dgm:pt modelId="{55A59DB8-D342-4F85-AEC9-7A085D56A1EC}" type="pres">
      <dgm:prSet presAssocID="{1C8B7A8F-47BF-4B3C-9160-D4CE92E8038C}" presName="compositeB" presStyleCnt="0"/>
      <dgm:spPr/>
    </dgm:pt>
    <dgm:pt modelId="{9968107B-3F0E-4B1F-8DD6-E0EB8CCA103E}" type="pres">
      <dgm:prSet presAssocID="{1C8B7A8F-47BF-4B3C-9160-D4CE92E8038C}" presName="textB" presStyleLbl="revTx" presStyleIdx="1" presStyleCnt="2" custScaleX="71492" custScaleY="94716" custLinFactNeighborX="-79943" custLinFactNeighborY="-54132">
        <dgm:presLayoutVars>
          <dgm:bulletEnabled val="1"/>
        </dgm:presLayoutVars>
      </dgm:prSet>
      <dgm:spPr/>
      <dgm:t>
        <a:bodyPr/>
        <a:lstStyle/>
        <a:p>
          <a:endParaRPr lang="fr-FR"/>
        </a:p>
      </dgm:t>
    </dgm:pt>
    <dgm:pt modelId="{015D7259-95B9-4309-979A-00E140ABC5BC}" type="pres">
      <dgm:prSet presAssocID="{1C8B7A8F-47BF-4B3C-9160-D4CE92E8038C}" presName="circleB" presStyleLbl="node1" presStyleIdx="1" presStyleCnt="2" custScaleX="86293" custScaleY="96779" custLinFactY="-41974" custLinFactNeighborX="30634" custLinFactNeighborY="-100000"/>
      <dgm:spPr/>
      <dgm:t>
        <a:bodyPr/>
        <a:lstStyle/>
        <a:p>
          <a:endParaRPr lang="fr-FR"/>
        </a:p>
      </dgm:t>
    </dgm:pt>
    <dgm:pt modelId="{CE911393-EEE2-4ED3-867A-0BBD52AB80E9}" type="pres">
      <dgm:prSet presAssocID="{1C8B7A8F-47BF-4B3C-9160-D4CE92E8038C}" presName="spaceB" presStyleCnt="0"/>
      <dgm:spPr/>
    </dgm:pt>
  </dgm:ptLst>
  <dgm:cxnLst>
    <dgm:cxn modelId="{4D04B179-C7D1-4B6E-A94B-61967FDB73D9}" type="presOf" srcId="{C43B2811-6D64-46BD-A5B0-3AB4A8DB1456}" destId="{6152045B-541E-4B3C-BF04-1BADD3E9BB51}" srcOrd="0" destOrd="0" presId="urn:microsoft.com/office/officeart/2005/8/layout/hProcess11"/>
    <dgm:cxn modelId="{21958AE3-3497-4C7D-9690-91049C255B30}" type="presOf" srcId="{1C8B7A8F-47BF-4B3C-9160-D4CE92E8038C}" destId="{9968107B-3F0E-4B1F-8DD6-E0EB8CCA103E}" srcOrd="0" destOrd="0" presId="urn:microsoft.com/office/officeart/2005/8/layout/hProcess11"/>
    <dgm:cxn modelId="{0156CBBD-1595-49DD-B906-1941E5E0B568}" type="presOf" srcId="{9E57A139-B3BB-44CC-8316-6EC4822B35A4}" destId="{3C9F628D-1722-4661-B477-3AF062DA1DE7}" srcOrd="0" destOrd="0" presId="urn:microsoft.com/office/officeart/2005/8/layout/hProcess11"/>
    <dgm:cxn modelId="{BE4FB016-0153-4B31-8B05-3DD1F7383514}" srcId="{9E57A139-B3BB-44CC-8316-6EC4822B35A4}" destId="{1C8B7A8F-47BF-4B3C-9160-D4CE92E8038C}" srcOrd="1" destOrd="0" parTransId="{01FF131B-8272-4F4B-A26D-BBDE512A3D3E}" sibTransId="{5C2BF504-3858-4278-B0AE-DE396F71CC38}"/>
    <dgm:cxn modelId="{1090F777-D9E5-4173-9EB8-C8FDE0CB7A0A}" srcId="{9E57A139-B3BB-44CC-8316-6EC4822B35A4}" destId="{C43B2811-6D64-46BD-A5B0-3AB4A8DB1456}" srcOrd="0" destOrd="0" parTransId="{991FE012-5957-46F1-B293-17FB1A94158C}" sibTransId="{D9568012-4CE0-40EE-ADFD-D1E5F2446A7A}"/>
    <dgm:cxn modelId="{E13C7712-DF5E-4D5B-8116-F7F970C7EBF1}" type="presParOf" srcId="{3C9F628D-1722-4661-B477-3AF062DA1DE7}" destId="{CB5319F0-DA2F-4B7B-A611-18C8281A5090}" srcOrd="0" destOrd="0" presId="urn:microsoft.com/office/officeart/2005/8/layout/hProcess11"/>
    <dgm:cxn modelId="{690A2583-A9C0-48E1-8F3B-391CD36B1410}" type="presParOf" srcId="{3C9F628D-1722-4661-B477-3AF062DA1DE7}" destId="{213F50AE-03BA-48ED-B313-91B0162BCB8A}" srcOrd="1" destOrd="0" presId="urn:microsoft.com/office/officeart/2005/8/layout/hProcess11"/>
    <dgm:cxn modelId="{B78B3F21-B6B1-4892-AD21-DF53054511B0}" type="presParOf" srcId="{213F50AE-03BA-48ED-B313-91B0162BCB8A}" destId="{A74AB548-EAFB-4C5C-BBF9-2773356AB1B1}" srcOrd="0" destOrd="0" presId="urn:microsoft.com/office/officeart/2005/8/layout/hProcess11"/>
    <dgm:cxn modelId="{8E13AEEA-2207-4FEF-991E-C0C64051B6ED}" type="presParOf" srcId="{A74AB548-EAFB-4C5C-BBF9-2773356AB1B1}" destId="{6152045B-541E-4B3C-BF04-1BADD3E9BB51}" srcOrd="0" destOrd="0" presId="urn:microsoft.com/office/officeart/2005/8/layout/hProcess11"/>
    <dgm:cxn modelId="{45CE50A4-23EB-4FE4-A4FB-4B8014D78047}" type="presParOf" srcId="{A74AB548-EAFB-4C5C-BBF9-2773356AB1B1}" destId="{9DD0FDC1-D0F0-4203-A209-F257786F611D}" srcOrd="1" destOrd="0" presId="urn:microsoft.com/office/officeart/2005/8/layout/hProcess11"/>
    <dgm:cxn modelId="{28F32ADF-4352-4FE9-9B24-D32D9FC8B223}" type="presParOf" srcId="{A74AB548-EAFB-4C5C-BBF9-2773356AB1B1}" destId="{80ACD56E-DA5A-4C44-A3EF-D19C5499D210}" srcOrd="2" destOrd="0" presId="urn:microsoft.com/office/officeart/2005/8/layout/hProcess11"/>
    <dgm:cxn modelId="{A4A29CFC-C541-481E-BBB5-552493C0D936}" type="presParOf" srcId="{213F50AE-03BA-48ED-B313-91B0162BCB8A}" destId="{5EA9DDDD-76A0-495A-923F-E3B5B07010FB}" srcOrd="1" destOrd="0" presId="urn:microsoft.com/office/officeart/2005/8/layout/hProcess11"/>
    <dgm:cxn modelId="{9D8DAAB8-AF3E-483C-B77F-96C5813EFD6E}" type="presParOf" srcId="{213F50AE-03BA-48ED-B313-91B0162BCB8A}" destId="{55A59DB8-D342-4F85-AEC9-7A085D56A1EC}" srcOrd="2" destOrd="0" presId="urn:microsoft.com/office/officeart/2005/8/layout/hProcess11"/>
    <dgm:cxn modelId="{02164E2E-0EFF-4DEC-976C-986946EE41E4}" type="presParOf" srcId="{55A59DB8-D342-4F85-AEC9-7A085D56A1EC}" destId="{9968107B-3F0E-4B1F-8DD6-E0EB8CCA103E}" srcOrd="0" destOrd="0" presId="urn:microsoft.com/office/officeart/2005/8/layout/hProcess11"/>
    <dgm:cxn modelId="{F1DADB4A-F695-4636-BC1F-B06A1FCF176B}" type="presParOf" srcId="{55A59DB8-D342-4F85-AEC9-7A085D56A1EC}" destId="{015D7259-95B9-4309-979A-00E140ABC5BC}" srcOrd="1" destOrd="0" presId="urn:microsoft.com/office/officeart/2005/8/layout/hProcess11"/>
    <dgm:cxn modelId="{E7D66F31-44B8-426B-B1FF-51F4DBAB5F06}" type="presParOf" srcId="{55A59DB8-D342-4F85-AEC9-7A085D56A1EC}" destId="{CE911393-EEE2-4ED3-867A-0BBD52AB80E9}"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7B49B-FED5-465F-84D1-A65ED7F9329D}">
      <dsp:nvSpPr>
        <dsp:cNvPr id="0" name=""/>
        <dsp:cNvSpPr/>
      </dsp:nvSpPr>
      <dsp:spPr>
        <a:xfrm>
          <a:off x="0" y="3553457"/>
          <a:ext cx="6347672" cy="334162"/>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b="1" kern="1200" baseline="0" noProof="0" dirty="0" smtClean="0"/>
            <a:t>Implementation: Guidance, Support, Facilitation, Monitoring and Follow up</a:t>
          </a:r>
          <a:endParaRPr lang="en-US" sz="1600" b="1" kern="1200" noProof="0" dirty="0"/>
        </a:p>
      </dsp:txBody>
      <dsp:txXfrm>
        <a:off x="0" y="3553457"/>
        <a:ext cx="6347672" cy="334162"/>
      </dsp:txXfrm>
    </dsp:sp>
    <dsp:sp modelId="{286EA07C-EB75-46C1-9D32-D62F621F4710}">
      <dsp:nvSpPr>
        <dsp:cNvPr id="0" name=""/>
        <dsp:cNvSpPr/>
      </dsp:nvSpPr>
      <dsp:spPr>
        <a:xfrm rot="10800000">
          <a:off x="0" y="3044528"/>
          <a:ext cx="6347672" cy="513941"/>
        </a:xfrm>
        <a:prstGeom prst="upArrowCallou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b="1" kern="1200" baseline="0" noProof="0" dirty="0" smtClean="0"/>
            <a:t>ICAO Audit State CAPs, ICAO Plans of Action, AVSEC SIPs, National Plans</a:t>
          </a:r>
          <a:endParaRPr lang="en-US" sz="1600" b="1" kern="1200" noProof="0" dirty="0"/>
        </a:p>
      </dsp:txBody>
      <dsp:txXfrm rot="10800000">
        <a:off x="0" y="3044528"/>
        <a:ext cx="6347672" cy="333943"/>
      </dsp:txXfrm>
    </dsp:sp>
    <dsp:sp modelId="{85C458F2-4EDC-4C8A-A539-B2EB06CF835A}">
      <dsp:nvSpPr>
        <dsp:cNvPr id="0" name=""/>
        <dsp:cNvSpPr/>
      </dsp:nvSpPr>
      <dsp:spPr>
        <a:xfrm rot="10800000">
          <a:off x="0" y="2435499"/>
          <a:ext cx="6347672" cy="583477"/>
        </a:xfrm>
        <a:prstGeom prst="upArrowCallou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b="1" kern="1200" baseline="0" noProof="0" dirty="0" smtClean="0"/>
            <a:t>Regional Office work </a:t>
          </a:r>
          <a:r>
            <a:rPr lang="en-US" sz="1600" b="1" kern="1200" baseline="0" noProof="0" dirty="0" err="1" smtClean="0"/>
            <a:t>programmes</a:t>
          </a:r>
          <a:endParaRPr lang="en-US" sz="1600" b="1" kern="1200" noProof="0" dirty="0"/>
        </a:p>
      </dsp:txBody>
      <dsp:txXfrm rot="10800000">
        <a:off x="0" y="2435499"/>
        <a:ext cx="6347672" cy="379126"/>
      </dsp:txXfrm>
    </dsp:sp>
    <dsp:sp modelId="{EB6A26BB-375E-4C77-9F70-129A68408937}">
      <dsp:nvSpPr>
        <dsp:cNvPr id="0" name=""/>
        <dsp:cNvSpPr/>
      </dsp:nvSpPr>
      <dsp:spPr>
        <a:xfrm rot="10800000">
          <a:off x="0" y="1565984"/>
          <a:ext cx="6347672" cy="892222"/>
        </a:xfrm>
        <a:prstGeom prst="upArrowCallou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100000"/>
            </a:lnSpc>
            <a:spcBef>
              <a:spcPct val="0"/>
            </a:spcBef>
            <a:spcAft>
              <a:spcPts val="0"/>
            </a:spcAft>
          </a:pPr>
          <a:r>
            <a:rPr lang="en-GB" sz="1600" b="1" kern="1200" noProof="0" dirty="0" smtClean="0"/>
            <a:t>Regional Plans and Targets (Safety, Air Navigation, Security) </a:t>
          </a:r>
        </a:p>
        <a:p>
          <a:pPr lvl="0" algn="ctr" defTabSz="711200" rtl="0">
            <a:lnSpc>
              <a:spcPct val="100000"/>
            </a:lnSpc>
            <a:spcBef>
              <a:spcPct val="0"/>
            </a:spcBef>
            <a:spcAft>
              <a:spcPts val="0"/>
            </a:spcAft>
          </a:pPr>
          <a:r>
            <a:rPr lang="en-GB" sz="1600" b="1" kern="1200" noProof="0" dirty="0" smtClean="0"/>
            <a:t>linked to APIRG, RASG-AFI, AFI Plan, AFI SECFAL Plan Programmes</a:t>
          </a:r>
          <a:endParaRPr lang="en-US" sz="1600" b="1" kern="1200" noProof="0" dirty="0"/>
        </a:p>
      </dsp:txBody>
      <dsp:txXfrm rot="10800000">
        <a:off x="0" y="1565984"/>
        <a:ext cx="6347672" cy="579739"/>
      </dsp:txXfrm>
    </dsp:sp>
    <dsp:sp modelId="{8B8CD5E5-EB8E-4AF2-AFDC-38646B6AA6F9}">
      <dsp:nvSpPr>
        <dsp:cNvPr id="0" name=""/>
        <dsp:cNvSpPr/>
      </dsp:nvSpPr>
      <dsp:spPr>
        <a:xfrm rot="10800000">
          <a:off x="0" y="1072324"/>
          <a:ext cx="6347672" cy="513941"/>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b="1" kern="1200" baseline="0" noProof="0" dirty="0" smtClean="0"/>
            <a:t>Global Plans for Air Navigation and Safety (GANP, GASP, </a:t>
          </a:r>
          <a:r>
            <a:rPr lang="en-US" sz="1600" b="1" kern="1200" baseline="0" noProof="0" dirty="0" err="1" smtClean="0"/>
            <a:t>GASeP</a:t>
          </a:r>
          <a:r>
            <a:rPr lang="en-US" sz="1600" b="1" kern="1200" baseline="0" noProof="0" dirty="0" smtClean="0"/>
            <a:t>)</a:t>
          </a:r>
          <a:endParaRPr lang="en-US" sz="1600" b="1" kern="1200" noProof="0" dirty="0"/>
        </a:p>
      </dsp:txBody>
      <dsp:txXfrm rot="10800000">
        <a:off x="0" y="1072324"/>
        <a:ext cx="6347672" cy="333943"/>
      </dsp:txXfrm>
    </dsp:sp>
    <dsp:sp modelId="{64360187-7A03-4247-999E-999702ED296F}">
      <dsp:nvSpPr>
        <dsp:cNvPr id="0" name=""/>
        <dsp:cNvSpPr/>
      </dsp:nvSpPr>
      <dsp:spPr>
        <a:xfrm rot="10800000">
          <a:off x="0" y="505937"/>
          <a:ext cx="6347672" cy="56519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b="1" kern="1200" baseline="0" noProof="0" dirty="0" smtClean="0"/>
            <a:t>ICAO Strategic Objectives</a:t>
          </a:r>
          <a:endParaRPr lang="en-US" sz="1600" b="1" kern="1200" noProof="0" dirty="0"/>
        </a:p>
      </dsp:txBody>
      <dsp:txXfrm rot="10800000">
        <a:off x="0" y="505937"/>
        <a:ext cx="6347672" cy="367247"/>
      </dsp:txXfrm>
    </dsp:sp>
    <dsp:sp modelId="{F30C607C-EAC5-4327-A7CF-4687F3310EF8}">
      <dsp:nvSpPr>
        <dsp:cNvPr id="0" name=""/>
        <dsp:cNvSpPr/>
      </dsp:nvSpPr>
      <dsp:spPr>
        <a:xfrm rot="10800000">
          <a:off x="0" y="26118"/>
          <a:ext cx="6347672" cy="513941"/>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b="1" kern="1200" baseline="0" noProof="0" dirty="0" smtClean="0"/>
            <a:t>Chicago Convention &amp; Annexes (SARPs)</a:t>
          </a:r>
          <a:endParaRPr lang="en-US" sz="1600" b="1" kern="1200" noProof="0" dirty="0"/>
        </a:p>
      </dsp:txBody>
      <dsp:txXfrm rot="10800000">
        <a:off x="0" y="26118"/>
        <a:ext cx="6347672" cy="3339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319F0-DA2F-4B7B-A611-18C8281A5090}">
      <dsp:nvSpPr>
        <dsp:cNvPr id="0" name=""/>
        <dsp:cNvSpPr/>
      </dsp:nvSpPr>
      <dsp:spPr>
        <a:xfrm>
          <a:off x="0" y="581325"/>
          <a:ext cx="8336081" cy="996597"/>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52045B-541E-4B3C-BF04-1BADD3E9BB51}">
      <dsp:nvSpPr>
        <dsp:cNvPr id="0" name=""/>
        <dsp:cNvSpPr/>
      </dsp:nvSpPr>
      <dsp:spPr>
        <a:xfrm>
          <a:off x="0" y="1315133"/>
          <a:ext cx="1529844" cy="1277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n-US" sz="1400" b="1" kern="1200" noProof="0" dirty="0" smtClean="0">
              <a:solidFill>
                <a:srgbClr val="00B050"/>
              </a:solidFill>
              <a:latin typeface="Arial Narrow" panose="020B0606020202030204" pitchFamily="34" charset="0"/>
            </a:rPr>
            <a:t>Creation of African ANSP Steering Group</a:t>
          </a:r>
        </a:p>
        <a:p>
          <a:pPr lvl="0" algn="ctr" defTabSz="622300">
            <a:lnSpc>
              <a:spcPct val="90000"/>
            </a:lnSpc>
            <a:spcBef>
              <a:spcPct val="0"/>
            </a:spcBef>
            <a:spcAft>
              <a:spcPct val="35000"/>
            </a:spcAft>
          </a:pPr>
          <a:r>
            <a:rPr lang="fr-FR" sz="1400" b="1" i="1" kern="1200" dirty="0" smtClean="0">
              <a:solidFill>
                <a:srgbClr val="FF0000"/>
              </a:solidFill>
              <a:latin typeface="Arial Narrow" panose="020B0606020202030204" pitchFamily="34" charset="0"/>
            </a:rPr>
            <a:t>12 </a:t>
          </a:r>
          <a:r>
            <a:rPr lang="fr-FR" sz="1400" b="1" i="1" kern="1200" dirty="0" err="1" smtClean="0">
              <a:solidFill>
                <a:srgbClr val="FF0000"/>
              </a:solidFill>
              <a:latin typeface="Arial Narrow" panose="020B0606020202030204" pitchFamily="34" charset="0"/>
            </a:rPr>
            <a:t>June</a:t>
          </a:r>
          <a:r>
            <a:rPr lang="fr-FR" sz="1400" b="1" i="1" kern="1200" dirty="0" smtClean="0">
              <a:solidFill>
                <a:srgbClr val="FF0000"/>
              </a:solidFill>
              <a:latin typeface="Arial Narrow" panose="020B0606020202030204" pitchFamily="34" charset="0"/>
            </a:rPr>
            <a:t> 2015 </a:t>
          </a:r>
          <a:endParaRPr lang="fr-FR" sz="1400" b="1" i="1" kern="1200" dirty="0">
            <a:solidFill>
              <a:srgbClr val="FF0000"/>
            </a:solidFill>
            <a:latin typeface="Arial Narrow" panose="020B0606020202030204" pitchFamily="34" charset="0"/>
          </a:endParaRPr>
        </a:p>
      </dsp:txBody>
      <dsp:txXfrm>
        <a:off x="0" y="1315133"/>
        <a:ext cx="1529844" cy="1277061"/>
      </dsp:txXfrm>
    </dsp:sp>
    <dsp:sp modelId="{9DD0FDC1-D0F0-4203-A209-F257786F611D}">
      <dsp:nvSpPr>
        <dsp:cNvPr id="0" name=""/>
        <dsp:cNvSpPr/>
      </dsp:nvSpPr>
      <dsp:spPr>
        <a:xfrm>
          <a:off x="1015270" y="752198"/>
          <a:ext cx="344113" cy="2897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68107B-3F0E-4B1F-8DD6-E0EB8CCA103E}">
      <dsp:nvSpPr>
        <dsp:cNvPr id="0" name=""/>
        <dsp:cNvSpPr/>
      </dsp:nvSpPr>
      <dsp:spPr>
        <a:xfrm>
          <a:off x="1438737" y="1374114"/>
          <a:ext cx="2616359" cy="1303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675640">
            <a:lnSpc>
              <a:spcPct val="90000"/>
            </a:lnSpc>
            <a:spcBef>
              <a:spcPct val="0"/>
            </a:spcBef>
            <a:spcAft>
              <a:spcPct val="35000"/>
            </a:spcAft>
          </a:pPr>
          <a:r>
            <a:rPr lang="en-US" sz="1520" b="1" i="0" kern="1200" noProof="0" dirty="0" smtClean="0">
              <a:solidFill>
                <a:srgbClr val="00B050"/>
              </a:solidFill>
              <a:latin typeface="Arial Narrow" panose="020B0606020202030204" pitchFamily="34" charset="0"/>
            </a:rPr>
            <a:t>AFI ANSP Meeting: </a:t>
          </a:r>
        </a:p>
        <a:p>
          <a:pPr lvl="0" algn="ctr" defTabSz="675640">
            <a:lnSpc>
              <a:spcPct val="90000"/>
            </a:lnSpc>
            <a:spcBef>
              <a:spcPct val="0"/>
            </a:spcBef>
            <a:spcAft>
              <a:spcPct val="35000"/>
            </a:spcAft>
          </a:pPr>
          <a:r>
            <a:rPr lang="en-US" sz="1520" b="1" i="0" kern="1200" noProof="0" dirty="0" smtClean="0">
              <a:solidFill>
                <a:srgbClr val="00B050"/>
              </a:solidFill>
              <a:latin typeface="Arial Narrow" panose="020B0606020202030204" pitchFamily="34" charset="0"/>
            </a:rPr>
            <a:t>Launch of AFI Plan Project + Endorsement of Cooperation Framework &amp; Roadmap</a:t>
          </a:r>
        </a:p>
        <a:p>
          <a:pPr lvl="0" algn="ctr" defTabSz="675640">
            <a:lnSpc>
              <a:spcPct val="90000"/>
            </a:lnSpc>
            <a:spcBef>
              <a:spcPct val="0"/>
            </a:spcBef>
            <a:spcAft>
              <a:spcPct val="35000"/>
            </a:spcAft>
          </a:pPr>
          <a:r>
            <a:rPr lang="fr-FR" sz="1520" b="1" i="1" kern="1200" dirty="0" smtClean="0">
              <a:solidFill>
                <a:srgbClr val="FF0000"/>
              </a:solidFill>
              <a:latin typeface="Arial Narrow" panose="020B0606020202030204" pitchFamily="34" charset="0"/>
            </a:rPr>
            <a:t>3-5 May 2017</a:t>
          </a:r>
          <a:r>
            <a:rPr lang="fr-FR" sz="1400" b="1" i="1" kern="1200" dirty="0" smtClean="0">
              <a:solidFill>
                <a:srgbClr val="FF0000"/>
              </a:solidFill>
              <a:latin typeface="Arial Narrow" panose="020B0606020202030204" pitchFamily="34" charset="0"/>
            </a:rPr>
            <a:t> </a:t>
          </a:r>
        </a:p>
        <a:p>
          <a:pPr lvl="0" algn="ctr" defTabSz="675640">
            <a:lnSpc>
              <a:spcPct val="90000"/>
            </a:lnSpc>
            <a:spcBef>
              <a:spcPct val="0"/>
            </a:spcBef>
            <a:spcAft>
              <a:spcPct val="35000"/>
            </a:spcAft>
          </a:pPr>
          <a:endParaRPr lang="fr-FR" sz="1600" b="1" kern="1200" dirty="0" smtClean="0">
            <a:solidFill>
              <a:schemeClr val="accent4">
                <a:lumMod val="10000"/>
              </a:schemeClr>
            </a:solidFill>
            <a:latin typeface="Arial Narrow" panose="020B0606020202030204" pitchFamily="34" charset="0"/>
          </a:endParaRPr>
        </a:p>
        <a:p>
          <a:pPr lvl="0" algn="ctr" defTabSz="675640">
            <a:lnSpc>
              <a:spcPct val="90000"/>
            </a:lnSpc>
            <a:spcBef>
              <a:spcPct val="0"/>
            </a:spcBef>
            <a:spcAft>
              <a:spcPct val="35000"/>
            </a:spcAft>
          </a:pPr>
          <a:endParaRPr lang="fr-FR" sz="1600" b="1" kern="1200" dirty="0">
            <a:solidFill>
              <a:schemeClr val="accent4">
                <a:lumMod val="10000"/>
              </a:schemeClr>
            </a:solidFill>
          </a:endParaRPr>
        </a:p>
      </dsp:txBody>
      <dsp:txXfrm>
        <a:off x="1438737" y="1374114"/>
        <a:ext cx="2616359" cy="1303709"/>
      </dsp:txXfrm>
    </dsp:sp>
    <dsp:sp modelId="{015D7259-95B9-4309-979A-00E140ABC5BC}">
      <dsp:nvSpPr>
        <dsp:cNvPr id="0" name=""/>
        <dsp:cNvSpPr/>
      </dsp:nvSpPr>
      <dsp:spPr>
        <a:xfrm>
          <a:off x="5629497" y="1083673"/>
          <a:ext cx="296942" cy="3330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0.08713</cdr:x>
      <cdr:y>0.37548</cdr:y>
    </cdr:from>
    <cdr:to>
      <cdr:x>0.60812</cdr:x>
      <cdr:y>0.58998</cdr:y>
    </cdr:to>
    <cdr:pic>
      <cdr:nvPicPr>
        <cdr:cNvPr id="25" name="Picture 24"/>
        <cdr:cNvPicPr>
          <a:picLocks xmlns:a="http://schemas.openxmlformats.org/drawingml/2006/main" noChangeAspect="1"/>
        </cdr:cNvPicPr>
      </cdr:nvPicPr>
      <cdr:blipFill rotWithShape="1">
        <a:blip xmlns:a="http://schemas.openxmlformats.org/drawingml/2006/main" xmlns:r="http://schemas.openxmlformats.org/officeDocument/2006/relationships" r:embed="rId1">
          <a:extLst>
            <a:ext uri="{BEBA8EAE-BF5A-486C-A8C5-ECC9F3942E4B}">
              <a14:imgProps xmlns:a14="http://schemas.microsoft.com/office/drawing/2010/main">
                <a14:imgLayer r:embed="rId2">
                  <a14:imgEffect>
                    <a14:backgroundRemoval t="60234" b="96686" l="41767" r="89901"/>
                  </a14:imgEffect>
                  <a14:imgEffect>
                    <a14:brightnessContrast contrast="-47000"/>
                  </a14:imgEffect>
                </a14:imgLayer>
              </a14:imgProps>
            </a:ext>
          </a:extLst>
        </a:blip>
        <a:srcRect xmlns:a="http://schemas.openxmlformats.org/drawingml/2006/main" l="40242" t="62090" r="15396" b="410"/>
        <a:stretch xmlns:a="http://schemas.openxmlformats.org/drawingml/2006/main"/>
      </cdr:blipFill>
      <cdr:spPr>
        <a:xfrm xmlns:a="http://schemas.openxmlformats.org/drawingml/2006/main" rot="20639992">
          <a:off x="735857" y="1597782"/>
          <a:ext cx="4399967" cy="912766"/>
        </a:xfrm>
        <a:prstGeom xmlns:a="http://schemas.openxmlformats.org/drawingml/2006/main" prst="rect">
          <a:avLst/>
        </a:prstGeom>
      </cdr:spPr>
    </cdr:pic>
  </cdr:relSizeAnchor>
  <cdr:relSizeAnchor xmlns:cdr="http://schemas.openxmlformats.org/drawingml/2006/chartDrawing">
    <cdr:from>
      <cdr:x>0</cdr:x>
      <cdr:y>0.06237</cdr:y>
    </cdr:from>
    <cdr:to>
      <cdr:x>0.05739</cdr:x>
      <cdr:y>0.90683</cdr:y>
    </cdr:to>
    <cdr:sp macro="" textlink="">
      <cdr:nvSpPr>
        <cdr:cNvPr id="2" name="Rectangle 1"/>
        <cdr:cNvSpPr/>
      </cdr:nvSpPr>
      <cdr:spPr>
        <a:xfrm xmlns:a="http://schemas.openxmlformats.org/drawingml/2006/main" rot="16200000">
          <a:off x="-1960166" y="1830795"/>
          <a:ext cx="3603480" cy="474218"/>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1600" b="1" i="0" baseline="0" dirty="0">
              <a:solidFill>
                <a:srgbClr val="002060"/>
              </a:solidFill>
            </a:rPr>
            <a:t>Revenue Passenger-Kilometres</a:t>
          </a:r>
          <a:br>
            <a:rPr lang="fr-FR" sz="1600" b="1" i="0" baseline="0" dirty="0">
              <a:solidFill>
                <a:srgbClr val="002060"/>
              </a:solidFill>
            </a:rPr>
          </a:br>
          <a:r>
            <a:rPr lang="fr-FR" sz="1200" b="0" i="0" baseline="0" dirty="0">
              <a:solidFill>
                <a:srgbClr val="002060"/>
              </a:solidFill>
            </a:rPr>
            <a:t>(billion)</a:t>
          </a:r>
          <a:endParaRPr lang="fr-FR" sz="1600" b="0" i="0" dirty="0">
            <a:solidFill>
              <a:srgbClr val="002060"/>
            </a:solidFill>
          </a:endParaRPr>
        </a:p>
      </cdr:txBody>
    </cdr:sp>
  </cdr:relSizeAnchor>
  <cdr:relSizeAnchor xmlns:cdr="http://schemas.openxmlformats.org/drawingml/2006/chartDrawing">
    <cdr:from>
      <cdr:x>0.40086</cdr:x>
      <cdr:y>0.55944</cdr:y>
    </cdr:from>
    <cdr:to>
      <cdr:x>0.44433</cdr:x>
      <cdr:y>0.80465</cdr:y>
    </cdr:to>
    <cdr:grpSp>
      <cdr:nvGrpSpPr>
        <cdr:cNvPr id="3" name="Group 2"/>
        <cdr:cNvGrpSpPr>
          <a:grpSpLocks xmlns:a="http://schemas.openxmlformats.org/drawingml/2006/main"/>
        </cdr:cNvGrpSpPr>
      </cdr:nvGrpSpPr>
      <cdr:grpSpPr bwMode="auto">
        <a:xfrm xmlns:a="http://schemas.openxmlformats.org/drawingml/2006/main">
          <a:off x="3312338" y="2387242"/>
          <a:ext cx="359196" cy="1046360"/>
          <a:chOff x="2748385" y="1973706"/>
          <a:chExt cx="397359" cy="2430214"/>
        </a:xfrm>
      </cdr:grpSpPr>
      <cdr:sp macro="" textlink="">
        <cdr:nvSpPr>
          <cdr:cNvPr id="22" name="Text Box 11"/>
          <cdr:cNvSpPr txBox="1">
            <a:spLocks xmlns:a="http://schemas.openxmlformats.org/drawingml/2006/main" noChangeArrowheads="1"/>
          </cdr:cNvSpPr>
        </cdr:nvSpPr>
        <cdr:spPr bwMode="auto">
          <a:xfrm xmlns:a="http://schemas.openxmlformats.org/drawingml/2006/main" rot="16200000">
            <a:off x="2318959" y="2403132"/>
            <a:ext cx="1256211" cy="397359"/>
          </a:xfrm>
          <a:prstGeom xmlns:a="http://schemas.openxmlformats.org/drawingml/2006/main" prst="rect">
            <a:avLst/>
          </a:prstGeom>
          <a:noFill xmlns:a="http://schemas.openxmlformats.org/drawingml/2006/main"/>
          <a:ln xmlns:a="http://schemas.openxmlformats.org/drawingml/2006/main" w="12700">
            <a:noFill/>
            <a:miter lim="800000"/>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wrap="square" anchor="ctr">
            <a:spAutoFit/>
          </a:bodyPr>
          <a:lstStyle xmlns:a="http://schemas.openxmlformats.org/drawingml/2006/main">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xmlns:a="http://schemas.openxmlformats.org/drawingml/2006/main">
            <a:pPr algn="ctr" eaLnBrk="1" hangingPunct="1">
              <a:lnSpc>
                <a:spcPct val="90000"/>
              </a:lnSpc>
            </a:pPr>
            <a:r>
              <a:rPr lang="en-GB" sz="1000" b="1" dirty="0">
                <a:solidFill>
                  <a:srgbClr val="002060"/>
                </a:solidFill>
                <a:latin typeface="Arial" charset="0"/>
              </a:rPr>
              <a:t>Oil crisis</a:t>
            </a:r>
          </a:p>
        </cdr:txBody>
      </cdr:sp>
      <cdr:cxnSp macro="">
        <cdr:nvCxnSpPr>
          <cdr:cNvPr id="23" name="Straight Arrow Connector 22"/>
          <cdr:cNvCxnSpPr/>
        </cdr:nvCxnSpPr>
        <cdr:spPr>
          <a:xfrm xmlns:a="http://schemas.openxmlformats.org/drawingml/2006/main">
            <a:off x="2942120" y="2397288"/>
            <a:ext cx="0" cy="2006632"/>
          </a:xfrm>
          <a:prstGeom xmlns:a="http://schemas.openxmlformats.org/drawingml/2006/main" prst="straightConnector1">
            <a:avLst/>
          </a:prstGeom>
          <a:ln xmlns:a="http://schemas.openxmlformats.org/drawingml/2006/main" w="12700">
            <a:solidFill>
              <a:srgbClr val="C00000"/>
            </a:solidFill>
            <a:prstDash val="sysDot"/>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0.59258</cdr:x>
      <cdr:y>0.43963</cdr:y>
    </cdr:from>
    <cdr:to>
      <cdr:x>0.61695</cdr:x>
      <cdr:y>0.65824</cdr:y>
    </cdr:to>
    <cdr:grpSp>
      <cdr:nvGrpSpPr>
        <cdr:cNvPr id="4" name="Group 3"/>
        <cdr:cNvGrpSpPr>
          <a:grpSpLocks xmlns:a="http://schemas.openxmlformats.org/drawingml/2006/main"/>
        </cdr:cNvGrpSpPr>
      </cdr:nvGrpSpPr>
      <cdr:grpSpPr bwMode="auto">
        <a:xfrm xmlns:a="http://schemas.openxmlformats.org/drawingml/2006/main">
          <a:off x="4896535" y="1875989"/>
          <a:ext cx="201372" cy="932853"/>
          <a:chOff x="484064" y="2261290"/>
          <a:chExt cx="222798" cy="1548745"/>
        </a:xfrm>
      </cdr:grpSpPr>
      <cdr:sp macro="" textlink="">
        <cdr:nvSpPr>
          <cdr:cNvPr id="20" name="Text Box 11"/>
          <cdr:cNvSpPr txBox="1">
            <a:spLocks xmlns:a="http://schemas.openxmlformats.org/drawingml/2006/main" noChangeArrowheads="1"/>
          </cdr:cNvSpPr>
        </cdr:nvSpPr>
        <cdr:spPr bwMode="auto">
          <a:xfrm xmlns:a="http://schemas.openxmlformats.org/drawingml/2006/main" rot="16200000">
            <a:off x="-87890" y="2833244"/>
            <a:ext cx="1366705" cy="222798"/>
          </a:xfrm>
          <a:prstGeom xmlns:a="http://schemas.openxmlformats.org/drawingml/2006/main" prst="rect">
            <a:avLst/>
          </a:prstGeom>
          <a:noFill xmlns:a="http://schemas.openxmlformats.org/drawingml/2006/main"/>
          <a:ln xmlns:a="http://schemas.openxmlformats.org/drawingml/2006/main" w="12700">
            <a:noFill/>
            <a:miter lim="800000"/>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wrap="square" anchor="ctr">
            <a:spAutoFit/>
          </a:bodyPr>
          <a:lstStyle xmlns:a="http://schemas.openxmlformats.org/drawingml/2006/main">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xmlns:a="http://schemas.openxmlformats.org/drawingml/2006/main">
            <a:pPr algn="r" eaLnBrk="1" hangingPunct="1">
              <a:lnSpc>
                <a:spcPct val="90000"/>
              </a:lnSpc>
            </a:pPr>
            <a:r>
              <a:rPr lang="en-GB" sz="1000" b="1" dirty="0">
                <a:solidFill>
                  <a:srgbClr val="002060"/>
                </a:solidFill>
                <a:latin typeface="Arial" charset="0"/>
              </a:rPr>
              <a:t>Gulf war</a:t>
            </a:r>
          </a:p>
        </cdr:txBody>
      </cdr:sp>
      <cdr:cxnSp macro="">
        <cdr:nvCxnSpPr>
          <cdr:cNvPr id="21" name="Straight Arrow Connector 20"/>
          <cdr:cNvCxnSpPr/>
        </cdr:nvCxnSpPr>
        <cdr:spPr>
          <a:xfrm xmlns:a="http://schemas.openxmlformats.org/drawingml/2006/main">
            <a:off x="693375" y="2348616"/>
            <a:ext cx="0" cy="1461419"/>
          </a:xfrm>
          <a:prstGeom xmlns:a="http://schemas.openxmlformats.org/drawingml/2006/main" prst="straightConnector1">
            <a:avLst/>
          </a:prstGeom>
          <a:ln xmlns:a="http://schemas.openxmlformats.org/drawingml/2006/main" w="12700">
            <a:solidFill>
              <a:srgbClr val="C00000"/>
            </a:solidFill>
            <a:prstDash val="sysDot"/>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0.65358</cdr:x>
      <cdr:y>0.31241</cdr:y>
    </cdr:from>
    <cdr:to>
      <cdr:x>0.69266</cdr:x>
      <cdr:y>0.53102</cdr:y>
    </cdr:to>
    <cdr:grpSp>
      <cdr:nvGrpSpPr>
        <cdr:cNvPr id="5" name="Group 4"/>
        <cdr:cNvGrpSpPr>
          <a:grpSpLocks xmlns:a="http://schemas.openxmlformats.org/drawingml/2006/main"/>
        </cdr:cNvGrpSpPr>
      </cdr:nvGrpSpPr>
      <cdr:grpSpPr bwMode="auto">
        <a:xfrm xmlns:a="http://schemas.openxmlformats.org/drawingml/2006/main">
          <a:off x="5400583" y="1333116"/>
          <a:ext cx="322921" cy="932853"/>
          <a:chOff x="-529276" y="2309731"/>
          <a:chExt cx="359194" cy="1504575"/>
        </a:xfrm>
      </cdr:grpSpPr>
      <cdr:sp macro="" textlink="">
        <cdr:nvSpPr>
          <cdr:cNvPr id="18" name="Text Box 11"/>
          <cdr:cNvSpPr txBox="1">
            <a:spLocks xmlns:a="http://schemas.openxmlformats.org/drawingml/2006/main" noChangeArrowheads="1"/>
          </cdr:cNvSpPr>
        </cdr:nvSpPr>
        <cdr:spPr bwMode="auto">
          <a:xfrm xmlns:a="http://schemas.openxmlformats.org/drawingml/2006/main" rot="16200000">
            <a:off x="-1101967" y="2882422"/>
            <a:ext cx="1504575" cy="359194"/>
          </a:xfrm>
          <a:prstGeom xmlns:a="http://schemas.openxmlformats.org/drawingml/2006/main" prst="rect">
            <a:avLst/>
          </a:prstGeom>
          <a:noFill xmlns:a="http://schemas.openxmlformats.org/drawingml/2006/main"/>
          <a:ln xmlns:a="http://schemas.openxmlformats.org/drawingml/2006/main" w="12700">
            <a:noFill/>
            <a:miter lim="800000"/>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wrap="square" anchor="ctr">
            <a:noAutofit/>
          </a:bodyPr>
          <a:lstStyle xmlns:a="http://schemas.openxmlformats.org/drawingml/2006/main">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xmlns:a="http://schemas.openxmlformats.org/drawingml/2006/main">
            <a:pPr algn="r" eaLnBrk="1" hangingPunct="1">
              <a:lnSpc>
                <a:spcPct val="90000"/>
              </a:lnSpc>
            </a:pPr>
            <a:r>
              <a:rPr lang="en-GB" sz="1000" b="1" dirty="0">
                <a:solidFill>
                  <a:srgbClr val="002060"/>
                </a:solidFill>
                <a:latin typeface="Arial" charset="0"/>
              </a:rPr>
              <a:t>Asian crisis</a:t>
            </a:r>
          </a:p>
        </cdr:txBody>
      </cdr:sp>
      <cdr:cxnSp macro="">
        <cdr:nvCxnSpPr>
          <cdr:cNvPr id="19" name="Straight Arrow Connector 18"/>
          <cdr:cNvCxnSpPr/>
        </cdr:nvCxnSpPr>
        <cdr:spPr>
          <a:xfrm xmlns:a="http://schemas.openxmlformats.org/drawingml/2006/main">
            <a:off x="-239715" y="2379135"/>
            <a:ext cx="0" cy="1394937"/>
          </a:xfrm>
          <a:prstGeom xmlns:a="http://schemas.openxmlformats.org/drawingml/2006/main" prst="straightConnector1">
            <a:avLst/>
          </a:prstGeom>
          <a:ln xmlns:a="http://schemas.openxmlformats.org/drawingml/2006/main" w="12700">
            <a:solidFill>
              <a:srgbClr val="C00000"/>
            </a:solidFill>
            <a:prstDash val="sysDot"/>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0.47058</cdr:x>
      <cdr:y>0.53104</cdr:y>
    </cdr:from>
    <cdr:to>
      <cdr:x>0.50549</cdr:x>
      <cdr:y>0.75553</cdr:y>
    </cdr:to>
    <cdr:grpSp>
      <cdr:nvGrpSpPr>
        <cdr:cNvPr id="6" name="Group 5"/>
        <cdr:cNvGrpSpPr>
          <a:grpSpLocks xmlns:a="http://schemas.openxmlformats.org/drawingml/2006/main"/>
        </cdr:cNvGrpSpPr>
      </cdr:nvGrpSpPr>
      <cdr:grpSpPr bwMode="auto">
        <a:xfrm xmlns:a="http://schemas.openxmlformats.org/drawingml/2006/main">
          <a:off x="3888440" y="2266054"/>
          <a:ext cx="288464" cy="957944"/>
          <a:chOff x="1921279" y="2240466"/>
          <a:chExt cx="248346" cy="1657215"/>
        </a:xfrm>
      </cdr:grpSpPr>
      <cdr:sp macro="" textlink="">
        <cdr:nvSpPr>
          <cdr:cNvPr id="16" name="Text Box 11"/>
          <cdr:cNvSpPr txBox="1">
            <a:spLocks xmlns:a="http://schemas.openxmlformats.org/drawingml/2006/main" noChangeArrowheads="1"/>
          </cdr:cNvSpPr>
        </cdr:nvSpPr>
        <cdr:spPr bwMode="auto">
          <a:xfrm xmlns:a="http://schemas.openxmlformats.org/drawingml/2006/main" rot="16200000">
            <a:off x="1309270" y="2852475"/>
            <a:ext cx="1472364" cy="248346"/>
          </a:xfrm>
          <a:prstGeom xmlns:a="http://schemas.openxmlformats.org/drawingml/2006/main" prst="rect">
            <a:avLst/>
          </a:prstGeom>
          <a:noFill xmlns:a="http://schemas.openxmlformats.org/drawingml/2006/main"/>
          <a:ln xmlns:a="http://schemas.openxmlformats.org/drawingml/2006/main" w="12700">
            <a:noFill/>
            <a:miter lim="800000"/>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wrap="square" anchor="ctr">
            <a:spAutoFit/>
          </a:bodyPr>
          <a:lstStyle xmlns:a="http://schemas.openxmlformats.org/drawingml/2006/main">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xmlns:a="http://schemas.openxmlformats.org/drawingml/2006/main">
            <a:pPr algn="r" eaLnBrk="1" hangingPunct="1">
              <a:lnSpc>
                <a:spcPct val="90000"/>
              </a:lnSpc>
            </a:pPr>
            <a:r>
              <a:rPr lang="en-GB" sz="1000" b="1" dirty="0">
                <a:solidFill>
                  <a:srgbClr val="002060"/>
                </a:solidFill>
                <a:latin typeface="Arial" charset="0"/>
              </a:rPr>
              <a:t>Iran-Iraq war</a:t>
            </a:r>
          </a:p>
        </cdr:txBody>
      </cdr:sp>
      <cdr:cxnSp macro="">
        <cdr:nvCxnSpPr>
          <cdr:cNvPr id="17" name="Straight Arrow Connector 16"/>
          <cdr:cNvCxnSpPr/>
        </cdr:nvCxnSpPr>
        <cdr:spPr>
          <a:xfrm xmlns:a="http://schemas.openxmlformats.org/drawingml/2006/main">
            <a:off x="2152854" y="2305357"/>
            <a:ext cx="0" cy="1592324"/>
          </a:xfrm>
          <a:prstGeom xmlns:a="http://schemas.openxmlformats.org/drawingml/2006/main" prst="straightConnector1">
            <a:avLst/>
          </a:prstGeom>
          <a:ln xmlns:a="http://schemas.openxmlformats.org/drawingml/2006/main" w="12700">
            <a:solidFill>
              <a:srgbClr val="C00000"/>
            </a:solidFill>
            <a:prstDash val="sysDot"/>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0.72318</cdr:x>
      <cdr:y>0.11817</cdr:y>
    </cdr:from>
    <cdr:to>
      <cdr:x>0.76065</cdr:x>
      <cdr:y>0.39054</cdr:y>
    </cdr:to>
    <cdr:grpSp>
      <cdr:nvGrpSpPr>
        <cdr:cNvPr id="7" name="Group 6"/>
        <cdr:cNvGrpSpPr>
          <a:grpSpLocks xmlns:a="http://schemas.openxmlformats.org/drawingml/2006/main"/>
        </cdr:cNvGrpSpPr>
      </cdr:nvGrpSpPr>
      <cdr:grpSpPr bwMode="auto">
        <a:xfrm xmlns:a="http://schemas.openxmlformats.org/drawingml/2006/main">
          <a:off x="5975693" y="504255"/>
          <a:ext cx="309618" cy="1162257"/>
          <a:chOff x="-1149376" y="2247796"/>
          <a:chExt cx="344385" cy="1037757"/>
        </a:xfrm>
      </cdr:grpSpPr>
      <cdr:sp macro="" textlink="">
        <cdr:nvSpPr>
          <cdr:cNvPr id="14" name="Text Box 11"/>
          <cdr:cNvSpPr txBox="1">
            <a:spLocks xmlns:a="http://schemas.openxmlformats.org/drawingml/2006/main" noChangeArrowheads="1"/>
          </cdr:cNvSpPr>
        </cdr:nvSpPr>
        <cdr:spPr bwMode="auto">
          <a:xfrm xmlns:a="http://schemas.openxmlformats.org/drawingml/2006/main" rot="16200000">
            <a:off x="-1238439" y="2336859"/>
            <a:ext cx="522511" cy="344385"/>
          </a:xfrm>
          <a:prstGeom xmlns:a="http://schemas.openxmlformats.org/drawingml/2006/main" prst="rect">
            <a:avLst/>
          </a:prstGeom>
          <a:noFill xmlns:a="http://schemas.openxmlformats.org/drawingml/2006/main"/>
          <a:ln xmlns:a="http://schemas.openxmlformats.org/drawingml/2006/main" w="12700">
            <a:noFill/>
            <a:miter lim="800000"/>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wrap="square" anchor="ctr">
            <a:noAutofit/>
          </a:bodyPr>
          <a:lstStyle xmlns:a="http://schemas.openxmlformats.org/drawingml/2006/main">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xmlns:a="http://schemas.openxmlformats.org/drawingml/2006/main">
            <a:pPr algn="ctr" eaLnBrk="1" hangingPunct="1">
              <a:lnSpc>
                <a:spcPct val="90000"/>
              </a:lnSpc>
            </a:pPr>
            <a:r>
              <a:rPr lang="en-GB" sz="1000" b="1" dirty="0">
                <a:solidFill>
                  <a:srgbClr val="002060"/>
                </a:solidFill>
                <a:latin typeface="Arial" charset="0"/>
              </a:rPr>
              <a:t>SARS</a:t>
            </a:r>
          </a:p>
        </cdr:txBody>
      </cdr:sp>
      <cdr:cxnSp macro="">
        <cdr:nvCxnSpPr>
          <cdr:cNvPr id="15" name="Straight Arrow Connector 14"/>
          <cdr:cNvCxnSpPr/>
        </cdr:nvCxnSpPr>
        <cdr:spPr>
          <a:xfrm xmlns:a="http://schemas.openxmlformats.org/drawingml/2006/main">
            <a:off x="-897960" y="2358113"/>
            <a:ext cx="0" cy="927440"/>
          </a:xfrm>
          <a:prstGeom xmlns:a="http://schemas.openxmlformats.org/drawingml/2006/main" prst="straightConnector1">
            <a:avLst/>
          </a:prstGeom>
          <a:ln xmlns:a="http://schemas.openxmlformats.org/drawingml/2006/main" w="12700">
            <a:solidFill>
              <a:srgbClr val="C00000"/>
            </a:solidFill>
            <a:prstDash val="sysDot"/>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0.69305</cdr:x>
      <cdr:y>0.22829</cdr:y>
    </cdr:from>
    <cdr:to>
      <cdr:x>0.74464</cdr:x>
      <cdr:y>0.49216</cdr:y>
    </cdr:to>
    <cdr:grpSp>
      <cdr:nvGrpSpPr>
        <cdr:cNvPr id="8" name="Group 7"/>
        <cdr:cNvGrpSpPr>
          <a:grpSpLocks xmlns:a="http://schemas.openxmlformats.org/drawingml/2006/main"/>
        </cdr:cNvGrpSpPr>
      </cdr:nvGrpSpPr>
      <cdr:grpSpPr bwMode="auto">
        <a:xfrm xmlns:a="http://schemas.openxmlformats.org/drawingml/2006/main">
          <a:off x="5726727" y="974159"/>
          <a:ext cx="426292" cy="1125986"/>
          <a:chOff x="-850254" y="2392177"/>
          <a:chExt cx="472600" cy="1300533"/>
        </a:xfrm>
      </cdr:grpSpPr>
      <cdr:sp macro="" textlink="">
        <cdr:nvSpPr>
          <cdr:cNvPr id="12" name="Text Box 11"/>
          <cdr:cNvSpPr txBox="1">
            <a:spLocks xmlns:a="http://schemas.openxmlformats.org/drawingml/2006/main" noChangeArrowheads="1"/>
          </cdr:cNvSpPr>
        </cdr:nvSpPr>
        <cdr:spPr bwMode="auto">
          <a:xfrm xmlns:a="http://schemas.openxmlformats.org/drawingml/2006/main" rot="16200000">
            <a:off x="-1264221" y="2806144"/>
            <a:ext cx="1300533" cy="472600"/>
          </a:xfrm>
          <a:prstGeom xmlns:a="http://schemas.openxmlformats.org/drawingml/2006/main" prst="rect">
            <a:avLst/>
          </a:prstGeom>
          <a:noFill xmlns:a="http://schemas.openxmlformats.org/drawingml/2006/main"/>
          <a:ln xmlns:a="http://schemas.openxmlformats.org/drawingml/2006/main" w="12700">
            <a:noFill/>
            <a:miter lim="800000"/>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wrap="square" anchor="ctr">
            <a:noAutofit/>
          </a:bodyPr>
          <a:lstStyle xmlns:a="http://schemas.openxmlformats.org/drawingml/2006/main">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xmlns:a="http://schemas.openxmlformats.org/drawingml/2006/main">
            <a:pPr algn="r" eaLnBrk="1" hangingPunct="1">
              <a:lnSpc>
                <a:spcPct val="90000"/>
              </a:lnSpc>
            </a:pPr>
            <a:r>
              <a:rPr lang="en-GB" sz="1000" b="1" dirty="0">
                <a:solidFill>
                  <a:srgbClr val="002060"/>
                </a:solidFill>
                <a:latin typeface="Arial" charset="0"/>
              </a:rPr>
              <a:t>9/11 terrorist attack</a:t>
            </a:r>
          </a:p>
        </cdr:txBody>
      </cdr:sp>
      <cdr:cxnSp macro="">
        <cdr:nvCxnSpPr>
          <cdr:cNvPr id="13" name="Straight Arrow Connector 12"/>
          <cdr:cNvCxnSpPr/>
        </cdr:nvCxnSpPr>
        <cdr:spPr>
          <a:xfrm xmlns:a="http://schemas.openxmlformats.org/drawingml/2006/main" flipH="1">
            <a:off x="-606891" y="2478780"/>
            <a:ext cx="0" cy="1146338"/>
          </a:xfrm>
          <a:prstGeom xmlns:a="http://schemas.openxmlformats.org/drawingml/2006/main" prst="straightConnector1">
            <a:avLst/>
          </a:prstGeom>
          <a:ln xmlns:a="http://schemas.openxmlformats.org/drawingml/2006/main" w="12700">
            <a:solidFill>
              <a:srgbClr val="C00000"/>
            </a:solidFill>
            <a:prstDash val="sysDot"/>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0.78057</cdr:x>
      <cdr:y>0.09175</cdr:y>
    </cdr:from>
    <cdr:to>
      <cdr:x>0.82404</cdr:x>
      <cdr:y>0.31502</cdr:y>
    </cdr:to>
    <cdr:grpSp>
      <cdr:nvGrpSpPr>
        <cdr:cNvPr id="9" name="Group 8"/>
        <cdr:cNvGrpSpPr>
          <a:grpSpLocks xmlns:a="http://schemas.openxmlformats.org/drawingml/2006/main"/>
        </cdr:cNvGrpSpPr>
      </cdr:nvGrpSpPr>
      <cdr:grpSpPr bwMode="auto">
        <a:xfrm xmlns:a="http://schemas.openxmlformats.org/drawingml/2006/main">
          <a:off x="6449912" y="391516"/>
          <a:ext cx="359196" cy="952737"/>
          <a:chOff x="-1873936" y="2542047"/>
          <a:chExt cx="399465" cy="991782"/>
        </a:xfrm>
      </cdr:grpSpPr>
      <cdr:sp macro="" textlink="">
        <cdr:nvSpPr>
          <cdr:cNvPr id="10" name="Text Box 11"/>
          <cdr:cNvSpPr txBox="1">
            <a:spLocks xmlns:a="http://schemas.openxmlformats.org/drawingml/2006/main" noChangeArrowheads="1"/>
          </cdr:cNvSpPr>
        </cdr:nvSpPr>
        <cdr:spPr bwMode="auto">
          <a:xfrm xmlns:a="http://schemas.openxmlformats.org/drawingml/2006/main" rot="16200000">
            <a:off x="-2153485" y="2821596"/>
            <a:ext cx="958564" cy="399465"/>
          </a:xfrm>
          <a:prstGeom xmlns:a="http://schemas.openxmlformats.org/drawingml/2006/main" prst="rect">
            <a:avLst/>
          </a:prstGeom>
          <a:noFill xmlns:a="http://schemas.openxmlformats.org/drawingml/2006/main"/>
          <a:ln xmlns:a="http://schemas.openxmlformats.org/drawingml/2006/main" w="12700">
            <a:noFill/>
            <a:miter lim="800000"/>
            <a:headEnd/>
            <a:tailEnd/>
          </a:ln>
          <a:extLst xmlns:a="http://schemas.openxmlformats.org/drawingml/2006/main">
            <a:ext uri="{909E8E84-426E-40DD-AFC4-6F175D3DCCD1}">
              <a14:hiddenFill xmlns:a14="http://schemas.microsoft.com/office/drawing/2010/main">
                <a:solidFill>
                  <a:srgbClr val="FFFFFF"/>
                </a:solidFill>
              </a14:hiddenFill>
            </a:ext>
          </a:extLst>
        </cdr:spPr>
        <cdr:txBody>
          <a:bodyPr xmlns:a="http://schemas.openxmlformats.org/drawingml/2006/main" wrap="square" anchor="ctr">
            <a:spAutoFit/>
          </a:bodyPr>
          <a:lstStyle xmlns:a="http://schemas.openxmlformats.org/drawingml/2006/main">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xmlns:a="http://schemas.openxmlformats.org/drawingml/2006/main">
            <a:pPr algn="r" eaLnBrk="1" hangingPunct="1">
              <a:lnSpc>
                <a:spcPct val="90000"/>
              </a:lnSpc>
            </a:pPr>
            <a:r>
              <a:rPr lang="en-GB" sz="1000" b="1" dirty="0">
                <a:solidFill>
                  <a:srgbClr val="002060"/>
                </a:solidFill>
                <a:latin typeface="Arial" charset="0"/>
              </a:rPr>
              <a:t>World recession</a:t>
            </a:r>
          </a:p>
        </cdr:txBody>
      </cdr:sp>
      <cdr:cxnSp macro="">
        <cdr:nvCxnSpPr>
          <cdr:cNvPr id="11" name="Straight Arrow Connector 10"/>
          <cdr:cNvCxnSpPr/>
        </cdr:nvCxnSpPr>
        <cdr:spPr>
          <a:xfrm xmlns:a="http://schemas.openxmlformats.org/drawingml/2006/main" flipH="1">
            <a:off x="-1657030" y="2600971"/>
            <a:ext cx="0" cy="932858"/>
          </a:xfrm>
          <a:prstGeom xmlns:a="http://schemas.openxmlformats.org/drawingml/2006/main" prst="straightConnector1">
            <a:avLst/>
          </a:prstGeom>
          <a:ln xmlns:a="http://schemas.openxmlformats.org/drawingml/2006/main" w="12700">
            <a:solidFill>
              <a:srgbClr val="C00000"/>
            </a:solidFill>
            <a:prstDash val="sysDot"/>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0.94881</cdr:x>
      <cdr:y>0.06244</cdr:y>
    </cdr:from>
    <cdr:to>
      <cdr:x>0.99552</cdr:x>
      <cdr:y>0.89908</cdr:y>
    </cdr:to>
    <cdr:sp macro="" textlink="">
      <cdr:nvSpPr>
        <cdr:cNvPr id="34" name="Rectangle 33"/>
        <cdr:cNvSpPr/>
      </cdr:nvSpPr>
      <cdr:spPr>
        <a:xfrm xmlns:a="http://schemas.openxmlformats.org/drawingml/2006/main" rot="5400000">
          <a:off x="7099412" y="1832476"/>
          <a:ext cx="3560174" cy="426625"/>
        </a:xfrm>
        <a:prstGeom xmlns:a="http://schemas.openxmlformats.org/drawingml/2006/main" prst="rect">
          <a:avLst/>
        </a:prstGeom>
        <a:noFill xmlns:a="http://schemas.openxmlformats.org/drawingml/2006/main"/>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square"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fr-FR" sz="1600" b="1" i="0" baseline="0" dirty="0">
              <a:solidFill>
                <a:srgbClr val="00B0F0"/>
              </a:solidFill>
            </a:rPr>
            <a:t>Freight Tonne-Kilometres</a:t>
          </a:r>
          <a:br>
            <a:rPr lang="fr-FR" sz="1600" b="1" i="0" baseline="0" dirty="0">
              <a:solidFill>
                <a:srgbClr val="00B0F0"/>
              </a:solidFill>
            </a:rPr>
          </a:br>
          <a:r>
            <a:rPr lang="fr-FR" sz="1200" b="0" i="0" baseline="0" dirty="0">
              <a:solidFill>
                <a:srgbClr val="00B0F0"/>
              </a:solidFill>
            </a:rPr>
            <a:t>(billion)</a:t>
          </a:r>
          <a:endParaRPr lang="fr-FR" sz="1600" b="0" i="0" dirty="0">
            <a:solidFill>
              <a:srgbClr val="00B0F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0.21163</cdr:x>
      <cdr:y>0.09949</cdr:y>
    </cdr:from>
    <cdr:to>
      <cdr:x>0.31404</cdr:x>
      <cdr:y>0.36627</cdr:y>
    </cdr:to>
    <cdr:sp macro="" textlink="">
      <cdr:nvSpPr>
        <cdr:cNvPr id="3" name="TextBox 2"/>
        <cdr:cNvSpPr txBox="1"/>
      </cdr:nvSpPr>
      <cdr:spPr>
        <a:xfrm xmlns:a="http://schemas.openxmlformats.org/drawingml/2006/main">
          <a:off x="1889636" y="340988"/>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0.69597</cdr:x>
      <cdr:y>0.21539</cdr:y>
    </cdr:from>
    <cdr:to>
      <cdr:x>0.71416</cdr:x>
      <cdr:y>0.25035</cdr:y>
    </cdr:to>
    <cdr:sp macro="" textlink="">
      <cdr:nvSpPr>
        <cdr:cNvPr id="4" name="TextBox 2"/>
        <cdr:cNvSpPr txBox="1"/>
      </cdr:nvSpPr>
      <cdr:spPr>
        <a:xfrm xmlns:a="http://schemas.openxmlformats.org/drawingml/2006/main">
          <a:off x="6790303" y="974152"/>
          <a:ext cx="177472" cy="158117"/>
        </a:xfrm>
        <a:prstGeom xmlns:a="http://schemas.openxmlformats.org/drawingml/2006/main" prst="rect">
          <a:avLst/>
        </a:prstGeom>
        <a:solidFill xmlns:a="http://schemas.openxmlformats.org/drawingml/2006/main">
          <a:srgbClr val="FF000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0.35537</cdr:x>
      <cdr:y>0.58112</cdr:y>
    </cdr:from>
    <cdr:to>
      <cdr:x>0.36528</cdr:x>
      <cdr:y>0.6035</cdr:y>
    </cdr:to>
    <cdr:sp macro="" textlink="">
      <cdr:nvSpPr>
        <cdr:cNvPr id="5" name="TextBox 2"/>
        <cdr:cNvSpPr txBox="1"/>
      </cdr:nvSpPr>
      <cdr:spPr>
        <a:xfrm xmlns:a="http://schemas.openxmlformats.org/drawingml/2006/main">
          <a:off x="3467193" y="2628291"/>
          <a:ext cx="96690" cy="101225"/>
        </a:xfrm>
        <a:prstGeom xmlns:a="http://schemas.openxmlformats.org/drawingml/2006/main" prst="rect">
          <a:avLst/>
        </a:prstGeom>
        <a:solidFill xmlns:a="http://schemas.openxmlformats.org/drawingml/2006/main">
          <a:schemeClr val="accent3">
            <a:lumMod val="60000"/>
            <a:lumOff val="40000"/>
          </a:schemeClr>
        </a:solidFill>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E77B4-B930-47E0-9E41-8FE6EEB49F0A}" type="datetimeFigureOut">
              <a:rPr lang="fr-FR" smtClean="0"/>
              <a:t>26/04/2018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9615E8-63E0-4A75-9041-193C2335351A}" type="slidenum">
              <a:rPr lang="fr-FR" smtClean="0"/>
              <a:t>‹#›</a:t>
            </a:fld>
            <a:endParaRPr lang="fr-FR"/>
          </a:p>
        </p:txBody>
      </p:sp>
    </p:spTree>
    <p:extLst>
      <p:ext uri="{BB962C8B-B14F-4D97-AF65-F5344CB8AC3E}">
        <p14:creationId xmlns:p14="http://schemas.microsoft.com/office/powerpoint/2010/main" val="3556924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5A15C1-472C-4C07-8335-8E12178B81A5}" type="slidenum">
              <a:rPr lang="en-GB" smtClean="0"/>
              <a:t>1</a:t>
            </a:fld>
            <a:endParaRPr lang="en-GB"/>
          </a:p>
        </p:txBody>
      </p:sp>
    </p:spTree>
    <p:extLst>
      <p:ext uri="{BB962C8B-B14F-4D97-AF65-F5344CB8AC3E}">
        <p14:creationId xmlns:p14="http://schemas.microsoft.com/office/powerpoint/2010/main" val="3873998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2018A4A7-C1CA-4764-8573-7E1514F955E2}" type="datetime3">
              <a:rPr lang="en-GB" smtClean="0"/>
              <a:t>26 April, 2018</a:t>
            </a:fld>
            <a:endParaRPr lang="en-GB"/>
          </a:p>
        </p:txBody>
      </p:sp>
      <p:sp>
        <p:nvSpPr>
          <p:cNvPr id="5" name="Footer Placeholder 4"/>
          <p:cNvSpPr>
            <a:spLocks noGrp="1"/>
          </p:cNvSpPr>
          <p:nvPr>
            <p:ph type="ftr" sz="quarter" idx="11"/>
          </p:nvPr>
        </p:nvSpPr>
        <p:spPr/>
        <p:txBody>
          <a:bodyPr/>
          <a:lstStyle/>
          <a:p>
            <a:r>
              <a:rPr lang="en-US" smtClean="0"/>
              <a:t>16th AFI Plan Steering Committee Meeting</a:t>
            </a:r>
            <a:endParaRPr lang="en-GB"/>
          </a:p>
        </p:txBody>
      </p:sp>
      <p:sp>
        <p:nvSpPr>
          <p:cNvPr id="6" name="Slide Number Placeholder 5"/>
          <p:cNvSpPr>
            <a:spLocks noGrp="1"/>
          </p:cNvSpPr>
          <p:nvPr>
            <p:ph type="sldNum" sz="quarter" idx="12"/>
          </p:nvPr>
        </p:nvSpPr>
        <p:spPr/>
        <p:txBody>
          <a:bodyPr/>
          <a:lstStyle/>
          <a:p>
            <a:fld id="{6BF7544E-16DD-4103-81EE-6F6A39232F01}" type="slidenum">
              <a:rPr lang="en-GB" smtClean="0"/>
              <a:t>2</a:t>
            </a:fld>
            <a:endParaRPr lang="en-GB"/>
          </a:p>
        </p:txBody>
      </p:sp>
    </p:spTree>
    <p:extLst>
      <p:ext uri="{BB962C8B-B14F-4D97-AF65-F5344CB8AC3E}">
        <p14:creationId xmlns:p14="http://schemas.microsoft.com/office/powerpoint/2010/main" val="1782845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we know that the challenges will not </a:t>
            </a:r>
            <a:r>
              <a:rPr lang="en-GB" sz="1200" kern="1200" dirty="0" smtClean="0">
                <a:solidFill>
                  <a:schemeClr val="tx1"/>
                </a:solidFill>
                <a:effectLst/>
                <a:latin typeface="+mn-lt"/>
                <a:ea typeface="+mn-ea"/>
                <a:cs typeface="+mn-cs"/>
              </a:rPr>
              <a:t>lessen, but grow in time</a:t>
            </a:r>
            <a:r>
              <a:rPr lang="en-GB" sz="1200" kern="1200" baseline="0" dirty="0" smtClean="0">
                <a:solidFill>
                  <a:schemeClr val="tx1"/>
                </a:solidFill>
                <a:effectLst/>
                <a:latin typeface="+mn-lt"/>
                <a:ea typeface="+mn-ea"/>
                <a:cs typeface="+mn-cs"/>
              </a:rPr>
              <a:t> considering that the forecast does not indicate reduction in the aviation activities, exactly the opposite, and with new entrants and airspace user, complexity of operations will also be a factor to be considered.</a:t>
            </a:r>
            <a:endParaRPr lang="en-CA" dirty="0"/>
          </a:p>
        </p:txBody>
      </p:sp>
      <p:sp>
        <p:nvSpPr>
          <p:cNvPr id="4" name="Slide Number Placeholder 3"/>
          <p:cNvSpPr>
            <a:spLocks noGrp="1"/>
          </p:cNvSpPr>
          <p:nvPr>
            <p:ph type="sldNum" sz="quarter" idx="10"/>
          </p:nvPr>
        </p:nvSpPr>
        <p:spPr/>
        <p:txBody>
          <a:bodyPr/>
          <a:lstStyle/>
          <a:p>
            <a:fld id="{EC5A15C1-472C-4C07-8335-8E12178B81A5}" type="slidenum">
              <a:rPr lang="en-GB" smtClean="0"/>
              <a:t>3</a:t>
            </a:fld>
            <a:endParaRPr lang="en-GB"/>
          </a:p>
        </p:txBody>
      </p:sp>
    </p:spTree>
    <p:extLst>
      <p:ext uri="{BB962C8B-B14F-4D97-AF65-F5344CB8AC3E}">
        <p14:creationId xmlns:p14="http://schemas.microsoft.com/office/powerpoint/2010/main" val="1978395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 challenges are not only related to the growth of aircraft movements, but also passengers,</a:t>
            </a:r>
            <a:r>
              <a:rPr lang="en-US" baseline="0" dirty="0" smtClean="0"/>
              <a:t> what will put pressure on airport infrastructure.</a:t>
            </a:r>
            <a:endParaRPr lang="en-CA" dirty="0"/>
          </a:p>
        </p:txBody>
      </p:sp>
      <p:sp>
        <p:nvSpPr>
          <p:cNvPr id="4" name="Slide Number Placeholder 3"/>
          <p:cNvSpPr>
            <a:spLocks noGrp="1"/>
          </p:cNvSpPr>
          <p:nvPr>
            <p:ph type="sldNum" sz="quarter" idx="10"/>
          </p:nvPr>
        </p:nvSpPr>
        <p:spPr/>
        <p:txBody>
          <a:bodyPr/>
          <a:lstStyle/>
          <a:p>
            <a:fld id="{69C971FF-EF28-4195-A575-329446EFAA55}" type="slidenum">
              <a:rPr lang="en-CA" smtClean="0"/>
              <a:t>4</a:t>
            </a:fld>
            <a:endParaRPr lang="en-CA"/>
          </a:p>
        </p:txBody>
      </p:sp>
    </p:spTree>
    <p:extLst>
      <p:ext uri="{BB962C8B-B14F-4D97-AF65-F5344CB8AC3E}">
        <p14:creationId xmlns:p14="http://schemas.microsoft.com/office/powerpoint/2010/main" val="2696827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dirty="0" smtClean="0"/>
              <a:t>And we, as a State, Regulator</a:t>
            </a:r>
            <a:r>
              <a:rPr lang="en-CA" sz="1200" b="0" baseline="0" dirty="0" smtClean="0"/>
              <a:t> or Service provider</a:t>
            </a:r>
            <a:r>
              <a:rPr lang="en-CA" sz="1200" b="0" dirty="0" smtClean="0"/>
              <a:t> have a crucial role to play to face the challenges considering</a:t>
            </a:r>
            <a:r>
              <a:rPr lang="en-CA" sz="1200" b="0" baseline="0" dirty="0" smtClean="0"/>
              <a:t> that </a:t>
            </a:r>
            <a:r>
              <a:rPr lang="en-CA" sz="1200" b="0" dirty="0" smtClean="0"/>
              <a:t>the air transport has a significant impact on the modern global economy. </a:t>
            </a:r>
            <a:r>
              <a:rPr lang="en-GB" sz="1200" b="0" dirty="0" smtClean="0"/>
              <a:t>It generates 3.5% of the world’s GDP, USD 2.7 trillion, with the support of 62.7 million jobs worldwide. </a:t>
            </a:r>
            <a:endParaRPr lang="en-CA" sz="1200" b="0" dirty="0" smtClean="0"/>
          </a:p>
          <a:p>
            <a:endParaRPr lang="en-CA" sz="1200" b="0" dirty="0" smtClean="0"/>
          </a:p>
          <a:p>
            <a:pPr marL="342900" indent="-342900">
              <a:buFont typeface="Arial" panose="020B0604020202020204" pitchFamily="34" charset="0"/>
              <a:buChar char="•"/>
            </a:pPr>
            <a:r>
              <a:rPr lang="en-US" sz="1200" b="0" dirty="0" smtClean="0">
                <a:ea typeface="SimSun" panose="02010600030101010101" pitchFamily="2" charset="-122"/>
                <a:cs typeface="Arial" panose="020B0604020202020204" pitchFamily="34" charset="0"/>
              </a:rPr>
              <a:t>Direct impacts</a:t>
            </a:r>
          </a:p>
          <a:p>
            <a:pPr marL="342900" indent="-342900">
              <a:buFont typeface="Arial" panose="020B0604020202020204" pitchFamily="34" charset="0"/>
              <a:buChar char="•"/>
            </a:pPr>
            <a:r>
              <a:rPr lang="en-US" sz="1200" b="0" dirty="0" smtClean="0">
                <a:ea typeface="SimSun" panose="02010600030101010101" pitchFamily="2" charset="-122"/>
                <a:cs typeface="Arial" panose="020B0604020202020204" pitchFamily="34" charset="0"/>
              </a:rPr>
              <a:t>Indirect impacts</a:t>
            </a:r>
            <a:endParaRPr lang="nl-NL" sz="1200" b="0" dirty="0" smtClean="0">
              <a:ea typeface="SimSun" panose="02010600030101010101" pitchFamily="2" charset="-122"/>
              <a:cs typeface="Arial" panose="020B0604020202020204" pitchFamily="34" charset="0"/>
            </a:endParaRPr>
          </a:p>
          <a:p>
            <a:pPr marL="342900" indent="-342900">
              <a:buFont typeface="Arial" panose="020B0604020202020204" pitchFamily="34" charset="0"/>
              <a:buChar char="•"/>
            </a:pPr>
            <a:r>
              <a:rPr lang="nl-NL" sz="1200" b="0" dirty="0" smtClean="0">
                <a:ea typeface="SimSun" panose="02010600030101010101" pitchFamily="2" charset="-122"/>
                <a:cs typeface="Arial" panose="020B0604020202020204" pitchFamily="34" charset="0"/>
              </a:rPr>
              <a:t>Induced impacts</a:t>
            </a:r>
          </a:p>
          <a:p>
            <a:endParaRPr lang="en-CA" dirty="0"/>
          </a:p>
        </p:txBody>
      </p:sp>
      <p:sp>
        <p:nvSpPr>
          <p:cNvPr id="4" name="Slide Number Placeholder 3"/>
          <p:cNvSpPr>
            <a:spLocks noGrp="1"/>
          </p:cNvSpPr>
          <p:nvPr>
            <p:ph type="sldNum" sz="quarter" idx="10"/>
          </p:nvPr>
        </p:nvSpPr>
        <p:spPr/>
        <p:txBody>
          <a:bodyPr/>
          <a:lstStyle/>
          <a:p>
            <a:fld id="{69C971FF-EF28-4195-A575-329446EFAA55}" type="slidenum">
              <a:rPr lang="en-CA" smtClean="0"/>
              <a:t>5</a:t>
            </a:fld>
            <a:endParaRPr lang="en-CA"/>
          </a:p>
        </p:txBody>
      </p:sp>
    </p:spTree>
    <p:extLst>
      <p:ext uri="{BB962C8B-B14F-4D97-AF65-F5344CB8AC3E}">
        <p14:creationId xmlns:p14="http://schemas.microsoft.com/office/powerpoint/2010/main" val="491859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Twelve years ago the aviation community realized the need to guide the future of global air navigation by fostering the implementation of a seamless, global ATM system and published the first Global Air Navigation Plan in 2002. </a:t>
            </a:r>
          </a:p>
          <a:p>
            <a:endParaRPr lang="en-US" dirty="0" smtClean="0"/>
          </a:p>
          <a:p>
            <a:r>
              <a:rPr lang="en-US" dirty="0" smtClean="0"/>
              <a:t>This plan was technology driven, meaning by this that provisions were developed to standardized the use of technology. However at one point in time, ICAO realized that technology was evolving at an increasingly faster rate and that much of the technology that existed or was in development would changed or ceased to exist by the time the provisions to support their implementation were developed.  In addition, ground and on-board technology progressed independently at different rates, so the focus on technology generated, among other things, a disconnect between the ground and on-board capabilities. </a:t>
            </a:r>
          </a:p>
          <a:p>
            <a:endParaRPr lang="en-US" dirty="0" smtClean="0"/>
          </a:p>
          <a:p>
            <a:r>
              <a:rPr lang="en-US" dirty="0" smtClean="0"/>
              <a:t>Therefore ICAO recognized that technology is not an end in itself and the planning of global air navigation moved from a technology driven approach to a performance-based one. That is why since 2013, desired level of performance are defined, operational improvements to achieve this performance are identified and the necessary technology to enable these operational improvements is developed. These operational improvements are organized in a framework called Aviation System Block Upgrade framework. This global operational framework provides a consensus-driven modernization strategy for integrated planning based on performance. It allows all Member States to advance their air navigation capabilities based on their specific operational requirements and at the same time helps manufacturers, service providers and regulators understand where their system is in comparison with other ANSPs with similar profiles. </a:t>
            </a:r>
          </a:p>
          <a:p>
            <a:endParaRPr lang="en-US" dirty="0" smtClean="0"/>
          </a:p>
          <a:p>
            <a:r>
              <a:rPr lang="en-US" dirty="0" smtClean="0"/>
              <a:t>Although the operational improvements descried</a:t>
            </a:r>
            <a:r>
              <a:rPr lang="en-US" baseline="0" dirty="0" smtClean="0"/>
              <a:t> in the aviation system block upgrades (ASBU) framework are not mandatory and they should not be implemented everywhere, but only where there is an specific operational scenario where an area of the performance of the system needs to be improved, the GANP identifies three areas of priority: </a:t>
            </a:r>
          </a:p>
          <a:p>
            <a:pPr marL="168244" indent="-168244">
              <a:buFontTx/>
              <a:buChar char="-"/>
            </a:pPr>
            <a:r>
              <a:rPr lang="en-US" baseline="0" dirty="0" smtClean="0"/>
              <a:t>Performance-based navigation</a:t>
            </a:r>
          </a:p>
          <a:p>
            <a:pPr marL="168244" indent="-168244">
              <a:buFontTx/>
              <a:buChar char="-"/>
            </a:pPr>
            <a:r>
              <a:rPr lang="en-US" baseline="0" dirty="0" smtClean="0"/>
              <a:t>Continuous climb and decent operations (CCO/CDO) </a:t>
            </a:r>
          </a:p>
          <a:p>
            <a:pPr marL="168244" indent="-168244">
              <a:buFontTx/>
              <a:buChar char="-"/>
            </a:pPr>
            <a:r>
              <a:rPr lang="en-US" baseline="0" dirty="0" smtClean="0"/>
              <a:t>Air traffic flow management (ATFM)</a:t>
            </a:r>
            <a:endParaRPr lang="en-GB" dirty="0" smtClean="0"/>
          </a:p>
          <a:p>
            <a:endParaRPr lang="en-GB" dirty="0"/>
          </a:p>
        </p:txBody>
      </p:sp>
      <p:sp>
        <p:nvSpPr>
          <p:cNvPr id="4" name="Slide Number Placeholder 3"/>
          <p:cNvSpPr>
            <a:spLocks noGrp="1"/>
          </p:cNvSpPr>
          <p:nvPr>
            <p:ph type="sldNum" sz="quarter" idx="10"/>
          </p:nvPr>
        </p:nvSpPr>
        <p:spPr/>
        <p:txBody>
          <a:bodyPr/>
          <a:lstStyle/>
          <a:p>
            <a:fld id="{EC5A15C1-472C-4C07-8335-8E12178B81A5}" type="slidenum">
              <a:rPr lang="en-GB" smtClean="0"/>
              <a:t>6</a:t>
            </a:fld>
            <a:endParaRPr lang="en-GB"/>
          </a:p>
        </p:txBody>
      </p:sp>
    </p:spTree>
    <p:extLst>
      <p:ext uri="{BB962C8B-B14F-4D97-AF65-F5344CB8AC3E}">
        <p14:creationId xmlns:p14="http://schemas.microsoft.com/office/powerpoint/2010/main" val="1828952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1E7F3EA-CBD4-47E5-BCB9-3CDA14F5CFCB}" type="slidenum">
              <a:rPr lang="fr-FR" smtClean="0"/>
              <a:t>7</a:t>
            </a:fld>
            <a:endParaRPr lang="fr-FR"/>
          </a:p>
        </p:txBody>
      </p:sp>
    </p:spTree>
    <p:extLst>
      <p:ext uri="{BB962C8B-B14F-4D97-AF65-F5344CB8AC3E}">
        <p14:creationId xmlns:p14="http://schemas.microsoft.com/office/powerpoint/2010/main" val="3044279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consultation with member States, we have</a:t>
            </a:r>
            <a:r>
              <a:rPr lang="en-US" baseline="0" dirty="0" smtClean="0"/>
              <a:t> ascertained the following challenges when implementing the current areas of priority of the GANP:</a:t>
            </a:r>
          </a:p>
          <a:p>
            <a:pPr defTabSz="897102">
              <a:defRPr/>
            </a:pPr>
            <a:endParaRPr lang="en-US" dirty="0" smtClean="0"/>
          </a:p>
          <a:p>
            <a:pPr defTabSz="897102">
              <a:defRPr/>
            </a:pPr>
            <a:r>
              <a:rPr lang="en-US" dirty="0" smtClean="0"/>
              <a:t>It is</a:t>
            </a:r>
            <a:r>
              <a:rPr lang="en-US" baseline="0" dirty="0" smtClean="0"/>
              <a:t> </a:t>
            </a:r>
            <a:r>
              <a:rPr lang="en-US" dirty="0" smtClean="0"/>
              <a:t>challenging for some States to make the best allocation</a:t>
            </a:r>
            <a:r>
              <a:rPr lang="en-US" baseline="0" dirty="0" smtClean="0"/>
              <a:t> and use of the available resources when they do not know their needs. The lack of need analysis and national air navigation planning or strategy drive States to invest in systems that they do not need to solve problems that they do not have. Not all the States have the same implementation needs, some of them are facing problems with capacity, others with efficiency or interoperability. In addition, there is not one unique best solution for States with the same problem, due to the different operational scenarios. Resources are always limited and States that know what they need and the challenges they are facing, are reticent to invest in specific implementation solutions that might not solve their problems. </a:t>
            </a:r>
          </a:p>
          <a:p>
            <a:endParaRPr lang="en-US" dirty="0" smtClean="0"/>
          </a:p>
          <a:p>
            <a:r>
              <a:rPr lang="en-US" baseline="0" dirty="0" smtClean="0"/>
              <a:t>Secretariat is also facing some challenges for improved understanding:</a:t>
            </a:r>
          </a:p>
          <a:p>
            <a:endParaRPr lang="en-US" dirty="0" smtClean="0"/>
          </a:p>
          <a:p>
            <a:r>
              <a:rPr lang="en-US" dirty="0" smtClean="0"/>
              <a:t>ICAO needs a campaign to improve the common understanding of the ASBU framework and the method to be followed</a:t>
            </a:r>
            <a:r>
              <a:rPr lang="en-US" baseline="0" dirty="0" smtClean="0"/>
              <a:t> </a:t>
            </a:r>
            <a:r>
              <a:rPr lang="en-US" dirty="0" smtClean="0"/>
              <a:t>for the proper</a:t>
            </a:r>
            <a:r>
              <a:rPr lang="en-US" baseline="0" dirty="0" smtClean="0"/>
              <a:t> utilization of the ASBU framework based on needs analysis and identification of optimum solutions. Due to the different States needs, this method should be based on a need analysis and optimum solution identification to improve the overall performance of the air navigation system making the best of the resources available. </a:t>
            </a:r>
          </a:p>
          <a:p>
            <a:r>
              <a:rPr lang="en-US" dirty="0" smtClean="0"/>
              <a:t>A mechanism is needed to assist the States</a:t>
            </a:r>
            <a:r>
              <a:rPr lang="en-US" baseline="0" dirty="0" smtClean="0"/>
              <a:t> in the definition of national air navigation planning strategies within the national development umbrella to ensure the necessary investments in the air navigation system to cope with challenges such as the increase in traffic, the increase in the number and type of airspace users in a safe, secure and sustainable manner</a:t>
            </a:r>
            <a:r>
              <a:rPr lang="en-US" dirty="0" smtClean="0"/>
              <a:t>.</a:t>
            </a:r>
            <a:r>
              <a:rPr lang="en-US" baseline="0" dirty="0" smtClean="0"/>
              <a:t> The focus should be in the final performance expected from the system. As well as in the GASP, there is a need for greater emphasis on implementation support, by way of tools, subject matter expertise sharing and workshops.</a:t>
            </a:r>
            <a:endParaRPr lang="en-GB" dirty="0" smtClean="0"/>
          </a:p>
          <a:p>
            <a:endParaRPr lang="en-US" dirty="0" smtClean="0"/>
          </a:p>
          <a:p>
            <a:endParaRPr lang="en-GB" dirty="0"/>
          </a:p>
        </p:txBody>
      </p:sp>
      <p:sp>
        <p:nvSpPr>
          <p:cNvPr id="4" name="Slide Number Placeholder 3"/>
          <p:cNvSpPr>
            <a:spLocks noGrp="1"/>
          </p:cNvSpPr>
          <p:nvPr>
            <p:ph type="sldNum" sz="quarter" idx="10"/>
          </p:nvPr>
        </p:nvSpPr>
        <p:spPr/>
        <p:txBody>
          <a:bodyPr/>
          <a:lstStyle/>
          <a:p>
            <a:fld id="{EC5A15C1-472C-4C07-8335-8E12178B81A5}" type="slidenum">
              <a:rPr lang="en-GB" smtClean="0"/>
              <a:t>8</a:t>
            </a:fld>
            <a:endParaRPr lang="en-GB"/>
          </a:p>
        </p:txBody>
      </p:sp>
    </p:spTree>
    <p:extLst>
      <p:ext uri="{BB962C8B-B14F-4D97-AF65-F5344CB8AC3E}">
        <p14:creationId xmlns:p14="http://schemas.microsoft.com/office/powerpoint/2010/main" val="1113476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i</a:t>
            </a:r>
            <a:r>
              <a:rPr lang="en-US" dirty="0" smtClean="0"/>
              <a:t>n </a:t>
            </a:r>
            <a:r>
              <a:rPr lang="en-US" dirty="0"/>
              <a:t>order to address these challenges and make the GANP relevant for our member States, ICAO is proposing a multilayer structure for the GANP 2019. This multilayer structure will </a:t>
            </a:r>
            <a:r>
              <a:rPr lang="en-US" dirty="0" smtClean="0"/>
              <a:t>support </a:t>
            </a:r>
            <a:r>
              <a:rPr lang="en-US" dirty="0"/>
              <a:t>States on improving the performance of the system through the implementation of air navigation improvements making the best use of the available resources . </a:t>
            </a:r>
          </a:p>
          <a:p>
            <a:endParaRPr lang="en-US" dirty="0"/>
          </a:p>
          <a:p>
            <a:r>
              <a:rPr lang="en-US" dirty="0"/>
              <a:t>The highest level will be the front door for all stakeholders to ICAO, it will be a document written in executive language, endorsed at the highest political level. It will contain a vision, Global Performance Ambitions and a conceptual roadmap. The vision will highlight the importance of air navigation on the national system and economy. The performance ambitions are aspirational and provide high-level strategy and policy orientations to promote the need for action and gain the political will. The performance ambitions are supported by the conceptual roadmap as the driver for the evolution of the global air navigation system. In particular, the conceptual roadmap reflects the needs of the system to cope, in the coming years, with the traffic forecast as well as the new types of air operations and airspace users with different operational requirements. </a:t>
            </a:r>
          </a:p>
          <a:p>
            <a:endParaRPr lang="en-US" dirty="0"/>
          </a:p>
          <a:p>
            <a:r>
              <a:rPr lang="en-US" dirty="0"/>
              <a:t>The technical level will be a web based application from which reports (paper) would be able to be derived. It will contain the definition of Basic Building Blocks to build the backbone of an air navigation system, a review of the ASBU framework focused on implementation, a performance-based method for defining strategic implementation of air navigation improvements and the further development of the Key Performance Indicators Catalogue. </a:t>
            </a:r>
          </a:p>
          <a:p>
            <a:endParaRPr lang="en-US" dirty="0"/>
          </a:p>
          <a:p>
            <a:r>
              <a:rPr lang="en-US" dirty="0"/>
              <a:t>The Regional level will contain the ICAO Regional Air Navigation Plans and other Regional initiatives and with the fourth level, Global, Regional and national planning will be aligned.</a:t>
            </a:r>
          </a:p>
          <a:p>
            <a:r>
              <a:rPr lang="en-US" dirty="0"/>
              <a:t> </a:t>
            </a:r>
          </a:p>
          <a:p>
            <a:endParaRPr lang="en-US" dirty="0" smtClean="0"/>
          </a:p>
          <a:p>
            <a:endParaRPr lang="en-US" dirty="0" smtClean="0"/>
          </a:p>
          <a:p>
            <a:endParaRPr lang="en-US" dirty="0" smtClean="0"/>
          </a:p>
          <a:p>
            <a:endParaRPr lang="en-US" dirty="0" smtClean="0"/>
          </a:p>
          <a:p>
            <a:endParaRPr lang="en-GB" dirty="0"/>
          </a:p>
        </p:txBody>
      </p:sp>
      <p:sp>
        <p:nvSpPr>
          <p:cNvPr id="4" name="Slide Number Placeholder 3"/>
          <p:cNvSpPr>
            <a:spLocks noGrp="1"/>
          </p:cNvSpPr>
          <p:nvPr>
            <p:ph type="sldNum" sz="quarter" idx="10"/>
          </p:nvPr>
        </p:nvSpPr>
        <p:spPr/>
        <p:txBody>
          <a:bodyPr/>
          <a:lstStyle/>
          <a:p>
            <a:fld id="{EC5A15C1-472C-4C07-8335-8E12178B81A5}" type="slidenum">
              <a:rPr lang="en-GB" smtClean="0"/>
              <a:t>12</a:t>
            </a:fld>
            <a:endParaRPr lang="en-GB"/>
          </a:p>
        </p:txBody>
      </p:sp>
    </p:spTree>
    <p:extLst>
      <p:ext uri="{BB962C8B-B14F-4D97-AF65-F5344CB8AC3E}">
        <p14:creationId xmlns:p14="http://schemas.microsoft.com/office/powerpoint/2010/main" val="3083626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lvl1pPr>
              <a:defRPr>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rgbClr val="5A687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4" name="Date Placeholder 3"/>
          <p:cNvSpPr>
            <a:spLocks noGrp="1"/>
          </p:cNvSpPr>
          <p:nvPr>
            <p:ph type="dt" sz="half" idx="10"/>
          </p:nvPr>
        </p:nvSpPr>
        <p:spPr>
          <a:xfrm>
            <a:off x="457200" y="4948014"/>
            <a:ext cx="2133600" cy="273844"/>
          </a:xfrm>
        </p:spPr>
        <p:txBody>
          <a:bodyPr/>
          <a:lstStyle/>
          <a:p>
            <a:fld id="{60D3C204-BFC8-40DF-BCA5-4BA5280D0F4D}" type="datetimeFigureOut">
              <a:rPr lang="en-CA" smtClean="0"/>
              <a:t>2018-04-26</a:t>
            </a:fld>
            <a:endParaRPr lang="en-CA"/>
          </a:p>
        </p:txBody>
      </p:sp>
      <p:sp>
        <p:nvSpPr>
          <p:cNvPr id="5" name="Footer Placeholder 4"/>
          <p:cNvSpPr>
            <a:spLocks noGrp="1"/>
          </p:cNvSpPr>
          <p:nvPr>
            <p:ph type="ftr" sz="quarter" idx="11"/>
          </p:nvPr>
        </p:nvSpPr>
        <p:spPr>
          <a:xfrm>
            <a:off x="3124200" y="4948014"/>
            <a:ext cx="2895600" cy="273844"/>
          </a:xfrm>
        </p:spPr>
        <p:txBody>
          <a:bodyPr/>
          <a:lstStyle/>
          <a:p>
            <a:endParaRPr lang="en-CA"/>
          </a:p>
        </p:txBody>
      </p:sp>
      <p:sp>
        <p:nvSpPr>
          <p:cNvPr id="6" name="Slide Number Placeholder 5"/>
          <p:cNvSpPr>
            <a:spLocks noGrp="1"/>
          </p:cNvSpPr>
          <p:nvPr>
            <p:ph type="sldNum" sz="quarter" idx="12"/>
          </p:nvPr>
        </p:nvSpPr>
        <p:spPr>
          <a:xfrm>
            <a:off x="6553200" y="4948014"/>
            <a:ext cx="2133600" cy="273844"/>
          </a:xfrm>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502602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87574"/>
            <a:ext cx="2057400" cy="3744416"/>
          </a:xfrm>
          <a:prstGeom prst="rect">
            <a:avLst/>
          </a:prstGeom>
        </p:spPr>
        <p:txBody>
          <a:bodyPr vert="eaVert"/>
          <a:lstStyle>
            <a:lvl1pPr>
              <a:defRPr>
                <a:solidFill>
                  <a:srgbClr val="5A6870"/>
                </a:solidFill>
              </a:defRPr>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987574"/>
            <a:ext cx="6019800" cy="3744416"/>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60D3C204-BFC8-40DF-BCA5-4BA5280D0F4D}" type="datetimeFigureOut">
              <a:rPr lang="en-CA" smtClean="0"/>
              <a:t>2018-04-26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3784563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2018-04-26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739799"/>
            <a:ext cx="9217023" cy="4152900"/>
          </a:xfrm>
          <a:prstGeom prst="rect">
            <a:avLst/>
          </a:prstGeom>
        </p:spPr>
      </p:pic>
    </p:spTree>
    <p:extLst>
      <p:ext uri="{BB962C8B-B14F-4D97-AF65-F5344CB8AC3E}">
        <p14:creationId xmlns:p14="http://schemas.microsoft.com/office/powerpoint/2010/main" val="2331349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2018-04-26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39799"/>
            <a:ext cx="9144000" cy="4152900"/>
          </a:xfrm>
          <a:prstGeom prst="rect">
            <a:avLst/>
          </a:prstGeom>
        </p:spPr>
      </p:pic>
    </p:spTree>
    <p:extLst>
      <p:ext uri="{BB962C8B-B14F-4D97-AF65-F5344CB8AC3E}">
        <p14:creationId xmlns:p14="http://schemas.microsoft.com/office/powerpoint/2010/main" val="421053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2018-04-26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39799"/>
            <a:ext cx="9144000" cy="4152900"/>
          </a:xfrm>
          <a:prstGeom prst="rect">
            <a:avLst/>
          </a:prstGeom>
        </p:spPr>
      </p:pic>
    </p:spTree>
    <p:extLst>
      <p:ext uri="{BB962C8B-B14F-4D97-AF65-F5344CB8AC3E}">
        <p14:creationId xmlns:p14="http://schemas.microsoft.com/office/powerpoint/2010/main" val="3877812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2018-04-26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39799"/>
            <a:ext cx="9144000" cy="4152900"/>
          </a:xfrm>
          <a:prstGeom prst="rect">
            <a:avLst/>
          </a:prstGeom>
        </p:spPr>
      </p:pic>
    </p:spTree>
    <p:extLst>
      <p:ext uri="{BB962C8B-B14F-4D97-AF65-F5344CB8AC3E}">
        <p14:creationId xmlns:p14="http://schemas.microsoft.com/office/powerpoint/2010/main" val="476746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2018-04-26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4" y="1599883"/>
            <a:ext cx="9142286" cy="3291223"/>
          </a:xfrm>
          <a:prstGeom prst="rect">
            <a:avLst/>
          </a:prstGeom>
        </p:spPr>
      </p:pic>
    </p:spTree>
    <p:extLst>
      <p:ext uri="{BB962C8B-B14F-4D97-AF65-F5344CB8AC3E}">
        <p14:creationId xmlns:p14="http://schemas.microsoft.com/office/powerpoint/2010/main" val="1303841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2018-04-26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17356"/>
            <a:ext cx="9144000" cy="4176465"/>
          </a:xfrm>
          <a:prstGeom prst="rect">
            <a:avLst/>
          </a:prstGeom>
        </p:spPr>
      </p:pic>
    </p:spTree>
    <p:extLst>
      <p:ext uri="{BB962C8B-B14F-4D97-AF65-F5344CB8AC3E}">
        <p14:creationId xmlns:p14="http://schemas.microsoft.com/office/powerpoint/2010/main" val="3387783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2018-04-26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9654"/>
            <a:ext cx="9144000" cy="3810000"/>
          </a:xfrm>
          <a:prstGeom prst="rect">
            <a:avLst/>
          </a:prstGeom>
        </p:spPr>
      </p:pic>
    </p:spTree>
    <p:extLst>
      <p:ext uri="{BB962C8B-B14F-4D97-AF65-F5344CB8AC3E}">
        <p14:creationId xmlns:p14="http://schemas.microsoft.com/office/powerpoint/2010/main" val="2720376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93CCFB2-92B4-465A-974C-2B5A599BCF7D}" type="datetime3">
              <a:rPr lang="en-CA" smtClean="0"/>
              <a:t>26 April 2018</a:t>
            </a:fld>
            <a:endParaRPr lang="en-CA" dirty="0"/>
          </a:p>
        </p:txBody>
      </p:sp>
      <p:sp>
        <p:nvSpPr>
          <p:cNvPr id="4" name="Footer Placeholder 3"/>
          <p:cNvSpPr>
            <a:spLocks noGrp="1"/>
          </p:cNvSpPr>
          <p:nvPr>
            <p:ph type="ftr" sz="quarter" idx="11"/>
          </p:nvPr>
        </p:nvSpPr>
        <p:spPr/>
        <p:txBody>
          <a:bodyPr/>
          <a:lstStyle/>
          <a:p>
            <a:r>
              <a:rPr lang="en-US" smtClean="0"/>
              <a:t>Footer</a:t>
            </a:r>
            <a:endParaRPr lang="en-CA" dirty="0"/>
          </a:p>
        </p:txBody>
      </p:sp>
      <p:sp>
        <p:nvSpPr>
          <p:cNvPr id="5" name="Slide Number Placeholder 4"/>
          <p:cNvSpPr>
            <a:spLocks noGrp="1"/>
          </p:cNvSpPr>
          <p:nvPr>
            <p:ph type="sldNum" sz="quarter" idx="12"/>
          </p:nvPr>
        </p:nvSpPr>
        <p:spPr/>
        <p:txBody>
          <a:bodyPr/>
          <a:lstStyle/>
          <a:p>
            <a:fld id="{3FF909EE-2C65-48BC-95E5-26F3591A45A6}" type="slidenum">
              <a:rPr lang="en-CA" smtClean="0"/>
              <a:pPr/>
              <a:t>‹#›</a:t>
            </a:fld>
            <a:endParaRPr lang="en-CA"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42984"/>
            <a:ext cx="9144000" cy="4152900"/>
          </a:xfrm>
          <a:prstGeom prst="rect">
            <a:avLst/>
          </a:prstGeom>
        </p:spPr>
      </p:pic>
      <p:sp>
        <p:nvSpPr>
          <p:cNvPr id="7" name="Title 1"/>
          <p:cNvSpPr>
            <a:spLocks noGrp="1"/>
          </p:cNvSpPr>
          <p:nvPr>
            <p:ph type="ctrTitle"/>
          </p:nvPr>
        </p:nvSpPr>
        <p:spPr>
          <a:xfrm>
            <a:off x="395536" y="1203607"/>
            <a:ext cx="5182344" cy="1102519"/>
          </a:xfrm>
          <a:prstGeom prst="rect">
            <a:avLst/>
          </a:prstGeom>
        </p:spPr>
        <p:txBody>
          <a:bodyPr lIns="91422" tIns="45711" rIns="91422" bIns="45711"/>
          <a:lstStyle/>
          <a:p>
            <a:endParaRPr lang="en-CA" sz="3200" dirty="0">
              <a:solidFill>
                <a:schemeClr val="bg1"/>
              </a:solidFill>
            </a:endParaRPr>
          </a:p>
        </p:txBody>
      </p:sp>
      <p:sp>
        <p:nvSpPr>
          <p:cNvPr id="8" name="Subtitle 2"/>
          <p:cNvSpPr>
            <a:spLocks noGrp="1"/>
          </p:cNvSpPr>
          <p:nvPr>
            <p:ph type="subTitle" idx="1"/>
          </p:nvPr>
        </p:nvSpPr>
        <p:spPr>
          <a:xfrm>
            <a:off x="395536" y="2499742"/>
            <a:ext cx="5184576" cy="936104"/>
          </a:xfrm>
        </p:spPr>
        <p:txBody>
          <a:bodyPr>
            <a:normAutofit/>
          </a:bodyPr>
          <a:lstStyle>
            <a:lvl1pPr marL="0" indent="0" algn="ctr">
              <a:buNone/>
              <a:defRPr/>
            </a:lvl1pPr>
          </a:lstStyle>
          <a:p>
            <a:endParaRPr lang="en-CA" sz="2400" dirty="0">
              <a:solidFill>
                <a:schemeClr val="accent1"/>
              </a:solidFill>
            </a:endParaRPr>
          </a:p>
        </p:txBody>
      </p:sp>
    </p:spTree>
    <p:extLst>
      <p:ext uri="{BB962C8B-B14F-4D97-AF65-F5344CB8AC3E}">
        <p14:creationId xmlns:p14="http://schemas.microsoft.com/office/powerpoint/2010/main" val="102252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0054A4"/>
                </a:solidFill>
              </a:defRPr>
            </a:lvl1pPr>
          </a:lstStyle>
          <a:p>
            <a:r>
              <a:rPr lang="en-US" dirty="0" smtClean="0"/>
              <a:t>Click to edit Master title style</a:t>
            </a:r>
            <a:endParaRPr lang="en-CA" dirty="0"/>
          </a:p>
        </p:txBody>
      </p:sp>
      <p:sp>
        <p:nvSpPr>
          <p:cNvPr id="3" name="Content Placeholder 2"/>
          <p:cNvSpPr>
            <a:spLocks noGrp="1"/>
          </p:cNvSpPr>
          <p:nvPr>
            <p:ph idx="1"/>
          </p:nvPr>
        </p:nvSpPr>
        <p:spPr>
          <a:xfrm>
            <a:off x="457200" y="1905677"/>
            <a:ext cx="8229600" cy="28869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60D3C204-BFC8-40DF-BCA5-4BA5280D0F4D}" type="datetimeFigureOut">
              <a:rPr lang="en-CA" smtClean="0"/>
              <a:t>2018-04-26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658586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200" b="1" cap="all">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rgbClr val="5A687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60D3C204-BFC8-40DF-BCA5-4BA5280D0F4D}" type="datetimeFigureOut">
              <a:rPr lang="en-CA" smtClean="0"/>
              <a:t>2018-04-26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3017791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457200" y="1995686"/>
            <a:ext cx="4038600" cy="27789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95686"/>
            <a:ext cx="4038600" cy="27789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60D3C204-BFC8-40DF-BCA5-4BA5280D0F4D}" type="datetimeFigureOut">
              <a:rPr lang="en-CA" smtClean="0"/>
              <a:t>2018-04-26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624919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457200" y="1851670"/>
            <a:ext cx="4040188" cy="479822"/>
          </a:xfrm>
        </p:spPr>
        <p:txBody>
          <a:bodyPr anchor="b">
            <a:normAutofit/>
          </a:bodyPr>
          <a:lstStyle>
            <a:lvl1pPr marL="0" indent="0">
              <a:buNone/>
              <a:defRPr sz="1800" b="1">
                <a:solidFill>
                  <a:srgbClr val="5A68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27734"/>
            <a:ext cx="4040188" cy="23042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6" y="1851670"/>
            <a:ext cx="4041775" cy="479822"/>
          </a:xfrm>
        </p:spPr>
        <p:txBody>
          <a:bodyPr anchor="b">
            <a:normAutofit/>
          </a:bodyPr>
          <a:lstStyle>
            <a:lvl1pPr marL="0" indent="0">
              <a:buNone/>
              <a:defRPr sz="1800" b="1">
                <a:solidFill>
                  <a:srgbClr val="5A68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427734"/>
            <a:ext cx="4041775" cy="23042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60D3C204-BFC8-40DF-BCA5-4BA5280D0F4D}" type="datetimeFigureOut">
              <a:rPr lang="en-CA" smtClean="0"/>
              <a:t>2018-04-26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369756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131589"/>
            <a:ext cx="3008313" cy="871538"/>
          </a:xfrm>
          <a:prstGeom prst="rect">
            <a:avLst/>
          </a:prstGeom>
        </p:spPr>
        <p:txBody>
          <a:bodyPr anchor="b"/>
          <a:lstStyle>
            <a:lvl1pPr algn="l">
              <a:defRPr sz="2000" b="1">
                <a:solidFill>
                  <a:schemeClr val="accent1"/>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3575050" y="1131590"/>
            <a:ext cx="5111750" cy="34470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1" y="2003127"/>
            <a:ext cx="3008313" cy="2575545"/>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0D3C204-BFC8-40DF-BCA5-4BA5280D0F4D}" type="datetimeFigureOut">
              <a:rPr lang="en-CA" smtClean="0"/>
              <a:t>2018-04-26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989485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t>2018-04-26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16653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982900"/>
            <a:ext cx="5486400" cy="425054"/>
          </a:xfrm>
          <a:prstGeom prst="rect">
            <a:avLst/>
          </a:prstGeom>
        </p:spPr>
        <p:txBody>
          <a:bodyPr anchor="b"/>
          <a:lstStyle>
            <a:lvl1pPr algn="l">
              <a:defRPr sz="2000" b="1">
                <a:solidFill>
                  <a:schemeClr val="accent1"/>
                </a:solidFill>
                <a:latin typeface="Arial" pitchFamily="34" charset="0"/>
                <a:cs typeface="Arial" pitchFamily="34" charset="0"/>
              </a:defRPr>
            </a:lvl1pPr>
          </a:lstStyle>
          <a:p>
            <a:r>
              <a:rPr lang="en-US" dirty="0" smtClean="0"/>
              <a:t>Click to edit Master title style</a:t>
            </a:r>
            <a:endParaRPr lang="en-CA" dirty="0"/>
          </a:p>
        </p:txBody>
      </p:sp>
      <p:sp>
        <p:nvSpPr>
          <p:cNvPr id="3" name="Picture Placeholder 2"/>
          <p:cNvSpPr>
            <a:spLocks noGrp="1"/>
          </p:cNvSpPr>
          <p:nvPr>
            <p:ph type="pic" idx="1"/>
          </p:nvPr>
        </p:nvSpPr>
        <p:spPr>
          <a:xfrm>
            <a:off x="1792288" y="1059582"/>
            <a:ext cx="5486400" cy="28685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4407954"/>
            <a:ext cx="5486400" cy="324036"/>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0D3C204-BFC8-40DF-BCA5-4BA5280D0F4D}" type="datetimeFigureOut">
              <a:rPr lang="en-CA" smtClean="0"/>
              <a:t>2018-04-26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760940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3"/>
            <a:ext cx="8229600" cy="756084"/>
          </a:xfrm>
          <a:prstGeom prst="rect">
            <a:avLst/>
          </a:prstGeom>
        </p:spPr>
        <p:txBody>
          <a:bodyPr/>
          <a:lstStyle>
            <a:lvl1pPr>
              <a:defRPr>
                <a:solidFill>
                  <a:srgbClr val="5A6870"/>
                </a:solidFill>
                <a:latin typeface="Arial" pitchFamily="34" charset="0"/>
                <a:cs typeface="Arial" pitchFamily="34" charset="0"/>
              </a:defRPr>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1851670"/>
            <a:ext cx="8229600" cy="294097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0D3C204-BFC8-40DF-BCA5-4BA5280D0F4D}" type="datetimeFigureOut">
              <a:rPr lang="en-CA" smtClean="0"/>
              <a:t>2018-04-26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4060825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894008"/>
            <a:ext cx="9144000" cy="249492"/>
          </a:xfrm>
          <a:prstGeom prst="rect">
            <a:avLst/>
          </a:prstGeom>
          <a:solidFill>
            <a:srgbClr val="8C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3" y="-1"/>
            <a:ext cx="9143972" cy="981072"/>
          </a:xfrm>
          <a:prstGeom prst="rect">
            <a:avLst/>
          </a:prstGeom>
        </p:spPr>
      </p:pic>
      <p:sp>
        <p:nvSpPr>
          <p:cNvPr id="3" name="Text Placeholder 2"/>
          <p:cNvSpPr>
            <a:spLocks noGrp="1"/>
          </p:cNvSpPr>
          <p:nvPr>
            <p:ph type="body" idx="1"/>
          </p:nvPr>
        </p:nvSpPr>
        <p:spPr>
          <a:xfrm>
            <a:off x="457200" y="1200150"/>
            <a:ext cx="8229600" cy="35318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4894008"/>
            <a:ext cx="2133600" cy="249492"/>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fld id="{60D3C204-BFC8-40DF-BCA5-4BA5280D0F4D}" type="datetimeFigureOut">
              <a:rPr lang="en-CA" smtClean="0"/>
              <a:pPr/>
              <a:t>2018-04-26</a:t>
            </a:fld>
            <a:endParaRPr lang="en-CA" dirty="0"/>
          </a:p>
        </p:txBody>
      </p:sp>
      <p:sp>
        <p:nvSpPr>
          <p:cNvPr id="5" name="Footer Placeholder 4"/>
          <p:cNvSpPr>
            <a:spLocks noGrp="1"/>
          </p:cNvSpPr>
          <p:nvPr>
            <p:ph type="ftr" sz="quarter" idx="3"/>
          </p:nvPr>
        </p:nvSpPr>
        <p:spPr>
          <a:xfrm>
            <a:off x="3124200" y="4894008"/>
            <a:ext cx="289560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en-US" dirty="0" smtClean="0"/>
              <a:t>Footer</a:t>
            </a:r>
            <a:endParaRPr lang="en-CA" dirty="0"/>
          </a:p>
        </p:txBody>
      </p:sp>
      <p:sp>
        <p:nvSpPr>
          <p:cNvPr id="6" name="Slide Number Placeholder 5"/>
          <p:cNvSpPr>
            <a:spLocks noGrp="1"/>
          </p:cNvSpPr>
          <p:nvPr>
            <p:ph type="sldNum" sz="quarter" idx="4"/>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a:t>
            </a:fld>
            <a:endParaRPr lang="en-CA" dirty="0"/>
          </a:p>
        </p:txBody>
      </p:sp>
    </p:spTree>
    <p:extLst>
      <p:ext uri="{BB962C8B-B14F-4D97-AF65-F5344CB8AC3E}">
        <p14:creationId xmlns:p14="http://schemas.microsoft.com/office/powerpoint/2010/main" val="83230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4" r:id="rId7"/>
    <p:sldLayoutId id="2147483657" r:id="rId8"/>
    <p:sldLayoutId id="2147483658" r:id="rId9"/>
    <p:sldLayoutId id="2147483659" r:id="rId10"/>
    <p:sldLayoutId id="2147483660" r:id="rId11"/>
    <p:sldLayoutId id="2147483666" r:id="rId12"/>
    <p:sldLayoutId id="2147483661" r:id="rId13"/>
    <p:sldLayoutId id="2147483663" r:id="rId14"/>
    <p:sldLayoutId id="2147483664" r:id="rId15"/>
    <p:sldLayoutId id="2147483665" r:id="rId16"/>
    <p:sldLayoutId id="2147483667" r:id="rId17"/>
    <p:sldLayoutId id="2147483668"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authoring2016.icao.int/about-icao/NCLB/PublishingImages/high_resolution_pdf_files_/NCLB_high_resolution_print_ads/ICAO_ad_NCLB_AFI-business-woman.pdf"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AFI%20Plan%20African%20ANSP%20Peer%20Revie%20Project%20Implementation%20Quarterly%20Report%20-%2026%20April%202018.pdf" TargetMode="Externa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4.emf"/><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253548" y="993620"/>
            <a:ext cx="8566924" cy="1741488"/>
          </a:xfrm>
          <a:prstGeom prst="rect">
            <a:avLst/>
          </a:prstGeom>
        </p:spPr>
        <p:txBody>
          <a:bodyPr lIns="91422" tIns="45711" rIns="91422" bIns="45711"/>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tabLst>
                <a:tab pos="1255430" algn="l"/>
              </a:tabLst>
              <a:defRPr/>
            </a:pPr>
            <a:r>
              <a:rPr lang="en-US" sz="3600" b="1" cap="all" spc="-20" dirty="0" smtClean="0">
                <a:solidFill>
                  <a:schemeClr val="bg1"/>
                </a:solidFill>
                <a:effectLst>
                  <a:outerShdw blurRad="38100" dist="38100" dir="2700000" algn="tl">
                    <a:srgbClr val="000000">
                      <a:alpha val="43137"/>
                    </a:srgbClr>
                  </a:outerShdw>
                </a:effectLst>
                <a:latin typeface="Arial Black" panose="020B0A04020102020204" pitchFamily="34" charset="0"/>
              </a:rPr>
              <a:t>BACKGROUND AND OBJECTIVES</a:t>
            </a:r>
            <a:endParaRPr lang="en-US" sz="3600" b="1" cap="all" spc="-2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7" name="Rectangle 2"/>
          <p:cNvSpPr txBox="1">
            <a:spLocks noChangeArrowheads="1"/>
          </p:cNvSpPr>
          <p:nvPr/>
        </p:nvSpPr>
        <p:spPr>
          <a:xfrm>
            <a:off x="5076056" y="3993046"/>
            <a:ext cx="3911824" cy="810952"/>
          </a:xfrm>
          <a:prstGeom prst="rect">
            <a:avLst/>
          </a:prstGeom>
        </p:spPr>
        <p:txBody>
          <a:bodyPr anchor="b"/>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tabLst>
                <a:tab pos="1255713" algn="l"/>
              </a:tabLst>
              <a:defRPr/>
            </a:pPr>
            <a:r>
              <a:rPr lang="en-US" sz="1200" b="1" spc="-20" dirty="0" smtClean="0">
                <a:solidFill>
                  <a:schemeClr val="accent6"/>
                </a:solidFill>
              </a:rPr>
              <a:t>Regional Workshop on African ANSP Peer Review </a:t>
            </a:r>
            <a:r>
              <a:rPr lang="en-US" sz="1200" b="1" spc="-20" dirty="0" err="1" smtClean="0">
                <a:solidFill>
                  <a:schemeClr val="accent6"/>
                </a:solidFill>
              </a:rPr>
              <a:t>Programme</a:t>
            </a:r>
            <a:r>
              <a:rPr lang="en-US" sz="1200" b="1" spc="-20" dirty="0" smtClean="0">
                <a:solidFill>
                  <a:schemeClr val="accent6"/>
                </a:solidFill>
              </a:rPr>
              <a:t> Manual</a:t>
            </a:r>
            <a:endParaRPr lang="en-US" sz="1200" b="1" spc="-20" dirty="0" smtClean="0">
              <a:solidFill>
                <a:schemeClr val="accent6"/>
              </a:solidFill>
            </a:endParaRPr>
          </a:p>
          <a:p>
            <a:pPr algn="r">
              <a:tabLst>
                <a:tab pos="1255713" algn="l"/>
              </a:tabLst>
              <a:defRPr/>
            </a:pPr>
            <a:r>
              <a:rPr lang="en-US" sz="1200" i="1" spc="-20" dirty="0" smtClean="0">
                <a:solidFill>
                  <a:schemeClr val="accent6"/>
                </a:solidFill>
              </a:rPr>
              <a:t>25-27 April 2018, Grand Bassam, Cote d’Ivoire</a:t>
            </a:r>
            <a:endParaRPr lang="en-US" sz="1200" i="1" spc="-20" dirty="0">
              <a:solidFill>
                <a:schemeClr val="accent6"/>
              </a:solidFill>
            </a:endParaRPr>
          </a:p>
        </p:txBody>
      </p:sp>
      <p:sp>
        <p:nvSpPr>
          <p:cNvPr id="2" name="Date Placeholder 1"/>
          <p:cNvSpPr>
            <a:spLocks noGrp="1"/>
          </p:cNvSpPr>
          <p:nvPr>
            <p:ph type="dt" sz="half" idx="10"/>
          </p:nvPr>
        </p:nvSpPr>
        <p:spPr/>
        <p:txBody>
          <a:bodyPr/>
          <a:lstStyle/>
          <a:p>
            <a:fld id="{22174688-C405-44EC-B8FB-CFEA0AE14BC0}" type="datetime3">
              <a:rPr lang="en-CA" smtClean="0"/>
              <a:t>26 April 2018</a:t>
            </a:fld>
            <a:endParaRPr lang="en-CA" dirty="0"/>
          </a:p>
        </p:txBody>
      </p:sp>
      <p:sp>
        <p:nvSpPr>
          <p:cNvPr id="3" name="Slide Number Placeholder 2"/>
          <p:cNvSpPr>
            <a:spLocks noGrp="1"/>
          </p:cNvSpPr>
          <p:nvPr>
            <p:ph type="sldNum" sz="quarter" idx="12"/>
          </p:nvPr>
        </p:nvSpPr>
        <p:spPr/>
        <p:txBody>
          <a:bodyPr/>
          <a:lstStyle/>
          <a:p>
            <a:fld id="{3FF909EE-2C65-48BC-95E5-26F3591A45A6}" type="slidenum">
              <a:rPr lang="en-CA" smtClean="0"/>
              <a:pPr/>
              <a:t>1</a:t>
            </a:fld>
            <a:endParaRPr lang="en-CA" dirty="0"/>
          </a:p>
        </p:txBody>
      </p:sp>
      <p:sp>
        <p:nvSpPr>
          <p:cNvPr id="6" name="Subtitle 1"/>
          <p:cNvSpPr>
            <a:spLocks/>
          </p:cNvSpPr>
          <p:nvPr/>
        </p:nvSpPr>
        <p:spPr bwMode="auto">
          <a:xfrm>
            <a:off x="323528" y="3867894"/>
            <a:ext cx="4248472" cy="936104"/>
          </a:xfrm>
          <a:prstGeom prst="rect">
            <a:avLst/>
          </a:prstGeom>
          <a:noFill/>
          <a:ln w="9525">
            <a:noFill/>
            <a:miter lim="800000"/>
            <a:headEnd/>
            <a:tailEnd/>
          </a:ln>
        </p:spPr>
        <p:txBody>
          <a:bodyPr/>
          <a:lstStyle/>
          <a:p>
            <a:pPr>
              <a:buFont typeface="Arial" charset="0"/>
              <a:buNone/>
            </a:pPr>
            <a:r>
              <a:rPr lang="en-GB" sz="3200" b="1" dirty="0" smtClean="0">
                <a:solidFill>
                  <a:schemeClr val="accent1"/>
                </a:solidFill>
                <a:effectLst>
                  <a:glow rad="63500">
                    <a:schemeClr val="bg1">
                      <a:alpha val="40000"/>
                    </a:schemeClr>
                  </a:glow>
                </a:effectLst>
                <a:cs typeface="Arial" charset="0"/>
              </a:rPr>
              <a:t>Prosper Zo’o Minto’o</a:t>
            </a:r>
            <a:endParaRPr lang="en-GB" sz="3200" b="1" dirty="0" smtClean="0">
              <a:solidFill>
                <a:schemeClr val="accent1"/>
              </a:solidFill>
              <a:effectLst>
                <a:glow rad="63500">
                  <a:schemeClr val="bg1">
                    <a:alpha val="40000"/>
                  </a:schemeClr>
                </a:glow>
              </a:effectLst>
              <a:cs typeface="Arial" charset="0"/>
            </a:endParaRPr>
          </a:p>
          <a:p>
            <a:pPr>
              <a:buFont typeface="Arial" charset="0"/>
              <a:buNone/>
            </a:pPr>
            <a:r>
              <a:rPr lang="en-GB" sz="1200" dirty="0" smtClean="0">
                <a:solidFill>
                  <a:schemeClr val="accent6"/>
                </a:solidFill>
                <a:effectLst>
                  <a:glow rad="63500">
                    <a:schemeClr val="bg1">
                      <a:alpha val="40000"/>
                    </a:schemeClr>
                  </a:glow>
                </a:effectLst>
                <a:cs typeface="Arial" charset="0"/>
              </a:rPr>
              <a:t>Deputy Regional Director</a:t>
            </a:r>
            <a:r>
              <a:rPr lang="en-GB" sz="1200" dirty="0">
                <a:solidFill>
                  <a:schemeClr val="accent6"/>
                </a:solidFill>
                <a:effectLst>
                  <a:glow rad="63500">
                    <a:schemeClr val="bg1">
                      <a:alpha val="40000"/>
                    </a:schemeClr>
                  </a:glow>
                </a:effectLst>
                <a:cs typeface="Arial" charset="0"/>
              </a:rPr>
              <a:t>, </a:t>
            </a:r>
            <a:r>
              <a:rPr lang="en-GB" sz="1200" dirty="0" smtClean="0">
                <a:solidFill>
                  <a:schemeClr val="accent6"/>
                </a:solidFill>
                <a:effectLst>
                  <a:glow rad="63500">
                    <a:schemeClr val="bg1">
                      <a:alpha val="40000"/>
                    </a:schemeClr>
                  </a:glow>
                </a:effectLst>
                <a:cs typeface="Arial" charset="0"/>
              </a:rPr>
              <a:t>Western and Central Africa</a:t>
            </a:r>
            <a:r>
              <a:rPr lang="en-GB" sz="1200" dirty="0">
                <a:solidFill>
                  <a:schemeClr val="accent6"/>
                </a:solidFill>
                <a:effectLst>
                  <a:glow rad="63500">
                    <a:schemeClr val="bg1">
                      <a:alpha val="40000"/>
                    </a:schemeClr>
                  </a:glow>
                </a:effectLst>
                <a:cs typeface="Arial" charset="0"/>
              </a:rPr>
              <a:t/>
            </a:r>
            <a:br>
              <a:rPr lang="en-GB" sz="1200" dirty="0">
                <a:solidFill>
                  <a:schemeClr val="accent6"/>
                </a:solidFill>
                <a:effectLst>
                  <a:glow rad="63500">
                    <a:schemeClr val="bg1">
                      <a:alpha val="40000"/>
                    </a:schemeClr>
                  </a:glow>
                </a:effectLst>
                <a:cs typeface="Arial" charset="0"/>
              </a:rPr>
            </a:br>
            <a:r>
              <a:rPr lang="en-GB" sz="1200" dirty="0">
                <a:solidFill>
                  <a:schemeClr val="accent6"/>
                </a:solidFill>
                <a:effectLst>
                  <a:glow rad="63500">
                    <a:schemeClr val="bg1">
                      <a:alpha val="40000"/>
                    </a:schemeClr>
                  </a:glow>
                </a:effectLst>
                <a:cs typeface="Arial" charset="0"/>
              </a:rPr>
              <a:t>International Civil Aviation Organization (ICAO)</a:t>
            </a:r>
          </a:p>
          <a:p>
            <a:pPr>
              <a:buFont typeface="Arial" charset="0"/>
              <a:buNone/>
            </a:pPr>
            <a:endParaRPr lang="en-GB" b="1" dirty="0">
              <a:solidFill>
                <a:schemeClr val="accent1"/>
              </a:solidFill>
              <a:effectLst>
                <a:glow rad="63500">
                  <a:schemeClr val="bg1">
                    <a:alpha val="40000"/>
                  </a:schemeClr>
                </a:glow>
              </a:effectLst>
              <a:cs typeface="Arial" charset="0"/>
            </a:endParaRPr>
          </a:p>
        </p:txBody>
      </p:sp>
      <p:sp>
        <p:nvSpPr>
          <p:cNvPr id="8" name="TextBox 7"/>
          <p:cNvSpPr txBox="1"/>
          <p:nvPr/>
        </p:nvSpPr>
        <p:spPr>
          <a:xfrm>
            <a:off x="-253516" y="2440397"/>
            <a:ext cx="5688632" cy="769441"/>
          </a:xfrm>
          <a:prstGeom prst="rect">
            <a:avLst/>
          </a:prstGeom>
          <a:noFill/>
        </p:spPr>
        <p:txBody>
          <a:bodyPr wrap="square" rtlCol="0">
            <a:spAutoFit/>
          </a:bodyPr>
          <a:lstStyle/>
          <a:p>
            <a:pPr algn="ctr"/>
            <a:r>
              <a:rPr lang="en-US" sz="4400" dirty="0" smtClean="0">
                <a:solidFill>
                  <a:srgbClr val="FF0000"/>
                </a:solidFill>
              </a:rPr>
              <a:t>Module 1</a:t>
            </a:r>
            <a:endParaRPr lang="en-US" sz="4400" dirty="0">
              <a:solidFill>
                <a:srgbClr val="FF0000"/>
              </a:solidFill>
            </a:endParaRPr>
          </a:p>
        </p:txBody>
      </p:sp>
    </p:spTree>
    <p:extLst>
      <p:ext uri="{BB962C8B-B14F-4D97-AF65-F5344CB8AC3E}">
        <p14:creationId xmlns:p14="http://schemas.microsoft.com/office/powerpoint/2010/main" val="3574749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987574"/>
            <a:ext cx="8096250" cy="3810000"/>
          </a:xfrm>
          <a:prstGeom prst="rect">
            <a:avLst/>
          </a:prstGeom>
        </p:spPr>
      </p:pic>
    </p:spTree>
    <p:extLst>
      <p:ext uri="{BB962C8B-B14F-4D97-AF65-F5344CB8AC3E}">
        <p14:creationId xmlns:p14="http://schemas.microsoft.com/office/powerpoint/2010/main" val="1253664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USOAP Results</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942987"/>
            <a:ext cx="3686175" cy="2632982"/>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76056" y="1995686"/>
            <a:ext cx="3531815" cy="2580283"/>
          </a:xfrm>
        </p:spPr>
      </p:pic>
    </p:spTree>
    <p:extLst>
      <p:ext uri="{BB962C8B-B14F-4D97-AF65-F5344CB8AC3E}">
        <p14:creationId xmlns:p14="http://schemas.microsoft.com/office/powerpoint/2010/main" val="1610823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GB" sz="3600" b="1" dirty="0"/>
              <a:t>Proposals for Enhancement</a:t>
            </a:r>
            <a:endParaRPr lang="en-US" sz="3600" b="1" dirty="0"/>
          </a:p>
        </p:txBody>
      </p:sp>
      <p:sp>
        <p:nvSpPr>
          <p:cNvPr id="5" name="Content Placeholder 4"/>
          <p:cNvSpPr>
            <a:spLocks noGrp="1"/>
          </p:cNvSpPr>
          <p:nvPr>
            <p:ph idx="1"/>
          </p:nvPr>
        </p:nvSpPr>
        <p:spPr>
          <a:xfrm>
            <a:off x="457200" y="1688224"/>
            <a:ext cx="4221480" cy="3096344"/>
          </a:xfrm>
        </p:spPr>
        <p:txBody>
          <a:bodyPr>
            <a:normAutofit/>
          </a:bodyPr>
          <a:lstStyle/>
          <a:p>
            <a:pPr marL="0" indent="0">
              <a:buNone/>
            </a:pPr>
            <a:r>
              <a:rPr lang="en-US" sz="1800" b="1" u="sng" dirty="0" smtClean="0">
                <a:solidFill>
                  <a:schemeClr val="accent6"/>
                </a:solidFill>
              </a:rPr>
              <a:t>2019 Update of GANP:</a:t>
            </a:r>
          </a:p>
          <a:p>
            <a:pPr marL="0" indent="0">
              <a:buNone/>
            </a:pPr>
            <a:r>
              <a:rPr lang="en-US" sz="2400" b="1" dirty="0" smtClean="0">
                <a:solidFill>
                  <a:schemeClr val="accent1"/>
                </a:solidFill>
              </a:rPr>
              <a:t>Creating a Multilayer Structure</a:t>
            </a:r>
            <a:endParaRPr lang="en-GB" sz="2400" b="1" dirty="0">
              <a:solidFill>
                <a:schemeClr val="accent1"/>
              </a:solidFill>
            </a:endParaRPr>
          </a:p>
        </p:txBody>
      </p:sp>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2288"/>
          <a:stretch/>
        </p:blipFill>
        <p:spPr bwMode="auto">
          <a:xfrm>
            <a:off x="4895850" y="1600103"/>
            <a:ext cx="3864818" cy="3195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6665"/>
          <a:stretch/>
        </p:blipFill>
        <p:spPr bwMode="auto">
          <a:xfrm>
            <a:off x="547998" y="2118375"/>
            <a:ext cx="2431422" cy="2677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285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0580BE5-10E4-49F1-AFA2-AD8350F77BF8}" type="datetime3">
              <a:rPr lang="en-US" smtClean="0"/>
              <a:t>26 April 2018</a:t>
            </a:fld>
            <a:endParaRPr lang="en-CA"/>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FF909EE-2C65-48BC-95E5-26F3591A45A6}" type="slidenum">
              <a:rPr lang="en-CA" smtClean="0"/>
              <a:t>13</a:t>
            </a:fld>
            <a:endParaRPr lang="en-CA"/>
          </a:p>
        </p:txBody>
      </p:sp>
      <p:pic>
        <p:nvPicPr>
          <p:cNvPr id="8" name="Picture 3"/>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42288"/>
          <a:stretch/>
        </p:blipFill>
        <p:spPr bwMode="auto">
          <a:xfrm>
            <a:off x="1172431" y="1021611"/>
            <a:ext cx="3281363" cy="381839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Content Placeholder 6"/>
          <p:cNvPicPr>
            <a:picLocks noGrp="1" noChangeAspect="1"/>
          </p:cNvPicPr>
          <p:nvPr>
            <p:ph sz="half" idx="2"/>
          </p:nvPr>
        </p:nvPicPr>
        <p:blipFill>
          <a:blip r:embed="rId3"/>
          <a:stretch>
            <a:fillRect/>
          </a:stretch>
        </p:blipFill>
        <p:spPr>
          <a:xfrm>
            <a:off x="4842030" y="1021611"/>
            <a:ext cx="3240360" cy="383442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0" name="Oval 9"/>
          <p:cNvSpPr/>
          <p:nvPr/>
        </p:nvSpPr>
        <p:spPr>
          <a:xfrm>
            <a:off x="5382090" y="2431751"/>
            <a:ext cx="1242138" cy="10801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p:cNvSpPr txBox="1"/>
          <p:nvPr/>
        </p:nvSpPr>
        <p:spPr>
          <a:xfrm>
            <a:off x="6749475" y="1070283"/>
            <a:ext cx="1296144" cy="300082"/>
          </a:xfrm>
          <a:prstGeom prst="rect">
            <a:avLst/>
          </a:prstGeom>
          <a:solidFill>
            <a:schemeClr val="tx1"/>
          </a:solidFill>
        </p:spPr>
        <p:txBody>
          <a:bodyPr wrap="square" rtlCol="0">
            <a:spAutoFit/>
          </a:bodyPr>
          <a:lstStyle/>
          <a:p>
            <a:r>
              <a:rPr lang="en-US" sz="1350" b="1" dirty="0">
                <a:solidFill>
                  <a:schemeClr val="bg1"/>
                </a:solidFill>
              </a:rPr>
              <a:t>Global Plans</a:t>
            </a:r>
            <a:endParaRPr lang="en-US" sz="1350" b="1" dirty="0">
              <a:solidFill>
                <a:schemeClr val="bg1"/>
              </a:solidFill>
            </a:endParaRPr>
          </a:p>
        </p:txBody>
      </p:sp>
      <p:sp>
        <p:nvSpPr>
          <p:cNvPr id="12" name="TextBox 11"/>
          <p:cNvSpPr txBox="1"/>
          <p:nvPr/>
        </p:nvSpPr>
        <p:spPr>
          <a:xfrm>
            <a:off x="5748337" y="1653649"/>
            <a:ext cx="875891" cy="507831"/>
          </a:xfrm>
          <a:prstGeom prst="rect">
            <a:avLst/>
          </a:prstGeom>
          <a:solidFill>
            <a:schemeClr val="tx1"/>
          </a:solidFill>
        </p:spPr>
        <p:txBody>
          <a:bodyPr wrap="square" rtlCol="0">
            <a:spAutoFit/>
          </a:bodyPr>
          <a:lstStyle/>
          <a:p>
            <a:pPr algn="ctr"/>
            <a:r>
              <a:rPr lang="en-US" sz="1350" b="1" dirty="0">
                <a:solidFill>
                  <a:schemeClr val="bg1"/>
                </a:solidFill>
              </a:rPr>
              <a:t>Regional Groups</a:t>
            </a:r>
            <a:endParaRPr lang="en-US" sz="1350" b="1" dirty="0">
              <a:solidFill>
                <a:schemeClr val="bg1"/>
              </a:solidFill>
            </a:endParaRPr>
          </a:p>
        </p:txBody>
      </p:sp>
      <p:sp>
        <p:nvSpPr>
          <p:cNvPr id="16" name="Title 1"/>
          <p:cNvSpPr txBox="1">
            <a:spLocks/>
          </p:cNvSpPr>
          <p:nvPr/>
        </p:nvSpPr>
        <p:spPr>
          <a:xfrm>
            <a:off x="2249742" y="553067"/>
            <a:ext cx="4914546" cy="391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nchorCtr="0"/>
          <a:lstStyle>
            <a:lvl1pPr algn="ctr" defTabSz="914243" rtl="0" eaLnBrk="1" latinLnBrk="0" hangingPunct="1">
              <a:spcBef>
                <a:spcPct val="0"/>
              </a:spcBef>
              <a:buNone/>
              <a:defRPr sz="4400" kern="1200">
                <a:solidFill>
                  <a:srgbClr val="0054A4"/>
                </a:solidFill>
                <a:latin typeface="Arial" pitchFamily="34" charset="0"/>
                <a:ea typeface="+mn-ea"/>
                <a:cs typeface="Arial" pitchFamily="34"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259251"/>
            <a:r>
              <a:rPr lang="en-GB" sz="1625" b="1" dirty="0">
                <a:solidFill>
                  <a:schemeClr val="bg1"/>
                </a:solidFill>
                <a:effectLst>
                  <a:outerShdw blurRad="38100" dist="38100" dir="2700000" algn="tl">
                    <a:srgbClr val="000000">
                      <a:alpha val="43137"/>
                    </a:srgbClr>
                  </a:outerShdw>
                </a:effectLst>
                <a:latin typeface="+mj-lt"/>
              </a:rPr>
              <a:t>Global Planning &amp; Implementation Framework</a:t>
            </a:r>
            <a:endParaRPr lang="en-US" sz="1625"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398803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F909EE-2C65-48BC-95E5-26F3591A45A6}" type="slidenum">
              <a:rPr lang="en-CA" smtClean="0"/>
              <a:t>14</a:t>
            </a:fld>
            <a:endParaRPr lang="en-CA"/>
          </a:p>
        </p:txBody>
      </p:sp>
      <p:sp>
        <p:nvSpPr>
          <p:cNvPr id="6" name="TextBox 5"/>
          <p:cNvSpPr txBox="1"/>
          <p:nvPr/>
        </p:nvSpPr>
        <p:spPr>
          <a:xfrm>
            <a:off x="1817694" y="736534"/>
            <a:ext cx="5292588" cy="461665"/>
          </a:xfrm>
          <a:prstGeom prst="rect">
            <a:avLst/>
          </a:prstGeom>
          <a:solidFill>
            <a:schemeClr val="accent1"/>
          </a:solidFill>
        </p:spPr>
        <p:txBody>
          <a:bodyPr wrap="square" rtlCol="0">
            <a:spAutoFit/>
          </a:bodyPr>
          <a:lstStyle/>
          <a:p>
            <a:pPr algn="ctr"/>
            <a:r>
              <a:rPr lang="en-US" sz="2400" dirty="0" smtClean="0">
                <a:solidFill>
                  <a:schemeClr val="bg1"/>
                </a:solidFill>
              </a:rPr>
              <a:t>No Country Left Behind Initiative</a:t>
            </a:r>
            <a:endParaRPr lang="en-US" sz="2400" dirty="0">
              <a:solidFill>
                <a:schemeClr val="bg1"/>
              </a:solidFill>
            </a:endParaRPr>
          </a:p>
        </p:txBody>
      </p:sp>
      <p:sp>
        <p:nvSpPr>
          <p:cNvPr id="5" name="TextBox 4"/>
          <p:cNvSpPr txBox="1"/>
          <p:nvPr/>
        </p:nvSpPr>
        <p:spPr>
          <a:xfrm>
            <a:off x="1061610" y="1329612"/>
            <a:ext cx="6966774" cy="3231654"/>
          </a:xfrm>
          <a:prstGeom prst="rect">
            <a:avLst/>
          </a:prstGeom>
          <a:noFill/>
        </p:spPr>
        <p:txBody>
          <a:bodyPr wrap="square" rtlCol="0">
            <a:spAutoFit/>
          </a:bodyPr>
          <a:lstStyle/>
          <a:p>
            <a:pPr marL="214313" indent="-214313">
              <a:buFont typeface="Wingdings" panose="05000000000000000000" pitchFamily="2" charset="2"/>
              <a:buChar char="§"/>
            </a:pPr>
            <a:r>
              <a:rPr lang="en-US" sz="2100" dirty="0"/>
              <a:t>The </a:t>
            </a:r>
            <a:r>
              <a:rPr lang="en-US" sz="2100" dirty="0"/>
              <a:t>full compliance of the civil aviation system with ICAO SARPs and national regulations requires adequate resources (funding, qualified personnel etc.)</a:t>
            </a:r>
          </a:p>
          <a:p>
            <a:pPr marL="214313" indent="-214313">
              <a:buFont typeface="Wingdings" panose="05000000000000000000" pitchFamily="2" charset="2"/>
              <a:buChar char="§"/>
            </a:pPr>
            <a:endParaRPr lang="en-US" sz="2100" dirty="0"/>
          </a:p>
          <a:p>
            <a:pPr marL="214313" indent="-214313">
              <a:buFont typeface="Wingdings" panose="05000000000000000000" pitchFamily="2" charset="2"/>
              <a:buChar char="§"/>
            </a:pPr>
            <a:r>
              <a:rPr lang="en-US" sz="2100" dirty="0"/>
              <a:t>Applicable across </a:t>
            </a:r>
            <a:r>
              <a:rPr lang="en-US" sz="2100" dirty="0"/>
              <a:t>the board </a:t>
            </a:r>
            <a:r>
              <a:rPr lang="en-US" sz="2100" dirty="0"/>
              <a:t>: </a:t>
            </a:r>
          </a:p>
          <a:p>
            <a:pPr marL="745225" lvl="1" indent="-342900">
              <a:buFont typeface="Arial" panose="020B0604020202020204" pitchFamily="34" charset="0"/>
              <a:buChar char="•"/>
            </a:pPr>
            <a:r>
              <a:rPr lang="en-US" dirty="0"/>
              <a:t>Regulatory </a:t>
            </a:r>
            <a:r>
              <a:rPr lang="en-US" dirty="0" smtClean="0"/>
              <a:t>authority </a:t>
            </a:r>
            <a:endParaRPr lang="en-US" dirty="0"/>
          </a:p>
          <a:p>
            <a:pPr marL="745225" lvl="1" indent="-342900">
              <a:buFont typeface="Arial" panose="020B0604020202020204" pitchFamily="34" charset="0"/>
              <a:buChar char="•"/>
            </a:pPr>
            <a:r>
              <a:rPr lang="en-US" dirty="0"/>
              <a:t>A</a:t>
            </a:r>
            <a:r>
              <a:rPr lang="en-US" dirty="0"/>
              <a:t>ir </a:t>
            </a:r>
            <a:r>
              <a:rPr lang="en-US" dirty="0" smtClean="0"/>
              <a:t>operators </a:t>
            </a:r>
            <a:endParaRPr lang="en-US" dirty="0"/>
          </a:p>
          <a:p>
            <a:pPr marL="745225" lvl="1" indent="-342900">
              <a:buFont typeface="Arial" panose="020B0604020202020204" pitchFamily="34" charset="0"/>
              <a:buChar char="•"/>
            </a:pPr>
            <a:r>
              <a:rPr lang="en-US" dirty="0"/>
              <a:t>A</a:t>
            </a:r>
            <a:r>
              <a:rPr lang="en-US" dirty="0"/>
              <a:t>irports </a:t>
            </a:r>
            <a:r>
              <a:rPr lang="en-US" dirty="0" smtClean="0"/>
              <a:t>operators </a:t>
            </a:r>
            <a:endParaRPr lang="en-US" dirty="0"/>
          </a:p>
          <a:p>
            <a:pPr marL="745225" lvl="1" indent="-342900">
              <a:buFont typeface="Arial" panose="020B0604020202020204" pitchFamily="34" charset="0"/>
              <a:buChar char="•"/>
            </a:pPr>
            <a:r>
              <a:rPr lang="en-US" dirty="0"/>
              <a:t>Air Navigation Services Providers</a:t>
            </a:r>
            <a:endParaRPr lang="en-US" dirty="0"/>
          </a:p>
          <a:p>
            <a:pPr marL="214313" indent="-214313">
              <a:buFont typeface="Wingdings" panose="05000000000000000000" pitchFamily="2" charset="2"/>
              <a:buChar char="§"/>
            </a:pPr>
            <a:endParaRPr lang="en-US" sz="1350" dirty="0">
              <a:solidFill>
                <a:srgbClr val="FF0000"/>
              </a:solidFill>
            </a:endParaRPr>
          </a:p>
          <a:p>
            <a:pPr marL="214313" indent="-214313">
              <a:buFont typeface="Wingdings" panose="05000000000000000000" pitchFamily="2" charset="2"/>
              <a:buChar char="§"/>
            </a:pPr>
            <a:endParaRPr lang="en-CA" sz="1350" dirty="0"/>
          </a:p>
        </p:txBody>
      </p:sp>
    </p:spTree>
    <p:extLst>
      <p:ext uri="{BB962C8B-B14F-4D97-AF65-F5344CB8AC3E}">
        <p14:creationId xmlns:p14="http://schemas.microsoft.com/office/powerpoint/2010/main" val="6251027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icao.int/about-icao/NCLB/PublishingImages/print_ads/ICAO_ad_NCLB_AFI.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891359"/>
            <a:ext cx="4067944" cy="4247317"/>
          </a:xfrm>
          <a:prstGeom prst="rect">
            <a:avLst/>
          </a:prstGeom>
          <a:noFill/>
          <a:ln>
            <a:noFill/>
          </a:ln>
        </p:spPr>
      </p:pic>
      <p:sp>
        <p:nvSpPr>
          <p:cNvPr id="3" name="TextBox 2"/>
          <p:cNvSpPr txBox="1"/>
          <p:nvPr/>
        </p:nvSpPr>
        <p:spPr>
          <a:xfrm>
            <a:off x="4081259" y="891358"/>
            <a:ext cx="5076056" cy="4247317"/>
          </a:xfrm>
          <a:prstGeom prst="rect">
            <a:avLst/>
          </a:prstGeom>
          <a:solidFill>
            <a:srgbClr val="7030A0"/>
          </a:solidFill>
        </p:spPr>
        <p:txBody>
          <a:bodyPr wrap="square" rtlCol="0">
            <a:spAutoFit/>
          </a:bodyPr>
          <a:lstStyle/>
          <a:p>
            <a:r>
              <a:rPr lang="en-US" b="1" u="sng" dirty="0">
                <a:solidFill>
                  <a:srgbClr val="FFFF00"/>
                </a:solidFill>
              </a:rPr>
              <a:t>The No Country Left Behind (NCLB) campaign</a:t>
            </a:r>
            <a:r>
              <a:rPr lang="en-US" b="1" dirty="0">
                <a:solidFill>
                  <a:srgbClr val="FFFF00"/>
                </a:solidFill>
              </a:rPr>
              <a:t> </a:t>
            </a:r>
          </a:p>
          <a:p>
            <a:r>
              <a:rPr lang="en-US" dirty="0" smtClean="0">
                <a:solidFill>
                  <a:schemeClr val="bg1"/>
                </a:solidFill>
              </a:rPr>
              <a:t>Launched </a:t>
            </a:r>
            <a:r>
              <a:rPr lang="en-US" dirty="0">
                <a:solidFill>
                  <a:schemeClr val="bg1"/>
                </a:solidFill>
              </a:rPr>
              <a:t>by  ICAO Council at the end of 2014</a:t>
            </a:r>
            <a:r>
              <a:rPr lang="en-US" dirty="0" smtClean="0">
                <a:solidFill>
                  <a:schemeClr val="bg1"/>
                </a:solidFill>
              </a:rPr>
              <a:t>:</a:t>
            </a:r>
          </a:p>
          <a:p>
            <a:pPr marL="285750" indent="-285750">
              <a:buFont typeface="Wingdings" panose="05000000000000000000" pitchFamily="2" charset="2"/>
              <a:buChar char="ü"/>
            </a:pPr>
            <a:r>
              <a:rPr lang="en-US" dirty="0" smtClean="0">
                <a:solidFill>
                  <a:schemeClr val="bg1"/>
                </a:solidFill>
              </a:rPr>
              <a:t>highlights </a:t>
            </a:r>
            <a:r>
              <a:rPr lang="en-US" dirty="0">
                <a:solidFill>
                  <a:schemeClr val="bg1"/>
                </a:solidFill>
              </a:rPr>
              <a:t>ICAO’s efforts to assist States in implementing ICAO Standards and Recommended Practices (SARPs). </a:t>
            </a:r>
          </a:p>
          <a:p>
            <a:pPr marL="285750" indent="-285750">
              <a:buFont typeface="Wingdings" panose="05000000000000000000" pitchFamily="2" charset="2"/>
              <a:buChar char="ü"/>
            </a:pPr>
            <a:r>
              <a:rPr lang="en-US" dirty="0">
                <a:solidFill>
                  <a:schemeClr val="bg1"/>
                </a:solidFill>
              </a:rPr>
              <a:t>The main goal of this work is to help ensure that SARP implementation is better harmonized globally </a:t>
            </a:r>
          </a:p>
          <a:p>
            <a:pPr marL="285750" indent="-285750">
              <a:buFont typeface="Wingdings" panose="05000000000000000000" pitchFamily="2" charset="2"/>
              <a:buChar char="ü"/>
            </a:pPr>
            <a:r>
              <a:rPr lang="en-US" dirty="0">
                <a:solidFill>
                  <a:schemeClr val="bg1"/>
                </a:solidFill>
              </a:rPr>
              <a:t>that </a:t>
            </a:r>
            <a:r>
              <a:rPr lang="en-US" u="sng" dirty="0">
                <a:solidFill>
                  <a:schemeClr val="bg1"/>
                </a:solidFill>
              </a:rPr>
              <a:t>all</a:t>
            </a:r>
            <a:r>
              <a:rPr lang="en-US" dirty="0">
                <a:solidFill>
                  <a:schemeClr val="bg1"/>
                </a:solidFill>
              </a:rPr>
              <a:t> States have access to the significant socio-economic benefits of safe and reliable air transport. </a:t>
            </a:r>
          </a:p>
          <a:p>
            <a:pPr marL="285750" indent="-285750">
              <a:buFont typeface="Wingdings" panose="05000000000000000000" pitchFamily="2" charset="2"/>
              <a:buChar char="ü"/>
            </a:pPr>
            <a:r>
              <a:rPr lang="en-US" dirty="0">
                <a:solidFill>
                  <a:schemeClr val="bg1"/>
                </a:solidFill>
              </a:rPr>
              <a:t>promotes ICAO’s efforts to resolve </a:t>
            </a:r>
            <a:r>
              <a:rPr lang="en-US" dirty="0" smtClean="0">
                <a:solidFill>
                  <a:schemeClr val="bg1"/>
                </a:solidFill>
              </a:rPr>
              <a:t>SSCs </a:t>
            </a:r>
            <a:r>
              <a:rPr lang="en-US" dirty="0">
                <a:solidFill>
                  <a:schemeClr val="bg1"/>
                </a:solidFill>
              </a:rPr>
              <a:t>brought to light through ICAO’s safety oversight audits , as well as other safety, security and emissions-related objectives</a:t>
            </a:r>
            <a:r>
              <a:rPr lang="en-US" dirty="0"/>
              <a:t>. </a:t>
            </a:r>
            <a:endParaRPr lang="fr-FR" dirty="0"/>
          </a:p>
        </p:txBody>
      </p:sp>
    </p:spTree>
    <p:extLst>
      <p:ext uri="{BB962C8B-B14F-4D97-AF65-F5344CB8AC3E}">
        <p14:creationId xmlns:p14="http://schemas.microsoft.com/office/powerpoint/2010/main" val="1662546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843558"/>
            <a:ext cx="8229600" cy="648072"/>
          </a:xfrm>
        </p:spPr>
        <p:txBody>
          <a:bodyPr/>
          <a:lstStyle/>
          <a:p>
            <a:pPr lvl="0"/>
            <a:r>
              <a:rPr lang="en-GB" sz="2800" b="1" dirty="0" smtClean="0"/>
              <a:t>African ANSP Peer Review Programme</a:t>
            </a:r>
            <a:r>
              <a:rPr lang="en-US" sz="2800" dirty="0"/>
              <a:t/>
            </a:r>
            <a:br>
              <a:rPr lang="en-US" sz="2800" dirty="0"/>
            </a:br>
            <a:endParaRPr lang="en-US" sz="2800" dirty="0"/>
          </a:p>
        </p:txBody>
      </p:sp>
      <p:sp>
        <p:nvSpPr>
          <p:cNvPr id="3" name="Espace réservé du contenu 2"/>
          <p:cNvSpPr>
            <a:spLocks noGrp="1"/>
          </p:cNvSpPr>
          <p:nvPr>
            <p:ph idx="1"/>
          </p:nvPr>
        </p:nvSpPr>
        <p:spPr>
          <a:xfrm>
            <a:off x="179512" y="1563638"/>
            <a:ext cx="8507288" cy="3229007"/>
          </a:xfrm>
        </p:spPr>
        <p:txBody>
          <a:bodyPr>
            <a:noAutofit/>
          </a:bodyPr>
          <a:lstStyle/>
          <a:p>
            <a:pPr marL="457200" lvl="1" indent="0">
              <a:buNone/>
            </a:pPr>
            <a:r>
              <a:rPr lang="en-GB" sz="2000" b="1" dirty="0" smtClean="0"/>
              <a:t>Background</a:t>
            </a:r>
            <a:endParaRPr lang="en-US" sz="2000" b="1" dirty="0" smtClean="0"/>
          </a:p>
          <a:p>
            <a:pPr marL="0" indent="0">
              <a:buNone/>
            </a:pPr>
            <a:r>
              <a:rPr lang="en-GB" sz="2000" dirty="0"/>
              <a:t> </a:t>
            </a:r>
            <a:endParaRPr lang="en-US" sz="2000" dirty="0" smtClean="0"/>
          </a:p>
          <a:p>
            <a:pPr lvl="1"/>
            <a:r>
              <a:rPr lang="en-GB" sz="2000" dirty="0" smtClean="0"/>
              <a:t>The African Air Navigation Services Providers (ANSP) Peer Support programme was first mooted by the President of the ICAO Council during the Coordination Meeting between African ANSPs in Montreal on 4 February 2015, where he called for a peer review among and between ANSPs as </a:t>
            </a:r>
            <a:r>
              <a:rPr lang="en-GB" sz="2000" b="1" i="1" dirty="0" smtClean="0">
                <a:solidFill>
                  <a:schemeClr val="tx1"/>
                </a:solidFill>
              </a:rPr>
              <a:t>“a very tangible mechanism to improve the capabilities of ANSPs as part of ICAO’s </a:t>
            </a:r>
            <a:r>
              <a:rPr lang="en-GB" sz="2000" b="1" i="1" dirty="0" smtClean="0">
                <a:solidFill>
                  <a:schemeClr val="tx1"/>
                </a:solidFill>
              </a:rPr>
              <a:t>No </a:t>
            </a:r>
            <a:r>
              <a:rPr lang="en-GB" sz="2000" b="1" i="1" dirty="0" smtClean="0">
                <a:solidFill>
                  <a:schemeClr val="tx1"/>
                </a:solidFill>
              </a:rPr>
              <a:t>State left </a:t>
            </a:r>
            <a:r>
              <a:rPr lang="en-GB" sz="2000" b="1" i="1" dirty="0" smtClean="0">
                <a:solidFill>
                  <a:schemeClr val="tx1"/>
                </a:solidFill>
              </a:rPr>
              <a:t>behind </a:t>
            </a:r>
            <a:r>
              <a:rPr lang="en-GB" sz="2000" b="1" i="1" dirty="0" smtClean="0">
                <a:solidFill>
                  <a:schemeClr val="tx1"/>
                </a:solidFill>
              </a:rPr>
              <a:t>goal.”  </a:t>
            </a:r>
            <a:endParaRPr lang="en-US" sz="2000" b="1" i="1" dirty="0" smtClean="0">
              <a:solidFill>
                <a:schemeClr val="tx1"/>
              </a:solidFill>
            </a:endParaRPr>
          </a:p>
        </p:txBody>
      </p:sp>
    </p:spTree>
    <p:extLst>
      <p:ext uri="{BB962C8B-B14F-4D97-AF65-F5344CB8AC3E}">
        <p14:creationId xmlns:p14="http://schemas.microsoft.com/office/powerpoint/2010/main" val="16600000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563638"/>
            <a:ext cx="8579296" cy="3312368"/>
          </a:xfrm>
        </p:spPr>
        <p:txBody>
          <a:bodyPr>
            <a:noAutofit/>
          </a:bodyPr>
          <a:lstStyle/>
          <a:p>
            <a:pPr lvl="1"/>
            <a:r>
              <a:rPr lang="en-GB" sz="2000" dirty="0" smtClean="0">
                <a:solidFill>
                  <a:schemeClr val="tx2"/>
                </a:solidFill>
              </a:rPr>
              <a:t>Subsequent </a:t>
            </a:r>
            <a:r>
              <a:rPr lang="en-GB" sz="2000" dirty="0">
                <a:solidFill>
                  <a:schemeClr val="tx2"/>
                </a:solidFill>
              </a:rPr>
              <a:t>to the aforementioned meetings, a Coordination Meeting of African ANSPs was held in Durban, South Africa on 12 June 2015, to deliberate further on the mechanics and future deliverables of the ANSP Peer Support Programme. The terms of reference (TOR) of the ANSPs Peer Support Programme / AQSA would be adopted following consultations with the </a:t>
            </a:r>
            <a:r>
              <a:rPr lang="en-GB" sz="2000" dirty="0" smtClean="0">
                <a:solidFill>
                  <a:schemeClr val="tx2"/>
                </a:solidFill>
              </a:rPr>
              <a:t>AASG</a:t>
            </a:r>
          </a:p>
          <a:p>
            <a:pPr marL="457200" lvl="1" indent="0">
              <a:buNone/>
            </a:pPr>
            <a:endParaRPr lang="en-US" sz="2000" dirty="0" smtClean="0">
              <a:solidFill>
                <a:schemeClr val="tx2"/>
              </a:solidFill>
            </a:endParaRPr>
          </a:p>
          <a:p>
            <a:pPr lvl="1"/>
            <a:r>
              <a:rPr lang="en-GB" sz="2000" dirty="0" smtClean="0">
                <a:solidFill>
                  <a:schemeClr val="tx2"/>
                </a:solidFill>
              </a:rPr>
              <a:t>ICAO </a:t>
            </a:r>
            <a:r>
              <a:rPr lang="en-GB" sz="2000" dirty="0">
                <a:solidFill>
                  <a:schemeClr val="tx2"/>
                </a:solidFill>
              </a:rPr>
              <a:t>plays an active role to support this initiative through providing basic information and the materials to facilitate the commencement of the peer support programme.</a:t>
            </a:r>
            <a:endParaRPr lang="en-US" sz="2000" dirty="0">
              <a:solidFill>
                <a:schemeClr val="tx2"/>
              </a:solidFill>
            </a:endParaRPr>
          </a:p>
          <a:p>
            <a:endParaRPr lang="en-US" sz="2000" dirty="0">
              <a:solidFill>
                <a:schemeClr val="tx2"/>
              </a:solidFill>
            </a:endParaRPr>
          </a:p>
          <a:p>
            <a:endParaRPr lang="en-US" sz="2000" dirty="0">
              <a:solidFill>
                <a:schemeClr val="tx2"/>
              </a:solidFill>
            </a:endParaRPr>
          </a:p>
        </p:txBody>
      </p:sp>
      <p:sp>
        <p:nvSpPr>
          <p:cNvPr id="5" name="Titre 1"/>
          <p:cNvSpPr txBox="1">
            <a:spLocks/>
          </p:cNvSpPr>
          <p:nvPr/>
        </p:nvSpPr>
        <p:spPr>
          <a:xfrm>
            <a:off x="457200" y="843558"/>
            <a:ext cx="8229600" cy="648072"/>
          </a:xfrm>
          <a:prstGeom prst="rect">
            <a:avLst/>
          </a:prstGeom>
        </p:spPr>
        <p:txBody>
          <a:bodyPr/>
          <a:lstStyle>
            <a:lvl1pPr algn="ctr" defTabSz="914400" rtl="0" eaLnBrk="1" latinLnBrk="0" hangingPunct="1">
              <a:spcBef>
                <a:spcPct val="0"/>
              </a:spcBef>
              <a:buNone/>
              <a:defRPr sz="4400" kern="1200">
                <a:solidFill>
                  <a:srgbClr val="0054A4"/>
                </a:solidFill>
                <a:latin typeface="+mj-lt"/>
                <a:ea typeface="+mj-ea"/>
                <a:cs typeface="+mj-cs"/>
              </a:defRPr>
            </a:lvl1pPr>
          </a:lstStyle>
          <a:p>
            <a:r>
              <a:rPr lang="en-GB" sz="2800" b="1" smtClean="0"/>
              <a:t>African ANSP Peer Review Programme</a:t>
            </a:r>
            <a:r>
              <a:rPr lang="en-US" sz="2800" smtClean="0"/>
              <a:t/>
            </a:r>
            <a:br>
              <a:rPr lang="en-US" sz="2800" smtClean="0"/>
            </a:br>
            <a:endParaRPr lang="en-US" sz="2800" dirty="0"/>
          </a:p>
        </p:txBody>
      </p:sp>
    </p:spTree>
    <p:extLst>
      <p:ext uri="{BB962C8B-B14F-4D97-AF65-F5344CB8AC3E}">
        <p14:creationId xmlns:p14="http://schemas.microsoft.com/office/powerpoint/2010/main" val="18236433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347614"/>
            <a:ext cx="8928992" cy="3384376"/>
          </a:xfrm>
        </p:spPr>
        <p:txBody>
          <a:bodyPr>
            <a:noAutofit/>
          </a:bodyPr>
          <a:lstStyle/>
          <a:p>
            <a:pPr marL="0" indent="0">
              <a:buNone/>
            </a:pPr>
            <a:endParaRPr lang="en-US" sz="1800" dirty="0"/>
          </a:p>
          <a:p>
            <a:pPr lvl="1"/>
            <a:r>
              <a:rPr lang="en-GB" sz="2000" dirty="0"/>
              <a:t>This suggestion gained traction at the follow-up African ANSPs Coordination Meeting in Madrid on 7 March 2015, where an agreement was made to establish the African ANSP Steering Group (AASG</a:t>
            </a:r>
            <a:r>
              <a:rPr lang="en-GB" sz="2000" dirty="0" smtClean="0"/>
              <a:t>)</a:t>
            </a:r>
          </a:p>
          <a:p>
            <a:pPr lvl="2"/>
            <a:r>
              <a:rPr lang="en-GB" sz="1800" dirty="0" smtClean="0"/>
              <a:t>Chaired by ASECNA and Vice-chaired by ATNS Comprising Ghana, Kenya, Mozambique, Nigeria, CANSO and ICAO as the founding members to enhance the performances of African ANSPs. </a:t>
            </a:r>
          </a:p>
          <a:p>
            <a:pPr lvl="2"/>
            <a:r>
              <a:rPr lang="en-GB" sz="1800" dirty="0" smtClean="0">
                <a:solidFill>
                  <a:srgbClr val="5A6870"/>
                </a:solidFill>
              </a:rPr>
              <a:t>AFCAC </a:t>
            </a:r>
            <a:r>
              <a:rPr lang="en-GB" sz="1800" dirty="0">
                <a:solidFill>
                  <a:srgbClr val="5A6870"/>
                </a:solidFill>
              </a:rPr>
              <a:t>will be an observer/participant in the AASG.  </a:t>
            </a:r>
            <a:endParaRPr lang="en-GB" sz="1800" dirty="0" smtClean="0">
              <a:solidFill>
                <a:srgbClr val="5A6870"/>
              </a:solidFill>
            </a:endParaRPr>
          </a:p>
          <a:p>
            <a:pPr marL="0" indent="0">
              <a:buNone/>
            </a:pPr>
            <a:endParaRPr lang="en-US" sz="1800" dirty="0"/>
          </a:p>
        </p:txBody>
      </p:sp>
      <p:sp>
        <p:nvSpPr>
          <p:cNvPr id="5" name="Titre 1"/>
          <p:cNvSpPr>
            <a:spLocks noGrp="1"/>
          </p:cNvSpPr>
          <p:nvPr>
            <p:ph type="title"/>
          </p:nvPr>
        </p:nvSpPr>
        <p:spPr>
          <a:xfrm>
            <a:off x="457200" y="843558"/>
            <a:ext cx="8229600" cy="648072"/>
          </a:xfrm>
        </p:spPr>
        <p:txBody>
          <a:bodyPr/>
          <a:lstStyle/>
          <a:p>
            <a:pPr lvl="0"/>
            <a:r>
              <a:rPr lang="en-GB" sz="2800" b="1" dirty="0" smtClean="0"/>
              <a:t>African ANSP Peer Review Programme</a:t>
            </a:r>
            <a:r>
              <a:rPr lang="en-US" sz="2800" dirty="0"/>
              <a:t/>
            </a:r>
            <a:br>
              <a:rPr lang="en-US" sz="2800" dirty="0"/>
            </a:br>
            <a:endParaRPr lang="en-US" sz="2800" dirty="0"/>
          </a:p>
        </p:txBody>
      </p:sp>
    </p:spTree>
    <p:extLst>
      <p:ext uri="{BB962C8B-B14F-4D97-AF65-F5344CB8AC3E}">
        <p14:creationId xmlns:p14="http://schemas.microsoft.com/office/powerpoint/2010/main" val="6049995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1" algn="ctr" rtl="0">
              <a:spcBef>
                <a:spcPct val="0"/>
              </a:spcBef>
            </a:pPr>
            <a:r>
              <a:rPr lang="en-GB" sz="3200" b="1" dirty="0" smtClean="0">
                <a:solidFill>
                  <a:schemeClr val="tx2"/>
                </a:solidFill>
              </a:rPr>
              <a:t>Basis</a:t>
            </a:r>
            <a:r>
              <a:rPr lang="en-US" sz="3200" dirty="0" smtClean="0">
                <a:solidFill>
                  <a:schemeClr val="tx2"/>
                </a:solidFill>
              </a:rPr>
              <a:t/>
            </a:r>
            <a:br>
              <a:rPr lang="en-US" sz="3200" dirty="0" smtClean="0">
                <a:solidFill>
                  <a:schemeClr val="tx2"/>
                </a:solidFill>
              </a:rPr>
            </a:br>
            <a:endParaRPr lang="en-US" sz="3200" dirty="0">
              <a:solidFill>
                <a:schemeClr val="tx2"/>
              </a:solidFill>
            </a:endParaRPr>
          </a:p>
        </p:txBody>
      </p:sp>
      <p:sp>
        <p:nvSpPr>
          <p:cNvPr id="3" name="Espace réservé du contenu 2"/>
          <p:cNvSpPr>
            <a:spLocks noGrp="1"/>
          </p:cNvSpPr>
          <p:nvPr>
            <p:ph idx="1"/>
          </p:nvPr>
        </p:nvSpPr>
        <p:spPr>
          <a:xfrm>
            <a:off x="457200" y="1635646"/>
            <a:ext cx="8229600" cy="3156999"/>
          </a:xfrm>
        </p:spPr>
        <p:txBody>
          <a:bodyPr>
            <a:normAutofit/>
          </a:bodyPr>
          <a:lstStyle/>
          <a:p>
            <a:r>
              <a:rPr lang="en-GB" sz="2000" dirty="0" smtClean="0"/>
              <a:t>Under </a:t>
            </a:r>
            <a:r>
              <a:rPr lang="en-GB" sz="2000" dirty="0"/>
              <a:t>the auspices of the AASG, a framework agreement among the ANSP Partners should be in place to facilitate the commencement of the ANSP Peer Support </a:t>
            </a:r>
            <a:r>
              <a:rPr lang="en-GB" sz="2000" dirty="0" smtClean="0"/>
              <a:t>Programme.  </a:t>
            </a:r>
          </a:p>
          <a:p>
            <a:pPr marL="0" indent="0">
              <a:buNone/>
            </a:pPr>
            <a:endParaRPr lang="en-US" sz="2000" dirty="0"/>
          </a:p>
          <a:p>
            <a:r>
              <a:rPr lang="en-GB" sz="2000" dirty="0" smtClean="0"/>
              <a:t>The </a:t>
            </a:r>
            <a:r>
              <a:rPr lang="en-GB" sz="2000" dirty="0"/>
              <a:t>TOR of the Programme </a:t>
            </a:r>
            <a:r>
              <a:rPr lang="en-GB" sz="2000" dirty="0" smtClean="0"/>
              <a:t>were </a:t>
            </a:r>
            <a:r>
              <a:rPr lang="en-GB" sz="2000" dirty="0"/>
              <a:t>proposed by ASECNA in Madrid on 7 March and adopted </a:t>
            </a:r>
            <a:r>
              <a:rPr lang="en-GB" sz="2000" dirty="0" smtClean="0"/>
              <a:t>at </a:t>
            </a:r>
            <a:r>
              <a:rPr lang="en-GB" sz="2000" dirty="0"/>
              <a:t>the Durban Meeting on 12 June</a:t>
            </a:r>
            <a:r>
              <a:rPr lang="en-GB" sz="2000" dirty="0" smtClean="0"/>
              <a:t>.</a:t>
            </a:r>
          </a:p>
          <a:p>
            <a:pPr marL="0" indent="0">
              <a:buNone/>
            </a:pPr>
            <a:endParaRPr lang="en-GB" sz="2000" dirty="0" smtClean="0"/>
          </a:p>
          <a:p>
            <a:r>
              <a:rPr lang="en-GB" sz="2000" dirty="0" smtClean="0"/>
              <a:t>The </a:t>
            </a:r>
            <a:r>
              <a:rPr lang="en-GB" sz="2000" dirty="0"/>
              <a:t>finalised version of the TOR will serve as a guide for the conduct of the Programme. </a:t>
            </a:r>
            <a:endParaRPr lang="en-US" sz="2000" dirty="0"/>
          </a:p>
          <a:p>
            <a:pPr marL="0" indent="0">
              <a:buNone/>
            </a:pPr>
            <a:endParaRPr lang="en-US" sz="2000" dirty="0"/>
          </a:p>
        </p:txBody>
      </p:sp>
    </p:spTree>
    <p:extLst>
      <p:ext uri="{BB962C8B-B14F-4D97-AF65-F5344CB8AC3E}">
        <p14:creationId xmlns:p14="http://schemas.microsoft.com/office/powerpoint/2010/main" val="2801973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F909EE-2C65-48BC-95E5-26F3591A45A6}" type="slidenum">
              <a:rPr lang="en-CA" smtClean="0"/>
              <a:t>2</a:t>
            </a:fld>
            <a:endParaRPr lang="en-CA"/>
          </a:p>
        </p:txBody>
      </p:sp>
      <p:sp>
        <p:nvSpPr>
          <p:cNvPr id="5" name="TextBox 4"/>
          <p:cNvSpPr txBox="1"/>
          <p:nvPr/>
        </p:nvSpPr>
        <p:spPr>
          <a:xfrm>
            <a:off x="1043608" y="1386099"/>
            <a:ext cx="7776864" cy="2677656"/>
          </a:xfrm>
          <a:prstGeom prst="rect">
            <a:avLst/>
          </a:prstGeom>
          <a:noFill/>
        </p:spPr>
        <p:txBody>
          <a:bodyPr wrap="square" rtlCol="0">
            <a:spAutoFit/>
          </a:bodyPr>
          <a:lstStyle/>
          <a:p>
            <a:pPr>
              <a:buClr>
                <a:schemeClr val="accent1"/>
              </a:buClr>
            </a:pPr>
            <a:endParaRPr lang="en-US" sz="2100" dirty="0">
              <a:solidFill>
                <a:schemeClr val="accent1">
                  <a:lumMod val="75000"/>
                </a:schemeClr>
              </a:solidFill>
            </a:endParaRPr>
          </a:p>
          <a:p>
            <a:pPr marL="342900" indent="-342900">
              <a:buClr>
                <a:schemeClr val="accent1"/>
              </a:buClr>
              <a:buFont typeface="Wingdings" panose="05000000000000000000" pitchFamily="2" charset="2"/>
              <a:buChar char="§"/>
            </a:pPr>
            <a:r>
              <a:rPr lang="en-US" sz="2100" dirty="0" smtClean="0">
                <a:solidFill>
                  <a:schemeClr val="accent1">
                    <a:lumMod val="75000"/>
                  </a:schemeClr>
                </a:solidFill>
              </a:rPr>
              <a:t>Air </a:t>
            </a:r>
            <a:r>
              <a:rPr lang="en-US" sz="2100" dirty="0">
                <a:solidFill>
                  <a:schemeClr val="accent1">
                    <a:lumMod val="75000"/>
                  </a:schemeClr>
                </a:solidFill>
              </a:rPr>
              <a:t>Traffic </a:t>
            </a:r>
            <a:r>
              <a:rPr lang="en-US" sz="2100" dirty="0">
                <a:solidFill>
                  <a:schemeClr val="accent1">
                    <a:lumMod val="75000"/>
                  </a:schemeClr>
                </a:solidFill>
              </a:rPr>
              <a:t>Forecast</a:t>
            </a:r>
          </a:p>
          <a:p>
            <a:pPr marL="342900" indent="-342900">
              <a:buClr>
                <a:schemeClr val="accent1"/>
              </a:buClr>
              <a:buFont typeface="Wingdings" panose="05000000000000000000" pitchFamily="2" charset="2"/>
              <a:buChar char="§"/>
            </a:pPr>
            <a:r>
              <a:rPr lang="en-US" sz="2100" dirty="0">
                <a:solidFill>
                  <a:schemeClr val="accent1">
                    <a:lumMod val="75000"/>
                  </a:schemeClr>
                </a:solidFill>
              </a:rPr>
              <a:t>Global Planning &amp; Implementation Framework</a:t>
            </a:r>
            <a:endParaRPr lang="en-US" sz="2100" dirty="0">
              <a:solidFill>
                <a:schemeClr val="accent1">
                  <a:lumMod val="75000"/>
                </a:schemeClr>
              </a:solidFill>
            </a:endParaRPr>
          </a:p>
          <a:p>
            <a:pPr marL="342900" indent="-342900">
              <a:buClr>
                <a:schemeClr val="accent1"/>
              </a:buClr>
              <a:buFont typeface="Wingdings" panose="05000000000000000000" pitchFamily="2" charset="2"/>
              <a:buChar char="§"/>
            </a:pPr>
            <a:r>
              <a:rPr lang="en-US" sz="2100" dirty="0" smtClean="0">
                <a:solidFill>
                  <a:schemeClr val="accent1">
                    <a:lumMod val="75000"/>
                  </a:schemeClr>
                </a:solidFill>
              </a:rPr>
              <a:t>Main Challenges</a:t>
            </a:r>
          </a:p>
          <a:p>
            <a:pPr marL="800100" lvl="1" indent="-342900">
              <a:buClr>
                <a:schemeClr val="accent1"/>
              </a:buClr>
              <a:buFont typeface="Wingdings" panose="05000000000000000000" pitchFamily="2" charset="2"/>
              <a:buChar char="§"/>
            </a:pPr>
            <a:r>
              <a:rPr lang="en-US" sz="2100" dirty="0" smtClean="0">
                <a:solidFill>
                  <a:schemeClr val="accent1">
                    <a:lumMod val="75000"/>
                  </a:schemeClr>
                </a:solidFill>
              </a:rPr>
              <a:t>USOAP CMA Audit Results</a:t>
            </a:r>
          </a:p>
          <a:p>
            <a:pPr marL="800100" lvl="1" indent="-342900">
              <a:buClr>
                <a:schemeClr val="accent1"/>
              </a:buClr>
              <a:buFont typeface="Wingdings" panose="05000000000000000000" pitchFamily="2" charset="2"/>
              <a:buChar char="§"/>
            </a:pPr>
            <a:r>
              <a:rPr lang="en-US" sz="2100" dirty="0" err="1" smtClean="0">
                <a:solidFill>
                  <a:schemeClr val="accent1">
                    <a:lumMod val="75000"/>
                  </a:schemeClr>
                </a:solidFill>
              </a:rPr>
              <a:t>Propsals</a:t>
            </a:r>
            <a:r>
              <a:rPr lang="en-US" sz="2100" dirty="0" smtClean="0">
                <a:solidFill>
                  <a:schemeClr val="accent1">
                    <a:lumMod val="75000"/>
                  </a:schemeClr>
                </a:solidFill>
              </a:rPr>
              <a:t> for Enhancements</a:t>
            </a:r>
            <a:endParaRPr lang="en-US" sz="2100" dirty="0">
              <a:solidFill>
                <a:schemeClr val="accent1">
                  <a:lumMod val="75000"/>
                </a:schemeClr>
              </a:solidFill>
            </a:endParaRPr>
          </a:p>
          <a:p>
            <a:pPr marL="342900" indent="-342900">
              <a:buClr>
                <a:schemeClr val="accent1"/>
              </a:buClr>
              <a:buFont typeface="Wingdings" panose="05000000000000000000" pitchFamily="2" charset="2"/>
              <a:buChar char="§"/>
            </a:pPr>
            <a:r>
              <a:rPr lang="en-US" sz="2100" dirty="0" smtClean="0">
                <a:solidFill>
                  <a:schemeClr val="accent1">
                    <a:lumMod val="75000"/>
                  </a:schemeClr>
                </a:solidFill>
              </a:rPr>
              <a:t>African ANSP Peer Review </a:t>
            </a:r>
            <a:r>
              <a:rPr lang="en-US" sz="2100" dirty="0" err="1" smtClean="0">
                <a:solidFill>
                  <a:schemeClr val="accent1">
                    <a:lumMod val="75000"/>
                  </a:schemeClr>
                </a:solidFill>
              </a:rPr>
              <a:t>Programme</a:t>
            </a:r>
            <a:endParaRPr lang="en-US" sz="2100" dirty="0" smtClean="0">
              <a:solidFill>
                <a:schemeClr val="accent1">
                  <a:lumMod val="75000"/>
                </a:schemeClr>
              </a:solidFill>
            </a:endParaRPr>
          </a:p>
          <a:p>
            <a:pPr marL="800100" lvl="1" indent="-342900">
              <a:buClr>
                <a:schemeClr val="accent1"/>
              </a:buClr>
              <a:buFont typeface="Wingdings" panose="05000000000000000000" pitchFamily="2" charset="2"/>
              <a:buChar char="§"/>
            </a:pPr>
            <a:r>
              <a:rPr lang="en-US" sz="2100" dirty="0" smtClean="0">
                <a:solidFill>
                  <a:schemeClr val="accent1">
                    <a:lumMod val="75000"/>
                  </a:schemeClr>
                </a:solidFill>
              </a:rPr>
              <a:t>Background &amp; Objectives</a:t>
            </a:r>
            <a:endParaRPr lang="en-US" sz="2100" dirty="0">
              <a:solidFill>
                <a:schemeClr val="accent1">
                  <a:lumMod val="75000"/>
                </a:schemeClr>
              </a:solidFill>
            </a:endParaRPr>
          </a:p>
        </p:txBody>
      </p:sp>
      <p:sp>
        <p:nvSpPr>
          <p:cNvPr id="6" name="TextBox 5"/>
          <p:cNvSpPr txBox="1"/>
          <p:nvPr/>
        </p:nvSpPr>
        <p:spPr>
          <a:xfrm>
            <a:off x="3851920" y="915566"/>
            <a:ext cx="1608386" cy="461665"/>
          </a:xfrm>
          <a:prstGeom prst="rect">
            <a:avLst/>
          </a:prstGeom>
          <a:solidFill>
            <a:schemeClr val="accent1"/>
          </a:solidFill>
        </p:spPr>
        <p:txBody>
          <a:bodyPr wrap="square" rtlCol="0">
            <a:spAutoFit/>
          </a:bodyPr>
          <a:lstStyle/>
          <a:p>
            <a:pPr algn="ctr"/>
            <a:r>
              <a:rPr lang="en-GB" sz="2400" dirty="0">
                <a:solidFill>
                  <a:schemeClr val="bg1"/>
                </a:solidFill>
              </a:rPr>
              <a:t>Outline</a:t>
            </a:r>
            <a:endParaRPr lang="en-US" sz="2400" dirty="0">
              <a:solidFill>
                <a:schemeClr val="bg1"/>
              </a:solidFill>
            </a:endParaRPr>
          </a:p>
        </p:txBody>
      </p:sp>
    </p:spTree>
    <p:extLst>
      <p:ext uri="{BB962C8B-B14F-4D97-AF65-F5344CB8AC3E}">
        <p14:creationId xmlns:p14="http://schemas.microsoft.com/office/powerpoint/2010/main" val="21054320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71550"/>
            <a:ext cx="9144000" cy="857250"/>
          </a:xfrm>
        </p:spPr>
        <p:txBody>
          <a:bodyPr/>
          <a:lstStyle/>
          <a:p>
            <a:pPr marL="457200" lvl="1" indent="0"/>
            <a:r>
              <a:rPr lang="en-GB" sz="1600" dirty="0" smtClean="0">
                <a:solidFill>
                  <a:schemeClr val="accent1"/>
                </a:solidFill>
              </a:rPr>
              <a:t>The coordination meeting held in Montreal on 1 October 2017:</a:t>
            </a:r>
            <a:br>
              <a:rPr lang="en-GB" sz="1600" dirty="0" smtClean="0">
                <a:solidFill>
                  <a:schemeClr val="accent1"/>
                </a:solidFill>
              </a:rPr>
            </a:br>
            <a:r>
              <a:rPr lang="en-GB" sz="1600" b="1" dirty="0" smtClean="0">
                <a:solidFill>
                  <a:schemeClr val="accent1"/>
                </a:solidFill>
              </a:rPr>
              <a:t>Recognized that everyone has a role to play to work towards the success </a:t>
            </a:r>
            <a:r>
              <a:rPr lang="en-GB" sz="1600" dirty="0" smtClean="0">
                <a:solidFill>
                  <a:schemeClr val="accent1"/>
                </a:solidFill>
              </a:rPr>
              <a:t>of the peer review programme. </a:t>
            </a:r>
            <a:br>
              <a:rPr lang="en-GB" sz="1600" dirty="0" smtClean="0">
                <a:solidFill>
                  <a:schemeClr val="accent1"/>
                </a:solidFill>
              </a:rPr>
            </a:br>
            <a:r>
              <a:rPr lang="en-GB" sz="1600" b="1" dirty="0" smtClean="0">
                <a:solidFill>
                  <a:schemeClr val="accent1"/>
                </a:solidFill>
              </a:rPr>
              <a:t>Recommended that a meeting of ANSPs be convened with the support of ICAO </a:t>
            </a:r>
            <a:r>
              <a:rPr lang="en-GB" sz="1600" dirty="0" smtClean="0">
                <a:solidFill>
                  <a:schemeClr val="accent1"/>
                </a:solidFill>
              </a:rPr>
              <a:t>in order to facilitate</a:t>
            </a:r>
            <a:r>
              <a:rPr lang="en-GB" sz="1600" dirty="0" smtClean="0"/>
              <a:t/>
            </a:r>
            <a:br>
              <a:rPr lang="en-GB" sz="1600" dirty="0" smtClean="0"/>
            </a:br>
            <a:endParaRPr lang="en-US" dirty="0"/>
          </a:p>
        </p:txBody>
      </p:sp>
      <p:sp>
        <p:nvSpPr>
          <p:cNvPr id="3" name="Espace réservé du contenu 2"/>
          <p:cNvSpPr>
            <a:spLocks noGrp="1"/>
          </p:cNvSpPr>
          <p:nvPr>
            <p:ph sz="half" idx="1"/>
          </p:nvPr>
        </p:nvSpPr>
        <p:spPr>
          <a:xfrm>
            <a:off x="467544" y="2067694"/>
            <a:ext cx="4038600" cy="2778956"/>
          </a:xfrm>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marL="571500" indent="-514350">
              <a:buFont typeface="+mj-lt"/>
              <a:buAutoNum type="arabicParenR"/>
            </a:pPr>
            <a:r>
              <a:rPr lang="en-GB" dirty="0">
                <a:solidFill>
                  <a:schemeClr val="tx2"/>
                </a:solidFill>
              </a:rPr>
              <a:t>Scope </a:t>
            </a:r>
            <a:r>
              <a:rPr lang="en-GB" dirty="0" smtClean="0">
                <a:solidFill>
                  <a:schemeClr val="tx2"/>
                </a:solidFill>
              </a:rPr>
              <a:t>definition </a:t>
            </a:r>
            <a:endParaRPr lang="en-GB" dirty="0">
              <a:solidFill>
                <a:schemeClr val="tx2"/>
              </a:solidFill>
            </a:endParaRPr>
          </a:p>
          <a:p>
            <a:pPr marL="571500" indent="-514350">
              <a:buFont typeface="+mj-lt"/>
              <a:buAutoNum type="arabicParenR"/>
            </a:pPr>
            <a:r>
              <a:rPr lang="en-GB" dirty="0">
                <a:solidFill>
                  <a:schemeClr val="tx2"/>
                </a:solidFill>
              </a:rPr>
              <a:t>Identification of the meeting point between specific projects and the yet-to-be-defined specific responsibilities/role of the AASG</a:t>
            </a:r>
          </a:p>
          <a:p>
            <a:pPr marL="571500" indent="-514350">
              <a:buFont typeface="+mj-lt"/>
              <a:buAutoNum type="arabicParenR"/>
            </a:pPr>
            <a:r>
              <a:rPr lang="en-GB" dirty="0">
                <a:solidFill>
                  <a:schemeClr val="tx2"/>
                </a:solidFill>
              </a:rPr>
              <a:t>Develop reporting processes</a:t>
            </a:r>
          </a:p>
          <a:p>
            <a:pPr marL="571500" indent="-514350">
              <a:buFont typeface="+mj-lt"/>
              <a:buAutoNum type="arabicParenR"/>
            </a:pPr>
            <a:r>
              <a:rPr lang="en-GB" dirty="0">
                <a:solidFill>
                  <a:schemeClr val="tx2"/>
                </a:solidFill>
              </a:rPr>
              <a:t>Maintain a coordinated approach </a:t>
            </a:r>
          </a:p>
          <a:p>
            <a:endParaRPr lang="en-US" dirty="0"/>
          </a:p>
        </p:txBody>
      </p:sp>
      <p:sp>
        <p:nvSpPr>
          <p:cNvPr id="4" name="Espace réservé du contenu 3"/>
          <p:cNvSpPr>
            <a:spLocks noGrp="1"/>
          </p:cNvSpPr>
          <p:nvPr>
            <p:ph sz="half" idx="2"/>
          </p:nvPr>
        </p:nvSpPr>
        <p:spPr>
          <a:xfrm>
            <a:off x="4644008" y="2067694"/>
            <a:ext cx="4038600" cy="2778956"/>
          </a:xfrm>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marL="571500" indent="-514350">
              <a:buFont typeface="+mj-lt"/>
              <a:buAutoNum type="arabicParenR" startAt="5"/>
            </a:pPr>
            <a:r>
              <a:rPr lang="en-GB" dirty="0">
                <a:solidFill>
                  <a:schemeClr val="tx2"/>
                </a:solidFill>
              </a:rPr>
              <a:t>Align the various efforts on the African ANSP peer review programme made thus far</a:t>
            </a:r>
          </a:p>
          <a:p>
            <a:pPr marL="571500" indent="-514350">
              <a:buFont typeface="+mj-lt"/>
              <a:buAutoNum type="arabicParenR" startAt="5"/>
            </a:pPr>
            <a:r>
              <a:rPr lang="en-GB" dirty="0">
                <a:solidFill>
                  <a:schemeClr val="tx2"/>
                </a:solidFill>
              </a:rPr>
              <a:t>Plan and develop the work programme for the remaining part of 2016 through 2018; and </a:t>
            </a:r>
          </a:p>
          <a:p>
            <a:pPr marL="571500" indent="-514350">
              <a:buFont typeface="+mj-lt"/>
              <a:buAutoNum type="arabicParenR" startAt="5"/>
            </a:pPr>
            <a:r>
              <a:rPr lang="en-GB" dirty="0">
                <a:solidFill>
                  <a:schemeClr val="tx2"/>
                </a:solidFill>
              </a:rPr>
              <a:t>Assign responsibilities to the Steering Group</a:t>
            </a:r>
            <a:endParaRPr lang="en-US" dirty="0">
              <a:solidFill>
                <a:schemeClr val="tx2"/>
              </a:solidFill>
            </a:endParaRPr>
          </a:p>
          <a:p>
            <a:pPr marL="514350" indent="-514350">
              <a:buFont typeface="+mj-lt"/>
              <a:buAutoNum type="arabicParenR" startAt="5"/>
            </a:pPr>
            <a:endParaRPr lang="en-US" dirty="0"/>
          </a:p>
        </p:txBody>
      </p:sp>
      <p:sp>
        <p:nvSpPr>
          <p:cNvPr id="5" name="Titre 1"/>
          <p:cNvSpPr txBox="1">
            <a:spLocks/>
          </p:cNvSpPr>
          <p:nvPr/>
        </p:nvSpPr>
        <p:spPr>
          <a:xfrm>
            <a:off x="4283967" y="51470"/>
            <a:ext cx="4830005" cy="576064"/>
          </a:xfrm>
          <a:prstGeom prst="rect">
            <a:avLst/>
          </a:prstGeom>
        </p:spPr>
        <p:txBody>
          <a:bodyPr/>
          <a:lstStyle>
            <a:lvl1pPr algn="ctr" defTabSz="914400" rtl="0" eaLnBrk="1" latinLnBrk="0" hangingPunct="1">
              <a:spcBef>
                <a:spcPct val="0"/>
              </a:spcBef>
              <a:buNone/>
              <a:defRPr sz="4400" kern="1200">
                <a:solidFill>
                  <a:srgbClr val="0054A4"/>
                </a:solidFill>
                <a:latin typeface="Arial" pitchFamily="34" charset="0"/>
                <a:ea typeface="+mj-ea"/>
                <a:cs typeface="Arial" pitchFamily="34" charset="0"/>
              </a:defRPr>
            </a:lvl1pPr>
          </a:lstStyle>
          <a:p>
            <a:r>
              <a:rPr lang="en-US" sz="1400" b="1" dirty="0" smtClean="0">
                <a:solidFill>
                  <a:srgbClr val="C40075"/>
                </a:solidFill>
              </a:rPr>
              <a:t>Establishment of a Regional Framework of Cooperation Among African </a:t>
            </a:r>
            <a:r>
              <a:rPr lang="en-US" sz="1400" b="1" cap="all" dirty="0" smtClean="0">
                <a:solidFill>
                  <a:srgbClr val="C40075"/>
                </a:solidFill>
              </a:rPr>
              <a:t>ANSPs</a:t>
            </a:r>
            <a:r>
              <a:rPr lang="en-US" sz="1400" b="1" cap="all" dirty="0" smtClean="0">
                <a:solidFill>
                  <a:srgbClr val="C40075"/>
                </a:solidFill>
              </a:rPr>
              <a:t/>
            </a:r>
            <a:br>
              <a:rPr lang="en-US" sz="1400" b="1" cap="all" dirty="0" smtClean="0">
                <a:solidFill>
                  <a:srgbClr val="C40075"/>
                </a:solidFill>
              </a:rPr>
            </a:br>
            <a:endParaRPr lang="en-US" sz="1400" dirty="0">
              <a:solidFill>
                <a:srgbClr val="C40075"/>
              </a:solidFill>
            </a:endParaRPr>
          </a:p>
        </p:txBody>
      </p:sp>
    </p:spTree>
    <p:extLst>
      <p:ext uri="{BB962C8B-B14F-4D97-AF65-F5344CB8AC3E}">
        <p14:creationId xmlns:p14="http://schemas.microsoft.com/office/powerpoint/2010/main" val="35213696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11560" y="699542"/>
            <a:ext cx="7715926" cy="668184"/>
          </a:xfrm>
          <a:prstGeom prst="rect">
            <a:avLst/>
          </a:prstGeom>
        </p:spPr>
        <p:txBody>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2800" b="1" dirty="0" smtClean="0"/>
              <a:t>AFI Plan Project on ANSP Peer Review </a:t>
            </a:r>
            <a:r>
              <a:rPr lang="en-US" sz="2800" b="1" dirty="0" err="1" smtClean="0"/>
              <a:t>Programme</a:t>
            </a:r>
            <a:endParaRPr lang="en-CA" sz="2800" b="1" dirty="0"/>
          </a:p>
        </p:txBody>
      </p:sp>
      <p:sp>
        <p:nvSpPr>
          <p:cNvPr id="5" name="Content Placeholder 2"/>
          <p:cNvSpPr txBox="1">
            <a:spLocks/>
          </p:cNvSpPr>
          <p:nvPr/>
        </p:nvSpPr>
        <p:spPr>
          <a:xfrm>
            <a:off x="473079" y="1707654"/>
            <a:ext cx="7992888" cy="208823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Wingdings" panose="05000000000000000000" pitchFamily="2" charset="2"/>
              <a:buChar char="§"/>
            </a:pPr>
            <a:r>
              <a:rPr lang="en-US" sz="2400" dirty="0" smtClean="0"/>
              <a:t>General</a:t>
            </a:r>
          </a:p>
          <a:p>
            <a:pPr lvl="1">
              <a:buFont typeface="Wingdings" panose="05000000000000000000" pitchFamily="2" charset="2"/>
              <a:buChar char="§"/>
            </a:pPr>
            <a:r>
              <a:rPr lang="en-US" sz="2400" dirty="0" smtClean="0"/>
              <a:t>Project phases</a:t>
            </a:r>
          </a:p>
          <a:p>
            <a:pPr lvl="1">
              <a:buFont typeface="Wingdings" panose="05000000000000000000" pitchFamily="2" charset="2"/>
              <a:buChar char="§"/>
            </a:pPr>
            <a:r>
              <a:rPr lang="en-US" sz="2400" dirty="0" smtClean="0"/>
              <a:t>Project Team</a:t>
            </a:r>
          </a:p>
          <a:p>
            <a:pPr lvl="1">
              <a:buFont typeface="Wingdings" panose="05000000000000000000" pitchFamily="2" charset="2"/>
              <a:buChar char="§"/>
            </a:pPr>
            <a:r>
              <a:rPr lang="en-US" sz="2400" dirty="0"/>
              <a:t>Beneficiary States personnel</a:t>
            </a:r>
          </a:p>
          <a:p>
            <a:pPr lvl="1">
              <a:buFont typeface="Wingdings" panose="05000000000000000000" pitchFamily="2" charset="2"/>
              <a:buChar char="§"/>
            </a:pPr>
            <a:endParaRPr lang="en-US" sz="2400" dirty="0" smtClean="0"/>
          </a:p>
        </p:txBody>
      </p:sp>
    </p:spTree>
    <p:extLst>
      <p:ext uri="{BB962C8B-B14F-4D97-AF65-F5344CB8AC3E}">
        <p14:creationId xmlns:p14="http://schemas.microsoft.com/office/powerpoint/2010/main" val="36612403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43608" y="627534"/>
            <a:ext cx="7283878" cy="504056"/>
          </a:xfrm>
          <a:prstGeom prst="rect">
            <a:avLst/>
          </a:prstGeom>
        </p:spPr>
        <p:txBody>
          <a:bodyPr/>
          <a:lstStyle>
            <a:lvl1pPr algn="ctr" defTabSz="914400" rtl="0" eaLnBrk="1" latinLnBrk="0" hangingPunct="1">
              <a:spcBef>
                <a:spcPct val="0"/>
              </a:spcBef>
              <a:buNone/>
              <a:defRPr sz="4400" kern="1200">
                <a:solidFill>
                  <a:srgbClr val="0054A4"/>
                </a:solidFill>
                <a:latin typeface="+mj-lt"/>
                <a:ea typeface="+mj-ea"/>
                <a:cs typeface="+mj-cs"/>
              </a:defRPr>
            </a:lvl1pPr>
          </a:lstStyle>
          <a:p>
            <a:r>
              <a:rPr lang="en-US" sz="2800" b="1" dirty="0" smtClean="0"/>
              <a:t>General</a:t>
            </a:r>
            <a:endParaRPr lang="en-CA" sz="2800" b="1" dirty="0"/>
          </a:p>
        </p:txBody>
      </p:sp>
      <p:sp>
        <p:nvSpPr>
          <p:cNvPr id="5" name="Content Placeholder 2"/>
          <p:cNvSpPr txBox="1">
            <a:spLocks/>
          </p:cNvSpPr>
          <p:nvPr/>
        </p:nvSpPr>
        <p:spPr>
          <a:xfrm>
            <a:off x="251520" y="1275606"/>
            <a:ext cx="8712968" cy="316835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b="1" dirty="0" smtClean="0"/>
              <a:t>Title</a:t>
            </a:r>
            <a:r>
              <a:rPr lang="en-US" sz="1800" dirty="0" smtClean="0"/>
              <a:t>: </a:t>
            </a:r>
            <a:r>
              <a:rPr lang="en-GB" sz="1800" dirty="0"/>
              <a:t>Implementation of African Air Navigation Service Providers Peer Review Programme</a:t>
            </a:r>
            <a:endParaRPr lang="en-US" sz="1800" dirty="0" smtClean="0"/>
          </a:p>
          <a:p>
            <a:r>
              <a:rPr lang="en-US" sz="1800" b="1" dirty="0"/>
              <a:t>Beneficiary </a:t>
            </a:r>
            <a:r>
              <a:rPr lang="en-US" sz="1800" b="1" dirty="0" smtClean="0"/>
              <a:t>States</a:t>
            </a:r>
            <a:r>
              <a:rPr lang="en-US" sz="1800" dirty="0" smtClean="0"/>
              <a:t>: </a:t>
            </a:r>
            <a:r>
              <a:rPr lang="en-GB" sz="1800" dirty="0"/>
              <a:t>All</a:t>
            </a:r>
            <a:r>
              <a:rPr lang="en-GB" sz="1800" b="1" dirty="0"/>
              <a:t> </a:t>
            </a:r>
            <a:r>
              <a:rPr lang="en-GB" sz="1800" dirty="0" smtClean="0"/>
              <a:t>Africa-Indian </a:t>
            </a:r>
            <a:r>
              <a:rPr lang="en-GB" sz="1800" dirty="0"/>
              <a:t>Ocean States </a:t>
            </a:r>
            <a:endParaRPr lang="en-GB" sz="1800" dirty="0" smtClean="0"/>
          </a:p>
          <a:p>
            <a:r>
              <a:rPr lang="en-US" sz="1800" b="1" dirty="0" smtClean="0"/>
              <a:t>Objective</a:t>
            </a:r>
            <a:r>
              <a:rPr lang="en-US" sz="1800" dirty="0" smtClean="0"/>
              <a:t>: To </a:t>
            </a:r>
            <a:r>
              <a:rPr lang="en-US" sz="1800" dirty="0"/>
              <a:t>establish a peer review mechanism among and between </a:t>
            </a:r>
            <a:r>
              <a:rPr lang="en-US" sz="1800" dirty="0" smtClean="0"/>
              <a:t>ANSPs </a:t>
            </a:r>
            <a:r>
              <a:rPr lang="en-US" sz="1800" dirty="0"/>
              <a:t>to improve the capabilities of the ANSPs and enhance the safety and quality of air navigation services in the </a:t>
            </a:r>
            <a:r>
              <a:rPr lang="en-US" sz="1800" dirty="0" smtClean="0"/>
              <a:t>Africa-Indian Ocean </a:t>
            </a:r>
            <a:r>
              <a:rPr lang="en-US" sz="1800" dirty="0"/>
              <a:t>Region.</a:t>
            </a:r>
            <a:endParaRPr lang="en-US" sz="1800" dirty="0" smtClean="0"/>
          </a:p>
          <a:p>
            <a:r>
              <a:rPr lang="en-US" sz="1800" b="1" dirty="0" smtClean="0"/>
              <a:t>Duration</a:t>
            </a:r>
            <a:r>
              <a:rPr lang="en-US" sz="1800" dirty="0" smtClean="0"/>
              <a:t>: 06 months</a:t>
            </a:r>
          </a:p>
          <a:p>
            <a:r>
              <a:rPr lang="en-US" sz="1800" b="1" dirty="0" smtClean="0"/>
              <a:t>Funding</a:t>
            </a:r>
            <a:r>
              <a:rPr lang="en-US" sz="1800" dirty="0" smtClean="0"/>
              <a:t>: AFI Plan budget</a:t>
            </a:r>
          </a:p>
          <a:p>
            <a:r>
              <a:rPr lang="en-US" sz="1800" b="1" dirty="0" smtClean="0"/>
              <a:t>Estimated cost</a:t>
            </a:r>
            <a:r>
              <a:rPr lang="en-US" sz="1800" dirty="0" smtClean="0"/>
              <a:t>: </a:t>
            </a:r>
            <a:r>
              <a:rPr lang="en-US" sz="1800" dirty="0"/>
              <a:t>US$ </a:t>
            </a:r>
            <a:r>
              <a:rPr lang="en-US" sz="1800" dirty="0" smtClean="0"/>
              <a:t>77,931 </a:t>
            </a:r>
          </a:p>
          <a:p>
            <a:r>
              <a:rPr lang="en-US" sz="1800" b="1" dirty="0" smtClean="0"/>
              <a:t>Implementation agencies</a:t>
            </a:r>
            <a:r>
              <a:rPr lang="en-US" sz="1800" dirty="0" smtClean="0"/>
              <a:t>: ICAO/African ANSPs/CANSO</a:t>
            </a:r>
          </a:p>
        </p:txBody>
      </p:sp>
    </p:spTree>
    <p:extLst>
      <p:ext uri="{BB962C8B-B14F-4D97-AF65-F5344CB8AC3E}">
        <p14:creationId xmlns:p14="http://schemas.microsoft.com/office/powerpoint/2010/main" val="10809691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71550"/>
            <a:ext cx="8229600" cy="576064"/>
          </a:xfrm>
        </p:spPr>
        <p:txBody>
          <a:bodyPr/>
          <a:lstStyle/>
          <a:p>
            <a:pPr lvl="0"/>
            <a:r>
              <a:rPr lang="en-US" sz="2800" b="1" dirty="0"/>
              <a:t>End of Project Status/Targets/ Objectives</a:t>
            </a:r>
            <a:endParaRPr lang="en-US" sz="2800" dirty="0"/>
          </a:p>
        </p:txBody>
      </p:sp>
      <p:sp>
        <p:nvSpPr>
          <p:cNvPr id="3" name="Espace réservé du contenu 2"/>
          <p:cNvSpPr>
            <a:spLocks noGrp="1"/>
          </p:cNvSpPr>
          <p:nvPr>
            <p:ph idx="1"/>
          </p:nvPr>
        </p:nvSpPr>
        <p:spPr>
          <a:xfrm>
            <a:off x="457200" y="1563638"/>
            <a:ext cx="8229600" cy="3301015"/>
          </a:xfrm>
        </p:spPr>
        <p:txBody>
          <a:bodyPr>
            <a:normAutofit/>
          </a:bodyPr>
          <a:lstStyle/>
          <a:p>
            <a:pPr marL="342900" lvl="2" indent="-342900"/>
            <a:r>
              <a:rPr lang="en-US" sz="2000" dirty="0" smtClean="0">
                <a:solidFill>
                  <a:srgbClr val="0054A4"/>
                </a:solidFill>
              </a:rPr>
              <a:t>A </a:t>
            </a:r>
            <a:r>
              <a:rPr lang="en-US" sz="2000" dirty="0">
                <a:solidFill>
                  <a:srgbClr val="0054A4"/>
                </a:solidFill>
              </a:rPr>
              <a:t>uniform and sustainable level of safety which should at least be equal to the international requirements has been established for the African Region;</a:t>
            </a:r>
          </a:p>
          <a:p>
            <a:pPr marL="342900" lvl="2" indent="-342900"/>
            <a:r>
              <a:rPr lang="en-US" sz="2000" dirty="0">
                <a:solidFill>
                  <a:srgbClr val="0054A4"/>
                </a:solidFill>
              </a:rPr>
              <a:t>Increased compliance of States with their obligations under the Chicago Convention with respect to air navigation services, including requirements </a:t>
            </a:r>
            <a:r>
              <a:rPr lang="en-US" sz="2000" dirty="0">
                <a:solidFill>
                  <a:srgbClr val="0054A4"/>
                </a:solidFill>
              </a:rPr>
              <a:t>in: ATS</a:t>
            </a:r>
            <a:r>
              <a:rPr lang="en-US" sz="2000" dirty="0">
                <a:solidFill>
                  <a:srgbClr val="0054A4"/>
                </a:solidFill>
              </a:rPr>
              <a:t>, </a:t>
            </a:r>
            <a:r>
              <a:rPr lang="en-US" sz="2000" dirty="0">
                <a:solidFill>
                  <a:srgbClr val="0054A4"/>
                </a:solidFill>
              </a:rPr>
              <a:t>PANS/OPS, </a:t>
            </a:r>
            <a:r>
              <a:rPr lang="en-US" sz="2000" dirty="0">
                <a:solidFill>
                  <a:srgbClr val="0054A4"/>
                </a:solidFill>
              </a:rPr>
              <a:t>AIS, </a:t>
            </a:r>
            <a:r>
              <a:rPr lang="en-US" sz="2000" dirty="0">
                <a:solidFill>
                  <a:srgbClr val="0054A4"/>
                </a:solidFill>
              </a:rPr>
              <a:t>MAP, </a:t>
            </a:r>
            <a:r>
              <a:rPr lang="en-US" sz="2000" dirty="0">
                <a:solidFill>
                  <a:srgbClr val="0054A4"/>
                </a:solidFill>
              </a:rPr>
              <a:t>MET, CNS, SAR, SMS and QMS;</a:t>
            </a:r>
          </a:p>
          <a:p>
            <a:pPr marL="342900" lvl="2" indent="-342900"/>
            <a:r>
              <a:rPr lang="en-US" sz="2000" dirty="0">
                <a:solidFill>
                  <a:srgbClr val="0054A4"/>
                </a:solidFill>
              </a:rPr>
              <a:t>Reduced ANSP safety and quality assurance </a:t>
            </a:r>
            <a:r>
              <a:rPr lang="en-US" sz="2000" dirty="0" err="1">
                <a:solidFill>
                  <a:srgbClr val="0054A4"/>
                </a:solidFill>
              </a:rPr>
              <a:t>programme</a:t>
            </a:r>
            <a:r>
              <a:rPr lang="en-US" sz="2000" dirty="0">
                <a:solidFill>
                  <a:srgbClr val="0054A4"/>
                </a:solidFill>
              </a:rPr>
              <a:t> costs through pooling of toolkits, human resources and available training</a:t>
            </a:r>
            <a:r>
              <a:rPr lang="en-US" sz="2000" dirty="0">
                <a:solidFill>
                  <a:srgbClr val="0054A4"/>
                </a:solidFill>
              </a:rPr>
              <a:t>.</a:t>
            </a:r>
            <a:endParaRPr lang="en-US" sz="2000" dirty="0">
              <a:solidFill>
                <a:srgbClr val="0054A4"/>
              </a:solidFill>
            </a:endParaRPr>
          </a:p>
        </p:txBody>
      </p:sp>
      <p:sp>
        <p:nvSpPr>
          <p:cNvPr id="4" name="Rectangle 3"/>
          <p:cNvSpPr/>
          <p:nvPr/>
        </p:nvSpPr>
        <p:spPr>
          <a:xfrm>
            <a:off x="457200" y="1171791"/>
            <a:ext cx="8363272" cy="492443"/>
          </a:xfrm>
          <a:prstGeom prst="rect">
            <a:avLst/>
          </a:prstGeom>
        </p:spPr>
        <p:txBody>
          <a:bodyPr wrap="square">
            <a:spAutoFit/>
          </a:bodyPr>
          <a:lstStyle/>
          <a:p>
            <a:pPr marL="0" lvl="1">
              <a:spcBef>
                <a:spcPct val="20000"/>
              </a:spcBef>
            </a:pPr>
            <a:r>
              <a:rPr lang="en-US" sz="2600" b="1" dirty="0"/>
              <a:t>The following is expected by the end of the Project:</a:t>
            </a:r>
          </a:p>
        </p:txBody>
      </p:sp>
    </p:spTree>
    <p:extLst>
      <p:ext uri="{BB962C8B-B14F-4D97-AF65-F5344CB8AC3E}">
        <p14:creationId xmlns:p14="http://schemas.microsoft.com/office/powerpoint/2010/main" val="12152998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342900" lvl="2" indent="-342900">
              <a:lnSpc>
                <a:spcPct val="90000"/>
              </a:lnSpc>
            </a:pPr>
            <a:r>
              <a:rPr lang="en-US" sz="2000" dirty="0">
                <a:solidFill>
                  <a:srgbClr val="0054A4"/>
                </a:solidFill>
              </a:rPr>
              <a:t>Effective </a:t>
            </a:r>
            <a:r>
              <a:rPr lang="en-US" sz="2000" dirty="0">
                <a:solidFill>
                  <a:srgbClr val="0054A4"/>
                </a:solidFill>
              </a:rPr>
              <a:t>preparation of ANSPs in the process towards safety oversight/certification by Civil Aviation Authorities;</a:t>
            </a:r>
          </a:p>
          <a:p>
            <a:pPr marL="342900" lvl="2" indent="-342900">
              <a:lnSpc>
                <a:spcPct val="90000"/>
              </a:lnSpc>
            </a:pPr>
            <a:r>
              <a:rPr lang="en-US" sz="2000" dirty="0">
                <a:solidFill>
                  <a:srgbClr val="0054A4"/>
                </a:solidFill>
              </a:rPr>
              <a:t>Assurance on the continuous improvement of the safety and quality of air navigation services in the AFI region;</a:t>
            </a:r>
          </a:p>
          <a:p>
            <a:pPr marL="342900" lvl="2" indent="-342900">
              <a:lnSpc>
                <a:spcPct val="90000"/>
              </a:lnSpc>
            </a:pPr>
            <a:r>
              <a:rPr lang="en-US" sz="2000" dirty="0">
                <a:solidFill>
                  <a:srgbClr val="0054A4"/>
                </a:solidFill>
              </a:rPr>
              <a:t>Assurance of a minimum level of </a:t>
            </a:r>
            <a:r>
              <a:rPr lang="en-US" sz="2000" dirty="0">
                <a:solidFill>
                  <a:srgbClr val="0054A4"/>
                </a:solidFill>
              </a:rPr>
              <a:t>operational air navigation safety in </a:t>
            </a:r>
            <a:r>
              <a:rPr lang="en-US" sz="2000" dirty="0">
                <a:solidFill>
                  <a:srgbClr val="0054A4"/>
                </a:solidFill>
              </a:rPr>
              <a:t>States </a:t>
            </a:r>
            <a:r>
              <a:rPr lang="en-US" sz="2000" dirty="0">
                <a:solidFill>
                  <a:srgbClr val="0054A4"/>
                </a:solidFill>
              </a:rPr>
              <a:t>(</a:t>
            </a:r>
            <a:r>
              <a:rPr lang="en-US" sz="2000" dirty="0">
                <a:solidFill>
                  <a:srgbClr val="0054A4"/>
                </a:solidFill>
              </a:rPr>
              <a:t>no ANSP </a:t>
            </a:r>
            <a:r>
              <a:rPr lang="en-US" sz="2000" dirty="0">
                <a:solidFill>
                  <a:srgbClr val="0054A4"/>
                </a:solidFill>
              </a:rPr>
              <a:t>Left Behind).</a:t>
            </a:r>
            <a:endParaRPr lang="en-US" sz="2000" dirty="0">
              <a:solidFill>
                <a:srgbClr val="0054A4"/>
              </a:solidFill>
            </a:endParaRPr>
          </a:p>
          <a:p>
            <a:endParaRPr lang="en-US" dirty="0"/>
          </a:p>
          <a:p>
            <a:endParaRPr lang="en-US" dirty="0"/>
          </a:p>
        </p:txBody>
      </p:sp>
      <p:sp>
        <p:nvSpPr>
          <p:cNvPr id="4" name="Titre 1"/>
          <p:cNvSpPr>
            <a:spLocks noGrp="1"/>
          </p:cNvSpPr>
          <p:nvPr>
            <p:ph type="title"/>
          </p:nvPr>
        </p:nvSpPr>
        <p:spPr/>
        <p:txBody>
          <a:bodyPr/>
          <a:lstStyle/>
          <a:p>
            <a:pPr lvl="0"/>
            <a:r>
              <a:rPr lang="en-US" sz="3200" b="1" dirty="0"/>
              <a:t>End of </a:t>
            </a:r>
            <a:r>
              <a:rPr lang="en-US" sz="2800" b="1" dirty="0"/>
              <a:t>Project</a:t>
            </a:r>
            <a:r>
              <a:rPr lang="en-US" sz="3200" b="1" dirty="0"/>
              <a:t> Status/Targets/ Objectives</a:t>
            </a:r>
            <a:endParaRPr lang="en-US" sz="3200" dirty="0"/>
          </a:p>
        </p:txBody>
      </p:sp>
      <p:sp>
        <p:nvSpPr>
          <p:cNvPr id="5" name="Rectangle 4"/>
          <p:cNvSpPr/>
          <p:nvPr/>
        </p:nvSpPr>
        <p:spPr>
          <a:xfrm>
            <a:off x="457200" y="1505919"/>
            <a:ext cx="8363272" cy="492443"/>
          </a:xfrm>
          <a:prstGeom prst="rect">
            <a:avLst/>
          </a:prstGeom>
        </p:spPr>
        <p:txBody>
          <a:bodyPr wrap="square">
            <a:spAutoFit/>
          </a:bodyPr>
          <a:lstStyle/>
          <a:p>
            <a:pPr marL="0" lvl="1">
              <a:spcBef>
                <a:spcPct val="20000"/>
              </a:spcBef>
            </a:pPr>
            <a:r>
              <a:rPr lang="en-US" sz="2600" b="1" dirty="0"/>
              <a:t>The following is expected by the end of the Project:</a:t>
            </a:r>
          </a:p>
        </p:txBody>
      </p:sp>
    </p:spTree>
    <p:extLst>
      <p:ext uri="{BB962C8B-B14F-4D97-AF65-F5344CB8AC3E}">
        <p14:creationId xmlns:p14="http://schemas.microsoft.com/office/powerpoint/2010/main" val="27156054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987574"/>
            <a:ext cx="8229600" cy="648072"/>
          </a:xfrm>
        </p:spPr>
        <p:txBody>
          <a:bodyPr/>
          <a:lstStyle/>
          <a:p>
            <a:r>
              <a:rPr lang="en-US" dirty="0" err="1" smtClean="0"/>
              <a:t>Programme</a:t>
            </a:r>
            <a:r>
              <a:rPr lang="en-US" dirty="0" smtClean="0"/>
              <a:t> Strategy</a:t>
            </a:r>
            <a:endParaRPr lang="en-US" dirty="0"/>
          </a:p>
        </p:txBody>
      </p:sp>
      <p:sp>
        <p:nvSpPr>
          <p:cNvPr id="3" name="Espace réservé du contenu 2"/>
          <p:cNvSpPr>
            <a:spLocks noGrp="1"/>
          </p:cNvSpPr>
          <p:nvPr>
            <p:ph idx="1"/>
          </p:nvPr>
        </p:nvSpPr>
        <p:spPr>
          <a:xfrm>
            <a:off x="539552" y="1779662"/>
            <a:ext cx="8229600" cy="2886968"/>
          </a:xfrm>
        </p:spPr>
        <p:txBody>
          <a:bodyPr>
            <a:normAutofit/>
          </a:bodyPr>
          <a:lstStyle/>
          <a:p>
            <a:pPr marL="0" indent="0">
              <a:buNone/>
            </a:pPr>
            <a:r>
              <a:rPr lang="en-US" sz="2600" b="1" dirty="0">
                <a:solidFill>
                  <a:schemeClr val="tx1"/>
                </a:solidFill>
                <a:latin typeface="+mn-lt"/>
                <a:cs typeface="+mn-cs"/>
              </a:rPr>
              <a:t>Establishment of a mechanism of action, including:</a:t>
            </a:r>
          </a:p>
          <a:p>
            <a:pPr marL="342900" lvl="2" indent="-342900"/>
            <a:r>
              <a:rPr lang="en-US" sz="2200" dirty="0">
                <a:solidFill>
                  <a:srgbClr val="0054A4"/>
                </a:solidFill>
              </a:rPr>
              <a:t>Creation of </a:t>
            </a:r>
            <a:r>
              <a:rPr lang="en-US" sz="2200" dirty="0">
                <a:solidFill>
                  <a:srgbClr val="0054A4"/>
                </a:solidFill>
              </a:rPr>
              <a:t>a </a:t>
            </a:r>
            <a:r>
              <a:rPr lang="en-US" sz="2200" dirty="0">
                <a:solidFill>
                  <a:srgbClr val="0054A4"/>
                </a:solidFill>
              </a:rPr>
              <a:t>Coordination Team (CT) of Executives appointed by the ANSPs;</a:t>
            </a:r>
          </a:p>
          <a:p>
            <a:pPr marL="342900" lvl="2" indent="-342900"/>
            <a:r>
              <a:rPr lang="en-US" sz="2200" dirty="0">
                <a:solidFill>
                  <a:srgbClr val="0054A4"/>
                </a:solidFill>
              </a:rPr>
              <a:t>Draft a frame document (MOU) which specifies the terms of cooperation (modalities of assistance and review by peers);</a:t>
            </a:r>
          </a:p>
          <a:p>
            <a:pPr marL="342900" lvl="2" indent="-342900"/>
            <a:r>
              <a:rPr lang="en-US" sz="2200" dirty="0">
                <a:solidFill>
                  <a:srgbClr val="0054A4"/>
                </a:solidFill>
              </a:rPr>
              <a:t>Define a standardized frame of reference: all ANSPs will have at their disposal a SMS and a SMQ both integrated (or not);</a:t>
            </a:r>
          </a:p>
          <a:p>
            <a:endParaRPr lang="en-US" dirty="0"/>
          </a:p>
        </p:txBody>
      </p:sp>
    </p:spTree>
    <p:extLst>
      <p:ext uri="{BB962C8B-B14F-4D97-AF65-F5344CB8AC3E}">
        <p14:creationId xmlns:p14="http://schemas.microsoft.com/office/powerpoint/2010/main" val="32162314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smtClean="0"/>
              <a:t>Programme</a:t>
            </a:r>
            <a:r>
              <a:rPr lang="en-US" dirty="0" smtClean="0"/>
              <a:t> Strategy</a:t>
            </a:r>
            <a:endParaRPr lang="en-US" dirty="0"/>
          </a:p>
        </p:txBody>
      </p:sp>
      <p:sp>
        <p:nvSpPr>
          <p:cNvPr id="3" name="Espace réservé du contenu 2"/>
          <p:cNvSpPr>
            <a:spLocks noGrp="1"/>
          </p:cNvSpPr>
          <p:nvPr>
            <p:ph idx="1"/>
          </p:nvPr>
        </p:nvSpPr>
        <p:spPr>
          <a:xfrm>
            <a:off x="457200" y="2136509"/>
            <a:ext cx="8229600" cy="2739497"/>
          </a:xfrm>
        </p:spPr>
        <p:txBody>
          <a:bodyPr vert="horz" lIns="91440" tIns="45720" rIns="91440" bIns="45720" rtlCol="0">
            <a:noAutofit/>
          </a:bodyPr>
          <a:lstStyle/>
          <a:p>
            <a:r>
              <a:rPr lang="en-US" sz="2000" dirty="0" smtClean="0"/>
              <a:t>Establish </a:t>
            </a:r>
            <a:r>
              <a:rPr lang="en-US" sz="2000" dirty="0"/>
              <a:t>a partnership (MOU) with other organizations (ICAO, RSOO, CAAs, etc.), in order to take advantage of their experts in relevant air navigation fields, </a:t>
            </a:r>
            <a:r>
              <a:rPr lang="en-US" sz="2000" dirty="0"/>
              <a:t>as </a:t>
            </a:r>
            <a:r>
              <a:rPr lang="en-US" sz="2000" dirty="0"/>
              <a:t>necessary;</a:t>
            </a:r>
          </a:p>
          <a:p>
            <a:r>
              <a:rPr lang="en-US" sz="2000" dirty="0"/>
              <a:t>Identify and establish a database of competent experts in all ANS areas of the </a:t>
            </a:r>
            <a:r>
              <a:rPr lang="en-US" sz="2000" dirty="0"/>
              <a:t>region</a:t>
            </a:r>
            <a:r>
              <a:rPr lang="en-US" sz="2000" dirty="0"/>
              <a:t>;</a:t>
            </a:r>
          </a:p>
          <a:p>
            <a:r>
              <a:rPr lang="en-US" sz="2000" dirty="0"/>
              <a:t>Develop </a:t>
            </a:r>
            <a:r>
              <a:rPr lang="en-US" sz="2000" dirty="0"/>
              <a:t>reference documentation (</a:t>
            </a:r>
            <a:r>
              <a:rPr lang="en-US" sz="2000" dirty="0" err="1"/>
              <a:t>programme</a:t>
            </a:r>
            <a:r>
              <a:rPr lang="en-US" sz="2000" dirty="0"/>
              <a:t> manual, applicable standards, review questionnaire, checklists, reviewer qualification requirements).</a:t>
            </a:r>
          </a:p>
          <a:p>
            <a:endParaRPr lang="en-US" sz="2000" dirty="0"/>
          </a:p>
        </p:txBody>
      </p:sp>
      <p:sp>
        <p:nvSpPr>
          <p:cNvPr id="4" name="Rectangle 3"/>
          <p:cNvSpPr/>
          <p:nvPr/>
        </p:nvSpPr>
        <p:spPr>
          <a:xfrm>
            <a:off x="457200" y="1674844"/>
            <a:ext cx="8352928" cy="461665"/>
          </a:xfrm>
          <a:prstGeom prst="rect">
            <a:avLst/>
          </a:prstGeom>
        </p:spPr>
        <p:txBody>
          <a:bodyPr wrap="square">
            <a:spAutoFit/>
          </a:bodyPr>
          <a:lstStyle/>
          <a:p>
            <a:r>
              <a:rPr lang="en-US" sz="2400" b="1" dirty="0"/>
              <a:t>Establishment of a mechanism of action, including:</a:t>
            </a:r>
            <a:endParaRPr lang="en-US" sz="2400" dirty="0"/>
          </a:p>
        </p:txBody>
      </p:sp>
    </p:spTree>
    <p:extLst>
      <p:ext uri="{BB962C8B-B14F-4D97-AF65-F5344CB8AC3E}">
        <p14:creationId xmlns:p14="http://schemas.microsoft.com/office/powerpoint/2010/main" val="11692782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Conduct of Peer Reviews</a:t>
            </a:r>
            <a:endParaRPr lang="en-US" dirty="0"/>
          </a:p>
        </p:txBody>
      </p:sp>
      <p:sp>
        <p:nvSpPr>
          <p:cNvPr id="3" name="Espace réservé du contenu 2"/>
          <p:cNvSpPr>
            <a:spLocks noGrp="1"/>
          </p:cNvSpPr>
          <p:nvPr>
            <p:ph idx="1"/>
          </p:nvPr>
        </p:nvSpPr>
        <p:spPr/>
        <p:txBody>
          <a:bodyPr>
            <a:noAutofit/>
          </a:bodyPr>
          <a:lstStyle/>
          <a:p>
            <a:r>
              <a:rPr lang="en-US" sz="2000" dirty="0" smtClean="0"/>
              <a:t>Reviews </a:t>
            </a:r>
            <a:r>
              <a:rPr lang="en-US" sz="2000" dirty="0"/>
              <a:t>are carried out by teams of qualified </a:t>
            </a:r>
            <a:r>
              <a:rPr lang="en-US" sz="2000" dirty="0" smtClean="0"/>
              <a:t>Reviewers</a:t>
            </a:r>
            <a:r>
              <a:rPr lang="en-US" sz="2000" dirty="0"/>
              <a:t>. No Reviewer can be part of the team mandated to review his/her own organization;</a:t>
            </a:r>
          </a:p>
          <a:p>
            <a:r>
              <a:rPr lang="en-US" sz="2000" dirty="0">
                <a:solidFill>
                  <a:srgbClr val="0054A4"/>
                </a:solidFill>
              </a:rPr>
              <a:t>The review reports are sent to the concerned ANSP which will develop the corrective/preventive action plans accordingly;</a:t>
            </a:r>
          </a:p>
          <a:p>
            <a:r>
              <a:rPr lang="en-US" sz="2000" dirty="0">
                <a:solidFill>
                  <a:srgbClr val="0054A4"/>
                </a:solidFill>
              </a:rPr>
              <a:t>The corrective/preventive action plans are returned to the CT which will conduct a regular assessment of the status of implementation.</a:t>
            </a:r>
          </a:p>
          <a:p>
            <a:endParaRPr lang="en-US" sz="2000" dirty="0"/>
          </a:p>
        </p:txBody>
      </p:sp>
    </p:spTree>
    <p:extLst>
      <p:ext uri="{BB962C8B-B14F-4D97-AF65-F5344CB8AC3E}">
        <p14:creationId xmlns:p14="http://schemas.microsoft.com/office/powerpoint/2010/main" val="26674842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43608" y="699542"/>
            <a:ext cx="7283878" cy="668184"/>
          </a:xfrm>
          <a:prstGeom prst="rect">
            <a:avLst/>
          </a:prstGeom>
        </p:spPr>
        <p:txBody>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b="1" dirty="0" smtClean="0"/>
              <a:t>Launch of the Project</a:t>
            </a:r>
            <a:endParaRPr lang="en-CA" b="1" dirty="0"/>
          </a:p>
        </p:txBody>
      </p:sp>
      <p:sp>
        <p:nvSpPr>
          <p:cNvPr id="5" name="Content Placeholder 2"/>
          <p:cNvSpPr txBox="1">
            <a:spLocks/>
          </p:cNvSpPr>
          <p:nvPr/>
        </p:nvSpPr>
        <p:spPr>
          <a:xfrm>
            <a:off x="401071" y="1491630"/>
            <a:ext cx="8568952" cy="324036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fr-FR" sz="2000" b="1" dirty="0" err="1" smtClean="0"/>
              <a:t>Purpose</a:t>
            </a:r>
            <a:r>
              <a:rPr lang="fr-FR" sz="2000" dirty="0" smtClean="0"/>
              <a:t>: </a:t>
            </a:r>
          </a:p>
          <a:p>
            <a:pPr lvl="1"/>
            <a:r>
              <a:rPr lang="en-US" sz="1600" dirty="0" smtClean="0"/>
              <a:t>Sensitize Stakeholders </a:t>
            </a:r>
            <a:r>
              <a:rPr lang="en-US" sz="1600" dirty="0"/>
              <a:t>on the objectives of the </a:t>
            </a:r>
            <a:r>
              <a:rPr lang="en-US" sz="1600" dirty="0" smtClean="0"/>
              <a:t>AFI Plan ANSP Peer Review Project </a:t>
            </a:r>
          </a:p>
          <a:p>
            <a:pPr lvl="1"/>
            <a:r>
              <a:rPr lang="en-US" sz="1600" dirty="0" smtClean="0"/>
              <a:t>Adopt </a:t>
            </a:r>
            <a:r>
              <a:rPr lang="en-US" sz="1600" dirty="0"/>
              <a:t>the </a:t>
            </a:r>
            <a:r>
              <a:rPr lang="en-US" sz="1600" dirty="0" smtClean="0"/>
              <a:t>AFI Plan Project Document </a:t>
            </a:r>
          </a:p>
          <a:p>
            <a:pPr lvl="1"/>
            <a:r>
              <a:rPr lang="en-US" sz="1600" dirty="0" smtClean="0"/>
              <a:t>Secure the </a:t>
            </a:r>
            <a:r>
              <a:rPr lang="en-US" sz="1600" dirty="0"/>
              <a:t>commitment of </a:t>
            </a:r>
            <a:r>
              <a:rPr lang="en-US" sz="1600" dirty="0" smtClean="0"/>
              <a:t>Top Management to the ANSP Peer Review Framework of Cooperation</a:t>
            </a:r>
          </a:p>
          <a:p>
            <a:pPr lvl="1"/>
            <a:r>
              <a:rPr lang="en-US" sz="1600" dirty="0" smtClean="0"/>
              <a:t>Develop an implementation Roadmap for ANSP Peer Review activities</a:t>
            </a:r>
            <a:endParaRPr lang="fr-FR" sz="1600" dirty="0" smtClean="0"/>
          </a:p>
          <a:p>
            <a:pPr lvl="0"/>
            <a:endParaRPr lang="fr-FR" sz="1000" dirty="0" smtClean="0"/>
          </a:p>
          <a:p>
            <a:pPr lvl="0"/>
            <a:r>
              <a:rPr lang="fr-FR" sz="2000" b="1" dirty="0" smtClean="0"/>
              <a:t>Date and venue</a:t>
            </a:r>
            <a:r>
              <a:rPr lang="fr-FR" sz="2000" dirty="0" smtClean="0"/>
              <a:t>: 3-5 May 2017, Freetown (Sierra </a:t>
            </a:r>
            <a:r>
              <a:rPr lang="fr-FR" sz="2000" dirty="0" smtClean="0"/>
              <a:t>Leone)</a:t>
            </a:r>
          </a:p>
          <a:p>
            <a:pPr lvl="1"/>
            <a:r>
              <a:rPr lang="en-US" sz="1600" dirty="0" smtClean="0">
                <a:hlinkClick r:id="rId2" action="ppaction://hlinkfile"/>
              </a:rPr>
              <a:t>AFI Plan African ANSP Peer Revie Project Implementation Quarterly Report - 26 April 2018.pdf</a:t>
            </a:r>
            <a:endParaRPr lang="fr-FR" sz="1600" dirty="0" smtClean="0"/>
          </a:p>
          <a:p>
            <a:pPr lvl="0"/>
            <a:r>
              <a:rPr lang="fr-FR" sz="2000" b="1" dirty="0" smtClean="0"/>
              <a:t>Participants</a:t>
            </a:r>
            <a:r>
              <a:rPr lang="fr-FR" sz="2000" dirty="0" smtClean="0"/>
              <a:t>: ANSP States &amp; </a:t>
            </a:r>
            <a:r>
              <a:rPr lang="fr-FR" sz="2000" dirty="0" err="1" smtClean="0"/>
              <a:t>Organizations</a:t>
            </a:r>
            <a:r>
              <a:rPr lang="fr-FR" sz="2000" dirty="0" smtClean="0"/>
              <a:t>, </a:t>
            </a:r>
            <a:r>
              <a:rPr lang="fr-FR" sz="2000" dirty="0" err="1" smtClean="0"/>
              <a:t>CAAs</a:t>
            </a:r>
            <a:r>
              <a:rPr lang="fr-FR" sz="2000" dirty="0" smtClean="0"/>
              <a:t>, AFCAC</a:t>
            </a:r>
            <a:endParaRPr lang="fr-FR" sz="2000" dirty="0"/>
          </a:p>
        </p:txBody>
      </p:sp>
    </p:spTree>
    <p:extLst>
      <p:ext uri="{BB962C8B-B14F-4D97-AF65-F5344CB8AC3E}">
        <p14:creationId xmlns:p14="http://schemas.microsoft.com/office/powerpoint/2010/main" val="40527414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915566"/>
            <a:ext cx="8229600" cy="648072"/>
          </a:xfrm>
        </p:spPr>
        <p:txBody>
          <a:bodyPr/>
          <a:lstStyle/>
          <a:p>
            <a:r>
              <a:rPr lang="en-US" sz="3200" b="1" dirty="0" smtClean="0"/>
              <a:t>Project Implementation Strategy</a:t>
            </a:r>
            <a:endParaRPr lang="en-US" sz="3200" b="1" dirty="0"/>
          </a:p>
        </p:txBody>
      </p:sp>
      <p:sp>
        <p:nvSpPr>
          <p:cNvPr id="3" name="Espace réservé du contenu 2"/>
          <p:cNvSpPr>
            <a:spLocks noGrp="1"/>
          </p:cNvSpPr>
          <p:nvPr>
            <p:ph sz="half" idx="1"/>
          </p:nvPr>
        </p:nvSpPr>
        <p:spPr>
          <a:xfrm>
            <a:off x="323528" y="1491630"/>
            <a:ext cx="4324672" cy="3145565"/>
          </a:xfrm>
        </p:spPr>
        <p:txBody>
          <a:bodyPr>
            <a:noAutofit/>
          </a:bodyPr>
          <a:lstStyle/>
          <a:p>
            <a:pPr marL="0" indent="0">
              <a:buNone/>
            </a:pPr>
            <a:r>
              <a:rPr lang="en-US" sz="1800" b="1" dirty="0" smtClean="0"/>
              <a:t>The </a:t>
            </a:r>
            <a:r>
              <a:rPr lang="en-US" sz="1800" b="1" dirty="0"/>
              <a:t>Project will be implemented by: </a:t>
            </a:r>
          </a:p>
          <a:p>
            <a:pPr lvl="1"/>
            <a:r>
              <a:rPr lang="en-US" sz="1800" dirty="0"/>
              <a:t>the ICAO Regional Offices accredited to African States, and </a:t>
            </a:r>
          </a:p>
          <a:p>
            <a:pPr lvl="1"/>
            <a:r>
              <a:rPr lang="en-US" sz="1800" dirty="0"/>
              <a:t>a Team of Experts from among </a:t>
            </a:r>
            <a:r>
              <a:rPr lang="en-US" sz="1800" dirty="0" smtClean="0"/>
              <a:t>ANSPs </a:t>
            </a:r>
            <a:r>
              <a:rPr lang="en-US" sz="1800" dirty="0"/>
              <a:t>and Industry that will provide technical support on a needs basis via review missions or remote documentation review and drafting.</a:t>
            </a:r>
          </a:p>
          <a:p>
            <a:endParaRPr lang="en-US" sz="1800" dirty="0"/>
          </a:p>
        </p:txBody>
      </p:sp>
      <p:sp>
        <p:nvSpPr>
          <p:cNvPr id="4" name="Espace réservé du contenu 3"/>
          <p:cNvSpPr>
            <a:spLocks noGrp="1"/>
          </p:cNvSpPr>
          <p:nvPr>
            <p:ph sz="half" idx="2"/>
          </p:nvPr>
        </p:nvSpPr>
        <p:spPr>
          <a:xfrm>
            <a:off x="4569178" y="1491630"/>
            <a:ext cx="4536504" cy="3056708"/>
          </a:xfrm>
        </p:spPr>
        <p:txBody>
          <a:bodyPr>
            <a:noAutofit/>
          </a:bodyPr>
          <a:lstStyle/>
          <a:p>
            <a:pPr marL="0" lvl="0" indent="0">
              <a:buNone/>
            </a:pPr>
            <a:r>
              <a:rPr lang="fr-FR" sz="1800" b="1" dirty="0"/>
              <a:t>Composition of the Project Team</a:t>
            </a:r>
            <a:r>
              <a:rPr lang="fr-FR" sz="1800" b="1" dirty="0" smtClean="0"/>
              <a:t>:</a:t>
            </a:r>
          </a:p>
          <a:p>
            <a:r>
              <a:rPr lang="fr-FR" sz="1800" b="1" dirty="0" smtClean="0"/>
              <a:t>ICAO</a:t>
            </a:r>
            <a:endParaRPr lang="fr-FR" sz="1800" b="1" dirty="0"/>
          </a:p>
          <a:p>
            <a:pPr lvl="1"/>
            <a:r>
              <a:rPr lang="fr-FR" sz="1800" dirty="0" err="1" smtClean="0"/>
              <a:t>Deputy</a:t>
            </a:r>
            <a:r>
              <a:rPr lang="fr-FR" sz="1800" dirty="0" smtClean="0"/>
              <a:t> </a:t>
            </a:r>
            <a:r>
              <a:rPr lang="fr-FR" sz="1800" dirty="0"/>
              <a:t>Regional </a:t>
            </a:r>
            <a:r>
              <a:rPr lang="fr-FR" sz="1800" dirty="0" smtClean="0"/>
              <a:t>Director, HQ/ANB Experts, </a:t>
            </a:r>
            <a:r>
              <a:rPr lang="fr-FR" sz="1800" dirty="0" err="1" smtClean="0"/>
              <a:t>ROs</a:t>
            </a:r>
            <a:r>
              <a:rPr lang="fr-FR" sz="1800" dirty="0" smtClean="0"/>
              <a:t>/ANS</a:t>
            </a:r>
          </a:p>
          <a:p>
            <a:r>
              <a:rPr lang="fr-FR" sz="1800" b="1" dirty="0" err="1" smtClean="0"/>
              <a:t>ANSPs</a:t>
            </a:r>
            <a:endParaRPr lang="fr-FR" sz="1800" b="1" dirty="0"/>
          </a:p>
          <a:p>
            <a:pPr lvl="1"/>
            <a:r>
              <a:rPr lang="fr-FR" sz="1800" dirty="0" smtClean="0"/>
              <a:t> Experts </a:t>
            </a:r>
            <a:r>
              <a:rPr lang="fr-FR" sz="1800" dirty="0" err="1"/>
              <a:t>selected</a:t>
            </a:r>
            <a:r>
              <a:rPr lang="fr-FR" sz="1800" dirty="0"/>
              <a:t> </a:t>
            </a:r>
            <a:r>
              <a:rPr lang="fr-FR" sz="1800" dirty="0" err="1" smtClean="0"/>
              <a:t>based</a:t>
            </a:r>
            <a:r>
              <a:rPr lang="fr-FR" sz="1800" dirty="0" smtClean="0"/>
              <a:t> on </a:t>
            </a:r>
            <a:r>
              <a:rPr lang="fr-FR" sz="1800" dirty="0" err="1" smtClean="0"/>
              <a:t>agreed</a:t>
            </a:r>
            <a:r>
              <a:rPr lang="fr-FR" sz="1800" dirty="0" smtClean="0"/>
              <a:t> </a:t>
            </a:r>
            <a:r>
              <a:rPr lang="fr-FR" sz="1800" dirty="0" err="1" smtClean="0"/>
              <a:t>criteria</a:t>
            </a:r>
            <a:r>
              <a:rPr lang="fr-FR" sz="1800" dirty="0" smtClean="0"/>
              <a:t> </a:t>
            </a:r>
            <a:endParaRPr lang="fr-FR" sz="1800" dirty="0"/>
          </a:p>
          <a:p>
            <a:r>
              <a:rPr lang="fr-FR" sz="2200" b="1" dirty="0" err="1" smtClean="0"/>
              <a:t>Industry</a:t>
            </a:r>
            <a:endParaRPr lang="fr-FR" sz="2200" b="1" dirty="0" smtClean="0"/>
          </a:p>
          <a:p>
            <a:pPr lvl="1"/>
            <a:r>
              <a:rPr lang="fr-FR" sz="1800" dirty="0" smtClean="0"/>
              <a:t>ANS </a:t>
            </a:r>
            <a:r>
              <a:rPr lang="fr-FR" sz="1800" dirty="0"/>
              <a:t>Experts </a:t>
            </a:r>
            <a:r>
              <a:rPr lang="fr-FR" sz="1800" dirty="0" err="1"/>
              <a:t>from</a:t>
            </a:r>
            <a:r>
              <a:rPr lang="fr-FR" sz="1800" dirty="0"/>
              <a:t> </a:t>
            </a:r>
            <a:r>
              <a:rPr lang="fr-FR" sz="1800" dirty="0" smtClean="0"/>
              <a:t>CANSO</a:t>
            </a:r>
            <a:endParaRPr lang="en-US" sz="1800" dirty="0"/>
          </a:p>
        </p:txBody>
      </p:sp>
      <p:cxnSp>
        <p:nvCxnSpPr>
          <p:cNvPr id="6" name="Connecteur droit 5"/>
          <p:cNvCxnSpPr>
            <a:stCxn id="2" idx="2"/>
          </p:cNvCxnSpPr>
          <p:nvPr/>
        </p:nvCxnSpPr>
        <p:spPr>
          <a:xfrm>
            <a:off x="4582344" y="1563638"/>
            <a:ext cx="0" cy="3073557"/>
          </a:xfrm>
          <a:prstGeom prst="line">
            <a:avLst/>
          </a:prstGeom>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588557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a:graphicFrameLocks/>
          </p:cNvGraphicFramePr>
          <p:nvPr>
            <p:extLst>
              <p:ext uri="{D42A27DB-BD31-4B8C-83A1-F6EECF244321}">
                <p14:modId xmlns:p14="http://schemas.microsoft.com/office/powerpoint/2010/main" val="772670497"/>
              </p:ext>
            </p:extLst>
          </p:nvPr>
        </p:nvGraphicFramePr>
        <p:xfrm>
          <a:off x="395536" y="590555"/>
          <a:ext cx="8263079"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22" name="Title 1"/>
          <p:cNvSpPr>
            <a:spLocks noGrp="1"/>
          </p:cNvSpPr>
          <p:nvPr>
            <p:ph type="title"/>
          </p:nvPr>
        </p:nvSpPr>
        <p:spPr>
          <a:xfrm>
            <a:off x="4737404" y="76200"/>
            <a:ext cx="4251598" cy="576000"/>
          </a:xfrm>
        </p:spPr>
        <p:style>
          <a:lnRef idx="1">
            <a:schemeClr val="accent1"/>
          </a:lnRef>
          <a:fillRef idx="3">
            <a:schemeClr val="accent1"/>
          </a:fillRef>
          <a:effectRef idx="2">
            <a:schemeClr val="accent1"/>
          </a:effectRef>
          <a:fontRef idx="minor">
            <a:schemeClr val="lt1"/>
          </a:fontRef>
        </p:style>
        <p:txBody>
          <a:bodyPr anchor="ctr" anchorCtr="0"/>
          <a:lstStyle/>
          <a:p>
            <a:pPr marL="319088" algn="l"/>
            <a:r>
              <a:rPr lang="en-US" sz="2800" b="1" dirty="0" smtClean="0">
                <a:solidFill>
                  <a:schemeClr val="bg1"/>
                </a:solidFill>
                <a:effectLst>
                  <a:outerShdw blurRad="38100" dist="38100" dir="2700000" algn="tl">
                    <a:srgbClr val="000000">
                      <a:alpha val="43137"/>
                    </a:srgbClr>
                  </a:outerShdw>
                </a:effectLst>
              </a:rPr>
              <a:t>Growth of Air Transport</a:t>
            </a:r>
            <a:endParaRPr lang="en-US" sz="2800" b="1" dirty="0">
              <a:solidFill>
                <a:schemeClr val="bg1"/>
              </a:solidFill>
              <a:effectLst>
                <a:outerShdw blurRad="38100" dist="38100" dir="2700000" algn="tl">
                  <a:srgbClr val="000000">
                    <a:alpha val="43137"/>
                  </a:srgbClr>
                </a:outerShdw>
              </a:effectLst>
            </a:endParaRPr>
          </a:p>
        </p:txBody>
      </p:sp>
      <p:sp>
        <p:nvSpPr>
          <p:cNvPr id="13" name="TextBox 12"/>
          <p:cNvSpPr txBox="1"/>
          <p:nvPr/>
        </p:nvSpPr>
        <p:spPr>
          <a:xfrm>
            <a:off x="4708829" y="4833471"/>
            <a:ext cx="4495800" cy="246221"/>
          </a:xfrm>
          <a:prstGeom prst="rect">
            <a:avLst/>
          </a:prstGeom>
          <a:noFill/>
        </p:spPr>
        <p:txBody>
          <a:bodyPr wrap="square" rtlCol="0">
            <a:spAutoFit/>
          </a:bodyPr>
          <a:lstStyle/>
          <a:p>
            <a:pPr algn="r"/>
            <a:r>
              <a:rPr lang="en-US" sz="1000" dirty="0" smtClean="0">
                <a:solidFill>
                  <a:schemeClr val="bg1"/>
                </a:solidFill>
              </a:rPr>
              <a:t>Scheduled commercial traffic</a:t>
            </a:r>
            <a:endParaRPr lang="en-US" sz="1000" dirty="0">
              <a:solidFill>
                <a:schemeClr val="bg1"/>
              </a:solidFill>
            </a:endParaRPr>
          </a:p>
        </p:txBody>
      </p:sp>
      <p:sp>
        <p:nvSpPr>
          <p:cNvPr id="17" name="TextBox 16"/>
          <p:cNvSpPr txBox="1"/>
          <p:nvPr/>
        </p:nvSpPr>
        <p:spPr>
          <a:xfrm>
            <a:off x="4962688" y="4967615"/>
            <a:ext cx="4248472" cy="246221"/>
          </a:xfrm>
          <a:prstGeom prst="rect">
            <a:avLst/>
          </a:prstGeom>
          <a:noFill/>
        </p:spPr>
        <p:txBody>
          <a:bodyPr wrap="square" rtlCol="0">
            <a:spAutoFit/>
          </a:bodyPr>
          <a:lstStyle>
            <a:defPPr>
              <a:defRPr lang="en-US"/>
            </a:defPPr>
            <a:lvl1pPr algn="r">
              <a:defRPr sz="1200" b="1" i="1">
                <a:solidFill>
                  <a:schemeClr val="tx1">
                    <a:lumMod val="50000"/>
                    <a:lumOff val="50000"/>
                  </a:schemeClr>
                </a:solidFill>
              </a:defRPr>
            </a:lvl1pPr>
          </a:lstStyle>
          <a:p>
            <a:r>
              <a:rPr lang="en-US" sz="1000" b="0" i="0" dirty="0">
                <a:solidFill>
                  <a:schemeClr val="bg1"/>
                </a:solidFill>
              </a:rPr>
              <a:t>Total (international and domestic) services</a:t>
            </a:r>
          </a:p>
        </p:txBody>
      </p:sp>
      <p:sp>
        <p:nvSpPr>
          <p:cNvPr id="14" name="Slide Number Placeholder 1"/>
          <p:cNvSpPr>
            <a:spLocks noGrp="1"/>
          </p:cNvSpPr>
          <p:nvPr>
            <p:ph type="sldNum" sz="quarter" idx="12"/>
          </p:nvPr>
        </p:nvSpPr>
        <p:spPr>
          <a:xfrm>
            <a:off x="1588" y="4894008"/>
            <a:ext cx="9142412" cy="249492"/>
          </a:xfrm>
        </p:spPr>
        <p:txBody>
          <a:bodyPr/>
          <a:lstStyle/>
          <a:p>
            <a:pPr algn="ctr"/>
            <a:fld id="{3FF909EE-2C65-48BC-95E5-26F3591A45A6}" type="slidenum">
              <a:rPr lang="en-CA" smtClean="0"/>
              <a:pPr algn="ctr"/>
              <a:t>3</a:t>
            </a:fld>
            <a:endParaRPr lang="en-CA" dirty="0"/>
          </a:p>
        </p:txBody>
      </p:sp>
      <p:sp>
        <p:nvSpPr>
          <p:cNvPr id="18" name="TextBox 17"/>
          <p:cNvSpPr txBox="1"/>
          <p:nvPr/>
        </p:nvSpPr>
        <p:spPr>
          <a:xfrm>
            <a:off x="0" y="4883150"/>
            <a:ext cx="4788024" cy="261610"/>
          </a:xfrm>
          <a:prstGeom prst="rect">
            <a:avLst/>
          </a:prstGeom>
          <a:noFill/>
        </p:spPr>
        <p:txBody>
          <a:bodyPr wrap="square" rtlCol="0">
            <a:spAutoFit/>
          </a:bodyPr>
          <a:lstStyle/>
          <a:p>
            <a:r>
              <a:rPr lang="en-GB" sz="1050" b="1" dirty="0" smtClean="0">
                <a:solidFill>
                  <a:schemeClr val="bg1"/>
                </a:solidFill>
              </a:rPr>
              <a:t>Source</a:t>
            </a:r>
            <a:r>
              <a:rPr lang="en-GB" sz="1050" dirty="0">
                <a:solidFill>
                  <a:schemeClr val="bg1"/>
                </a:solidFill>
              </a:rPr>
              <a:t>: </a:t>
            </a:r>
            <a:r>
              <a:rPr lang="en-GB" sz="1050" dirty="0" smtClean="0">
                <a:solidFill>
                  <a:schemeClr val="bg1"/>
                </a:solidFill>
              </a:rPr>
              <a:t>ICAO Annual Report of the Council</a:t>
            </a:r>
            <a:endParaRPr lang="en-GB" sz="1050" dirty="0">
              <a:solidFill>
                <a:schemeClr val="bg1"/>
              </a:solidFill>
            </a:endParaRPr>
          </a:p>
        </p:txBody>
      </p:sp>
      <p:cxnSp>
        <p:nvCxnSpPr>
          <p:cNvPr id="8" name="Straight Arrow Connector 7"/>
          <p:cNvCxnSpPr/>
          <p:nvPr/>
        </p:nvCxnSpPr>
        <p:spPr>
          <a:xfrm>
            <a:off x="7740352" y="1569297"/>
            <a:ext cx="0" cy="2061135"/>
          </a:xfrm>
          <a:prstGeom prst="straightConnector1">
            <a:avLst/>
          </a:prstGeom>
          <a:ln w="1270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7596336" y="1341955"/>
            <a:ext cx="133313" cy="221683"/>
          </a:xfrm>
          <a:prstGeom prst="ellipse">
            <a:avLst/>
          </a:prstGeom>
          <a:noFill/>
          <a:ln w="127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CA" sz="1100" dirty="0"/>
          </a:p>
        </p:txBody>
      </p:sp>
      <p:sp>
        <p:nvSpPr>
          <p:cNvPr id="11" name="Oval 10"/>
          <p:cNvSpPr/>
          <p:nvPr/>
        </p:nvSpPr>
        <p:spPr>
          <a:xfrm>
            <a:off x="7607127" y="1635646"/>
            <a:ext cx="133225" cy="221640"/>
          </a:xfrm>
          <a:prstGeom prst="ellipse">
            <a:avLst/>
          </a:prstGeom>
          <a:noFill/>
          <a:ln w="12700">
            <a:solidFill>
              <a:srgbClr val="279DD9"/>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CA" sz="1100" dirty="0"/>
          </a:p>
        </p:txBody>
      </p:sp>
      <p:cxnSp>
        <p:nvCxnSpPr>
          <p:cNvPr id="12" name="Straight Arrow Connector 11"/>
          <p:cNvCxnSpPr/>
          <p:nvPr/>
        </p:nvCxnSpPr>
        <p:spPr>
          <a:xfrm flipH="1">
            <a:off x="7663370" y="1857286"/>
            <a:ext cx="2486" cy="1218520"/>
          </a:xfrm>
          <a:prstGeom prst="straightConnector1">
            <a:avLst/>
          </a:prstGeom>
          <a:ln w="1270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599642" y="3075806"/>
            <a:ext cx="1140710" cy="520450"/>
          </a:xfrm>
          <a:prstGeom prst="rect">
            <a:avLst/>
          </a:prstGeom>
          <a:solidFill>
            <a:schemeClr val="bg1"/>
          </a:solidFill>
          <a:ln w="127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b"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CA" sz="2800" dirty="0" smtClean="0">
                <a:solidFill>
                  <a:srgbClr val="00B0F0"/>
                </a:solidFill>
              </a:rPr>
              <a:t>205</a:t>
            </a:r>
            <a:r>
              <a:rPr lang="en-CA" sz="900" dirty="0" smtClean="0">
                <a:solidFill>
                  <a:srgbClr val="00B0F0"/>
                </a:solidFill>
              </a:rPr>
              <a:t> billion </a:t>
            </a:r>
            <a:r>
              <a:rPr lang="en-US" sz="900" dirty="0" smtClean="0">
                <a:solidFill>
                  <a:srgbClr val="00B0F0"/>
                </a:solidFill>
              </a:rPr>
              <a:t>FTK</a:t>
            </a:r>
            <a:endParaRPr lang="en-CA" sz="900" dirty="0">
              <a:solidFill>
                <a:srgbClr val="00B0F0"/>
              </a:solidFill>
            </a:endParaRPr>
          </a:p>
        </p:txBody>
      </p:sp>
      <p:sp>
        <p:nvSpPr>
          <p:cNvPr id="19" name="Rectangle 18"/>
          <p:cNvSpPr/>
          <p:nvPr/>
        </p:nvSpPr>
        <p:spPr>
          <a:xfrm>
            <a:off x="6732240" y="3063866"/>
            <a:ext cx="959365" cy="558806"/>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CA" sz="1400" b="1" dirty="0" smtClean="0">
                <a:solidFill>
                  <a:srgbClr val="92D050"/>
                </a:solidFill>
              </a:rPr>
              <a:t>        +3.8%</a:t>
            </a:r>
            <a:endParaRPr lang="en-CA" sz="1400" b="1" dirty="0">
              <a:solidFill>
                <a:srgbClr val="92D050"/>
              </a:solidFill>
            </a:endParaRPr>
          </a:p>
          <a:p>
            <a:pPr algn="l"/>
            <a:r>
              <a:rPr lang="en-CA" sz="700" i="1" dirty="0" smtClean="0">
                <a:solidFill>
                  <a:srgbClr val="92D050"/>
                </a:solidFill>
              </a:rPr>
              <a:t>                   vs</a:t>
            </a:r>
            <a:r>
              <a:rPr lang="en-CA" sz="700" i="1" dirty="0">
                <a:solidFill>
                  <a:srgbClr val="92D050"/>
                </a:solidFill>
              </a:rPr>
              <a:t>. </a:t>
            </a:r>
            <a:r>
              <a:rPr lang="en-CA" sz="700" dirty="0" smtClean="0">
                <a:solidFill>
                  <a:srgbClr val="92D050"/>
                </a:solidFill>
              </a:rPr>
              <a:t>2015</a:t>
            </a:r>
            <a:endParaRPr lang="en-CA" sz="300" dirty="0">
              <a:solidFill>
                <a:srgbClr val="92D050"/>
              </a:solidFill>
            </a:endParaRPr>
          </a:p>
        </p:txBody>
      </p:sp>
      <p:sp>
        <p:nvSpPr>
          <p:cNvPr id="20" name="Rectangle 19"/>
          <p:cNvSpPr/>
          <p:nvPr/>
        </p:nvSpPr>
        <p:spPr>
          <a:xfrm>
            <a:off x="5839549" y="3664122"/>
            <a:ext cx="1900803" cy="720088"/>
          </a:xfrm>
          <a:prstGeom prst="rect">
            <a:avLst/>
          </a:prstGeom>
          <a:solidFill>
            <a:schemeClr val="bg1"/>
          </a:solidFill>
          <a:ln w="127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b"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CA" sz="5400" dirty="0" smtClean="0">
                <a:solidFill>
                  <a:srgbClr val="002060"/>
                </a:solidFill>
              </a:rPr>
              <a:t>7.1</a:t>
            </a:r>
            <a:r>
              <a:rPr lang="en-CA" sz="1600" dirty="0" smtClean="0">
                <a:solidFill>
                  <a:srgbClr val="002060"/>
                </a:solidFill>
              </a:rPr>
              <a:t> trillion </a:t>
            </a:r>
            <a:r>
              <a:rPr lang="en-US" sz="1600" dirty="0" smtClean="0">
                <a:solidFill>
                  <a:srgbClr val="002060"/>
                </a:solidFill>
              </a:rPr>
              <a:t>RPK</a:t>
            </a:r>
            <a:endParaRPr lang="en-CA" sz="1600" dirty="0">
              <a:solidFill>
                <a:srgbClr val="002060"/>
              </a:solidFill>
            </a:endParaRPr>
          </a:p>
        </p:txBody>
      </p:sp>
      <p:sp>
        <p:nvSpPr>
          <p:cNvPr id="21" name="Rectangle 20"/>
          <p:cNvSpPr/>
          <p:nvPr/>
        </p:nvSpPr>
        <p:spPr>
          <a:xfrm>
            <a:off x="6774752" y="3640720"/>
            <a:ext cx="1037608" cy="558807"/>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CA" sz="1600" b="1" dirty="0" smtClean="0">
                <a:solidFill>
                  <a:srgbClr val="92D050"/>
                </a:solidFill>
              </a:rPr>
              <a:t>+7.4%</a:t>
            </a:r>
            <a:endParaRPr lang="en-CA" sz="1600" b="1" dirty="0">
              <a:solidFill>
                <a:srgbClr val="92D050"/>
              </a:solidFill>
            </a:endParaRPr>
          </a:p>
          <a:p>
            <a:pPr algn="l"/>
            <a:r>
              <a:rPr lang="en-CA" sz="800" dirty="0" smtClean="0">
                <a:solidFill>
                  <a:srgbClr val="92D050"/>
                </a:solidFill>
              </a:rPr>
              <a:t>growth rate </a:t>
            </a:r>
            <a:r>
              <a:rPr lang="en-CA" sz="800" i="1" dirty="0" smtClean="0">
                <a:solidFill>
                  <a:srgbClr val="92D050"/>
                </a:solidFill>
              </a:rPr>
              <a:t>vs</a:t>
            </a:r>
            <a:r>
              <a:rPr lang="en-CA" sz="800" i="1" dirty="0">
                <a:solidFill>
                  <a:srgbClr val="92D050"/>
                </a:solidFill>
              </a:rPr>
              <a:t>. </a:t>
            </a:r>
            <a:r>
              <a:rPr lang="en-CA" sz="800" dirty="0" smtClean="0">
                <a:solidFill>
                  <a:srgbClr val="92D050"/>
                </a:solidFill>
              </a:rPr>
              <a:t>2015</a:t>
            </a:r>
            <a:endParaRPr lang="en-CA" sz="100" dirty="0">
              <a:solidFill>
                <a:srgbClr val="92D050"/>
              </a:solidFill>
            </a:endParaRPr>
          </a:p>
        </p:txBody>
      </p:sp>
    </p:spTree>
    <p:extLst>
      <p:ext uri="{BB962C8B-B14F-4D97-AF65-F5344CB8AC3E}">
        <p14:creationId xmlns:p14="http://schemas.microsoft.com/office/powerpoint/2010/main" val="3907186048"/>
      </p:ext>
    </p:extLst>
  </p:cSld>
  <p:clrMapOvr>
    <a:masterClrMapping/>
  </p:clrMapOvr>
  <mc:AlternateContent xmlns:mc="http://schemas.openxmlformats.org/markup-compatibility/2006" xmlns:p14="http://schemas.microsoft.com/office/powerpoint/2010/main">
    <mc:Choice Requires="p14">
      <p:transition spd="slow" p14:dur="2000" advClick="0" advTm="16000"/>
    </mc:Choice>
    <mc:Fallback xmlns="">
      <p:transition spd="slow" advClick="0" advTm="1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500"/>
                                        <p:tgtEl>
                                          <p:spTgt spid="1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1500"/>
                                        <p:tgtEl>
                                          <p:spTgt spid="19"/>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1500"/>
                                        <p:tgtEl>
                                          <p:spTgt spid="16"/>
                                        </p:tgtEl>
                                      </p:cBhvr>
                                    </p:animEffect>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1500"/>
                                        <p:tgtEl>
                                          <p:spTgt spid="8"/>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500"/>
                                        <p:tgtEl>
                                          <p:spTgt spid="20"/>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up)">
                                      <p:cBhvr>
                                        <p:cTn id="23" dur="1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P spid="20" grpId="0" animBg="1"/>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096" y="1635646"/>
            <a:ext cx="9036496" cy="2886968"/>
          </a:xfrm>
        </p:spPr>
        <p:txBody>
          <a:bodyPr>
            <a:noAutofit/>
          </a:bodyPr>
          <a:lstStyle/>
          <a:p>
            <a:pPr lvl="1"/>
            <a:r>
              <a:rPr lang="en-US" sz="1800" dirty="0" smtClean="0"/>
              <a:t>The </a:t>
            </a:r>
            <a:r>
              <a:rPr lang="en-US" sz="1800" dirty="0"/>
              <a:t>initial stage of the Project </a:t>
            </a:r>
            <a:r>
              <a:rPr lang="en-US" sz="1800" dirty="0" smtClean="0"/>
              <a:t>consisted of </a:t>
            </a:r>
            <a:r>
              <a:rPr lang="en-US" sz="1800" dirty="0"/>
              <a:t>a </a:t>
            </a:r>
            <a:r>
              <a:rPr lang="en-US" sz="1800" i="1" u="sng" dirty="0"/>
              <a:t>Three-Day Regional Meeting of all African ANSPs to establish a mechanism of action and a framework of cooperation, and adopt the operational documentation and the modalities for the implementation of the </a:t>
            </a:r>
            <a:r>
              <a:rPr lang="en-US" sz="1800" i="1" u="sng" dirty="0" smtClean="0"/>
              <a:t>Review </a:t>
            </a:r>
            <a:r>
              <a:rPr lang="en-US" sz="1800" i="1" u="sng" dirty="0" err="1"/>
              <a:t>Programme</a:t>
            </a:r>
            <a:r>
              <a:rPr lang="en-US" sz="1800" i="1" u="sng" dirty="0"/>
              <a:t>.</a:t>
            </a:r>
          </a:p>
          <a:p>
            <a:pPr lvl="1"/>
            <a:r>
              <a:rPr lang="en-US" sz="1800" dirty="0"/>
              <a:t>Following the establishment of the mechanism of action for the </a:t>
            </a:r>
            <a:r>
              <a:rPr lang="en-US" sz="1800" dirty="0" smtClean="0"/>
              <a:t>Review </a:t>
            </a:r>
            <a:r>
              <a:rPr lang="en-US" sz="1800" dirty="0" err="1"/>
              <a:t>Programme</a:t>
            </a:r>
            <a:r>
              <a:rPr lang="en-US" sz="1800" dirty="0"/>
              <a:t>, the assistance will comprise </a:t>
            </a:r>
            <a:r>
              <a:rPr lang="en-US" sz="1800" b="1" i="1" dirty="0" smtClean="0">
                <a:solidFill>
                  <a:srgbClr val="C40075"/>
                </a:solidFill>
              </a:rPr>
              <a:t>a familiarization workshop on the Review </a:t>
            </a:r>
            <a:r>
              <a:rPr lang="en-US" sz="1800" b="1" i="1" dirty="0" err="1" smtClean="0">
                <a:solidFill>
                  <a:srgbClr val="C40075"/>
                </a:solidFill>
              </a:rPr>
              <a:t>Programme</a:t>
            </a:r>
            <a:r>
              <a:rPr lang="en-US" sz="1800" b="1" i="1" dirty="0" smtClean="0">
                <a:solidFill>
                  <a:srgbClr val="C40075"/>
                </a:solidFill>
              </a:rPr>
              <a:t> Manual </a:t>
            </a:r>
            <a:r>
              <a:rPr lang="en-US" sz="1800" dirty="0" smtClean="0"/>
              <a:t>and ANSP </a:t>
            </a:r>
            <a:r>
              <a:rPr lang="en-US" sz="1800" dirty="0"/>
              <a:t>Peer Review activities to </a:t>
            </a:r>
            <a:r>
              <a:rPr lang="en-US" sz="1800" dirty="0" smtClean="0"/>
              <a:t>African ANSPs selected for the pilot reviews.</a:t>
            </a:r>
            <a:endParaRPr lang="en-US" sz="1800" dirty="0"/>
          </a:p>
          <a:p>
            <a:pPr lvl="1"/>
            <a:r>
              <a:rPr lang="en-US" sz="1800" dirty="0"/>
              <a:t>Sensitization actions </a:t>
            </a:r>
            <a:r>
              <a:rPr lang="en-US" sz="1800" dirty="0" smtClean="0"/>
              <a:t>is </a:t>
            </a:r>
            <a:r>
              <a:rPr lang="en-US" sz="1800" dirty="0"/>
              <a:t>also </a:t>
            </a:r>
            <a:r>
              <a:rPr lang="en-US" sz="1800" dirty="0" smtClean="0"/>
              <a:t>required </a:t>
            </a:r>
            <a:r>
              <a:rPr lang="en-US" sz="1800" dirty="0"/>
              <a:t>at a senior level in </a:t>
            </a:r>
            <a:r>
              <a:rPr lang="en-US" sz="1800" dirty="0" smtClean="0"/>
              <a:t>CAAs </a:t>
            </a:r>
            <a:r>
              <a:rPr lang="en-US" sz="1800" dirty="0"/>
              <a:t>to secure their support and facilitate the successful completion of this Project.</a:t>
            </a:r>
          </a:p>
          <a:p>
            <a:endParaRPr lang="en-US" sz="1800" dirty="0"/>
          </a:p>
        </p:txBody>
      </p:sp>
      <p:sp>
        <p:nvSpPr>
          <p:cNvPr id="4" name="Titre 1"/>
          <p:cNvSpPr>
            <a:spLocks noGrp="1"/>
          </p:cNvSpPr>
          <p:nvPr>
            <p:ph type="title"/>
          </p:nvPr>
        </p:nvSpPr>
        <p:spPr>
          <a:xfrm>
            <a:off x="467544" y="915566"/>
            <a:ext cx="8229600" cy="648072"/>
          </a:xfrm>
        </p:spPr>
        <p:txBody>
          <a:bodyPr/>
          <a:lstStyle/>
          <a:p>
            <a:r>
              <a:rPr lang="en-US" sz="3200" b="1" dirty="0" smtClean="0"/>
              <a:t>Project Implementation Strategy</a:t>
            </a:r>
            <a:endParaRPr lang="en-US" sz="3200" b="1" dirty="0"/>
          </a:p>
        </p:txBody>
      </p:sp>
    </p:spTree>
    <p:extLst>
      <p:ext uri="{BB962C8B-B14F-4D97-AF65-F5344CB8AC3E}">
        <p14:creationId xmlns:p14="http://schemas.microsoft.com/office/powerpoint/2010/main" val="11896715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9552" y="699542"/>
            <a:ext cx="7787934" cy="668184"/>
          </a:xfrm>
          <a:prstGeom prst="rect">
            <a:avLst/>
          </a:prstGeom>
        </p:spPr>
        <p:txBody>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4000" b="1" dirty="0" smtClean="0"/>
              <a:t>Conduct of ANSP Peer Reviews</a:t>
            </a:r>
            <a:endParaRPr lang="en-CA" sz="4000" b="1" dirty="0"/>
          </a:p>
        </p:txBody>
      </p:sp>
      <p:sp>
        <p:nvSpPr>
          <p:cNvPr id="5" name="Content Placeholder 2"/>
          <p:cNvSpPr txBox="1">
            <a:spLocks/>
          </p:cNvSpPr>
          <p:nvPr/>
        </p:nvSpPr>
        <p:spPr>
          <a:xfrm>
            <a:off x="251520" y="1491630"/>
            <a:ext cx="8718503" cy="324036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fr-FR" sz="2000" b="1" dirty="0" err="1" smtClean="0"/>
              <a:t>Purpose</a:t>
            </a:r>
            <a:r>
              <a:rPr lang="fr-FR" sz="2000" dirty="0" smtClean="0"/>
              <a:t>: </a:t>
            </a:r>
            <a:r>
              <a:rPr lang="en-US" sz="2000" dirty="0"/>
              <a:t>Assist </a:t>
            </a:r>
            <a:r>
              <a:rPr lang="en-US" sz="2000" dirty="0" smtClean="0"/>
              <a:t>ANSP </a:t>
            </a:r>
            <a:r>
              <a:rPr lang="en-US" sz="2000" dirty="0"/>
              <a:t>in the conduct of </a:t>
            </a:r>
            <a:r>
              <a:rPr lang="en-US" sz="2000" dirty="0" smtClean="0"/>
              <a:t>Peer Reviews</a:t>
            </a:r>
            <a:endParaRPr lang="fr-FR" sz="2000" dirty="0" smtClean="0"/>
          </a:p>
          <a:p>
            <a:pPr lvl="0"/>
            <a:r>
              <a:rPr lang="fr-FR" sz="2000" b="1" dirty="0" err="1" smtClean="0"/>
              <a:t>Activities</a:t>
            </a:r>
            <a:r>
              <a:rPr lang="fr-FR" sz="2000" dirty="0" smtClean="0"/>
              <a:t>: </a:t>
            </a:r>
          </a:p>
          <a:p>
            <a:pPr lvl="1"/>
            <a:r>
              <a:rPr lang="fr-FR" sz="1800" dirty="0" smtClean="0"/>
              <a:t>On site mission of Project team to </a:t>
            </a:r>
            <a:r>
              <a:rPr lang="fr-FR" sz="1800" dirty="0" err="1" smtClean="0"/>
              <a:t>each</a:t>
            </a:r>
            <a:r>
              <a:rPr lang="fr-FR" sz="1800" dirty="0" smtClean="0"/>
              <a:t> </a:t>
            </a:r>
            <a:r>
              <a:rPr lang="fr-FR" sz="1800" dirty="0" err="1" smtClean="0"/>
              <a:t>beneficiary</a:t>
            </a:r>
            <a:r>
              <a:rPr lang="fr-FR" sz="1800" dirty="0" smtClean="0"/>
              <a:t> ANSP </a:t>
            </a:r>
          </a:p>
          <a:p>
            <a:pPr lvl="1"/>
            <a:r>
              <a:rPr lang="fr-FR" sz="1800" dirty="0" smtClean="0"/>
              <a:t>Assistance in the </a:t>
            </a:r>
            <a:r>
              <a:rPr lang="fr-FR" sz="1800" dirty="0" err="1" smtClean="0"/>
              <a:t>conduct</a:t>
            </a:r>
            <a:r>
              <a:rPr lang="fr-FR" sz="1800" dirty="0" smtClean="0"/>
              <a:t> of the Peer </a:t>
            </a:r>
            <a:r>
              <a:rPr lang="fr-FR" sz="1800" dirty="0" err="1" smtClean="0"/>
              <a:t>Review</a:t>
            </a:r>
            <a:endParaRPr lang="fr-FR" sz="1800" dirty="0" smtClean="0"/>
          </a:p>
          <a:p>
            <a:pPr lvl="1"/>
            <a:endParaRPr lang="fr-FR" sz="1600" dirty="0" smtClean="0"/>
          </a:p>
          <a:p>
            <a:pPr lvl="0"/>
            <a:r>
              <a:rPr lang="fr-FR" sz="2000" b="1" dirty="0" smtClean="0"/>
              <a:t>Duration</a:t>
            </a:r>
            <a:r>
              <a:rPr lang="fr-FR" sz="2000" dirty="0" smtClean="0"/>
              <a:t>: 5 </a:t>
            </a:r>
            <a:r>
              <a:rPr lang="fr-FR" sz="2000" dirty="0" err="1" smtClean="0"/>
              <a:t>days</a:t>
            </a:r>
            <a:r>
              <a:rPr lang="fr-FR" sz="2000" dirty="0" smtClean="0"/>
              <a:t> per State/ANSP</a:t>
            </a:r>
          </a:p>
          <a:p>
            <a:pPr lvl="0"/>
            <a:r>
              <a:rPr lang="fr-FR" sz="2000" b="1" dirty="0" err="1" smtClean="0"/>
              <a:t>Responsible</a:t>
            </a:r>
            <a:r>
              <a:rPr lang="fr-FR" sz="2000" dirty="0" smtClean="0"/>
              <a:t>: </a:t>
            </a:r>
            <a:r>
              <a:rPr lang="fr-FR" sz="2000" dirty="0" err="1" smtClean="0"/>
              <a:t>Beneficiary</a:t>
            </a:r>
            <a:r>
              <a:rPr lang="fr-FR" sz="2000" dirty="0" smtClean="0"/>
              <a:t> ANSP and Project Team</a:t>
            </a:r>
            <a:endParaRPr lang="fr-FR" sz="2000" dirty="0"/>
          </a:p>
        </p:txBody>
      </p:sp>
    </p:spTree>
    <p:extLst>
      <p:ext uri="{BB962C8B-B14F-4D97-AF65-F5344CB8AC3E}">
        <p14:creationId xmlns:p14="http://schemas.microsoft.com/office/powerpoint/2010/main" val="19223790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43608" y="699542"/>
            <a:ext cx="7704856" cy="668184"/>
          </a:xfrm>
          <a:prstGeom prst="rect">
            <a:avLst/>
          </a:prstGeom>
        </p:spPr>
        <p:txBody>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4000" b="1" dirty="0" smtClean="0"/>
              <a:t>Monitoring of the </a:t>
            </a:r>
            <a:r>
              <a:rPr lang="en-US" sz="4000" b="1" dirty="0"/>
              <a:t>implementation </a:t>
            </a:r>
            <a:endParaRPr lang="en-CA" sz="4000" b="1" dirty="0"/>
          </a:p>
        </p:txBody>
      </p:sp>
      <p:sp>
        <p:nvSpPr>
          <p:cNvPr id="5" name="Content Placeholder 2"/>
          <p:cNvSpPr txBox="1">
            <a:spLocks/>
          </p:cNvSpPr>
          <p:nvPr/>
        </p:nvSpPr>
        <p:spPr>
          <a:xfrm>
            <a:off x="251520" y="1419622"/>
            <a:ext cx="8718503" cy="324036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fr-FR" sz="2000" b="1" dirty="0" err="1" smtClean="0"/>
              <a:t>Purpose</a:t>
            </a:r>
            <a:r>
              <a:rPr lang="fr-FR" sz="2000" dirty="0" smtClean="0"/>
              <a:t>: </a:t>
            </a:r>
            <a:r>
              <a:rPr lang="fr-FR" sz="2000" dirty="0" err="1" smtClean="0"/>
              <a:t>Ensure</a:t>
            </a:r>
            <a:r>
              <a:rPr lang="fr-FR" sz="2000" dirty="0" smtClean="0"/>
              <a:t> the effective </a:t>
            </a:r>
            <a:r>
              <a:rPr lang="fr-FR" sz="2000" dirty="0" err="1" smtClean="0"/>
              <a:t>implementation</a:t>
            </a:r>
            <a:r>
              <a:rPr lang="fr-FR" sz="2000" dirty="0" smtClean="0"/>
              <a:t> of </a:t>
            </a:r>
            <a:r>
              <a:rPr lang="fr-FR" sz="2000" dirty="0" err="1" smtClean="0"/>
              <a:t>agreed</a:t>
            </a:r>
            <a:r>
              <a:rPr lang="fr-FR" sz="2000" dirty="0" smtClean="0"/>
              <a:t> corrective action plans </a:t>
            </a:r>
          </a:p>
          <a:p>
            <a:pPr lvl="0"/>
            <a:r>
              <a:rPr lang="fr-FR" sz="2000" b="1" dirty="0" err="1" smtClean="0"/>
              <a:t>Activities</a:t>
            </a:r>
            <a:r>
              <a:rPr lang="fr-FR" sz="2000" dirty="0" smtClean="0"/>
              <a:t>: </a:t>
            </a:r>
          </a:p>
          <a:p>
            <a:pPr lvl="1"/>
            <a:r>
              <a:rPr lang="fr-FR" sz="1600" dirty="0" err="1" smtClean="0"/>
              <a:t>Assign</a:t>
            </a:r>
            <a:r>
              <a:rPr lang="fr-FR" sz="1600" dirty="0" smtClean="0"/>
              <a:t> to </a:t>
            </a:r>
            <a:r>
              <a:rPr lang="fr-FR" sz="1600" dirty="0" err="1" smtClean="0"/>
              <a:t>each</a:t>
            </a:r>
            <a:r>
              <a:rPr lang="fr-FR" sz="1600" dirty="0" smtClean="0"/>
              <a:t> Expert ANSP for the monitoring </a:t>
            </a:r>
          </a:p>
          <a:p>
            <a:pPr lvl="1"/>
            <a:r>
              <a:rPr lang="fr-FR" sz="1600" dirty="0" err="1" smtClean="0"/>
              <a:t>Remote</a:t>
            </a:r>
            <a:r>
              <a:rPr lang="fr-FR" sz="1600" dirty="0" smtClean="0"/>
              <a:t> monitoring by Experts of the </a:t>
            </a:r>
            <a:r>
              <a:rPr lang="fr-FR" sz="1600" dirty="0" err="1" smtClean="0"/>
              <a:t>implementation</a:t>
            </a:r>
            <a:r>
              <a:rPr lang="fr-FR" sz="1600" dirty="0" smtClean="0"/>
              <a:t> of the action plans  </a:t>
            </a:r>
          </a:p>
          <a:p>
            <a:pPr lvl="1"/>
            <a:r>
              <a:rPr lang="fr-FR" sz="1600" dirty="0" err="1" smtClean="0"/>
              <a:t>Beneficiary</a:t>
            </a:r>
            <a:r>
              <a:rPr lang="fr-FR" sz="1600" dirty="0" smtClean="0"/>
              <a:t> ANSP to </a:t>
            </a:r>
            <a:r>
              <a:rPr lang="fr-FR" sz="1600" dirty="0" err="1" smtClean="0"/>
              <a:t>forward</a:t>
            </a:r>
            <a:r>
              <a:rPr lang="fr-FR" sz="1600" dirty="0" smtClean="0"/>
              <a:t> to ICAO, </a:t>
            </a:r>
            <a:r>
              <a:rPr lang="fr-FR" sz="1600" dirty="0" err="1" smtClean="0"/>
              <a:t>monthly</a:t>
            </a:r>
            <a:r>
              <a:rPr lang="fr-FR" sz="1600" dirty="0" smtClean="0"/>
              <a:t> reports on the </a:t>
            </a:r>
            <a:r>
              <a:rPr lang="fr-FR" sz="1600" dirty="0" err="1" smtClean="0"/>
              <a:t>progress</a:t>
            </a:r>
            <a:r>
              <a:rPr lang="fr-FR" sz="1600" dirty="0" smtClean="0"/>
              <a:t> in the </a:t>
            </a:r>
            <a:r>
              <a:rPr lang="fr-FR" sz="1600" dirty="0" err="1" smtClean="0"/>
              <a:t>implementation</a:t>
            </a:r>
            <a:r>
              <a:rPr lang="fr-FR" sz="1600" dirty="0" smtClean="0"/>
              <a:t> of action plans</a:t>
            </a:r>
          </a:p>
          <a:p>
            <a:pPr lvl="0"/>
            <a:r>
              <a:rPr lang="fr-FR" sz="2000" b="1" dirty="0" smtClean="0"/>
              <a:t>Duration</a:t>
            </a:r>
            <a:r>
              <a:rPr lang="fr-FR" sz="2000" dirty="0" smtClean="0"/>
              <a:t>: XX </a:t>
            </a:r>
            <a:r>
              <a:rPr lang="fr-FR" sz="2000" dirty="0" err="1" smtClean="0"/>
              <a:t>months</a:t>
            </a:r>
            <a:endParaRPr lang="fr-FR" sz="2000" dirty="0" smtClean="0"/>
          </a:p>
          <a:p>
            <a:pPr lvl="0"/>
            <a:r>
              <a:rPr lang="fr-FR" sz="2000" b="1" dirty="0" err="1" smtClean="0"/>
              <a:t>Responsible</a:t>
            </a:r>
            <a:r>
              <a:rPr lang="fr-FR" sz="2000" dirty="0" smtClean="0"/>
              <a:t>: </a:t>
            </a:r>
            <a:r>
              <a:rPr lang="fr-FR" sz="2000" dirty="0" err="1" smtClean="0"/>
              <a:t>Beneficiary</a:t>
            </a:r>
            <a:r>
              <a:rPr lang="fr-FR" sz="2000" dirty="0" smtClean="0"/>
              <a:t> States, ICAO Regional Office, Project Team</a:t>
            </a:r>
            <a:endParaRPr lang="fr-FR" sz="2000" dirty="0"/>
          </a:p>
        </p:txBody>
      </p:sp>
    </p:spTree>
    <p:extLst>
      <p:ext uri="{BB962C8B-B14F-4D97-AF65-F5344CB8AC3E}">
        <p14:creationId xmlns:p14="http://schemas.microsoft.com/office/powerpoint/2010/main" val="28638724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9552" y="699542"/>
            <a:ext cx="7787934" cy="668184"/>
          </a:xfrm>
          <a:prstGeom prst="rect">
            <a:avLst/>
          </a:prstGeom>
        </p:spPr>
        <p:txBody>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r>
              <a:rPr lang="en-US" sz="4000" b="1" dirty="0" smtClean="0"/>
              <a:t>Review of the Peer Review Process</a:t>
            </a:r>
            <a:endParaRPr lang="en-CA" sz="4000" b="1" dirty="0"/>
          </a:p>
        </p:txBody>
      </p:sp>
      <p:sp>
        <p:nvSpPr>
          <p:cNvPr id="5" name="Content Placeholder 2"/>
          <p:cNvSpPr txBox="1">
            <a:spLocks/>
          </p:cNvSpPr>
          <p:nvPr/>
        </p:nvSpPr>
        <p:spPr>
          <a:xfrm>
            <a:off x="251520" y="1563638"/>
            <a:ext cx="8718503" cy="324036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fr-FR" sz="2000" b="1" dirty="0" err="1" smtClean="0"/>
              <a:t>Purpose</a:t>
            </a:r>
            <a:r>
              <a:rPr lang="fr-FR" sz="2000" dirty="0" smtClean="0"/>
              <a:t>: </a:t>
            </a:r>
          </a:p>
          <a:p>
            <a:pPr lvl="1"/>
            <a:r>
              <a:rPr lang="en-US" sz="1600" dirty="0" smtClean="0"/>
              <a:t>Conduct a wrap </a:t>
            </a:r>
            <a:r>
              <a:rPr lang="en-US" sz="1600" dirty="0"/>
              <a:t>up </a:t>
            </a:r>
            <a:r>
              <a:rPr lang="fr-FR" sz="1600" dirty="0" smtClean="0"/>
              <a:t>of the </a:t>
            </a:r>
            <a:r>
              <a:rPr lang="fr-FR" sz="1600" dirty="0" err="1" smtClean="0"/>
              <a:t>whole</a:t>
            </a:r>
            <a:r>
              <a:rPr lang="fr-FR" sz="1600" dirty="0" smtClean="0"/>
              <a:t> Peer </a:t>
            </a:r>
            <a:r>
              <a:rPr lang="fr-FR" sz="1600" dirty="0" err="1" smtClean="0"/>
              <a:t>Review</a:t>
            </a:r>
            <a:r>
              <a:rPr lang="fr-FR" sz="1600" dirty="0" smtClean="0"/>
              <a:t> </a:t>
            </a:r>
            <a:r>
              <a:rPr lang="fr-FR" sz="1600" dirty="0" err="1" smtClean="0"/>
              <a:t>process</a:t>
            </a:r>
            <a:r>
              <a:rPr lang="fr-FR" sz="1600" dirty="0" smtClean="0"/>
              <a:t> to </a:t>
            </a:r>
            <a:r>
              <a:rPr lang="fr-FR" sz="1600" dirty="0" err="1" smtClean="0"/>
              <a:t>ensure</a:t>
            </a:r>
            <a:r>
              <a:rPr lang="fr-FR" sz="1600" dirty="0" smtClean="0"/>
              <a:t> </a:t>
            </a:r>
            <a:r>
              <a:rPr lang="fr-FR" sz="1600" dirty="0" err="1" smtClean="0"/>
              <a:t>its</a:t>
            </a:r>
            <a:r>
              <a:rPr lang="fr-FR" sz="1600" dirty="0" smtClean="0"/>
              <a:t> compliance </a:t>
            </a:r>
            <a:r>
              <a:rPr lang="fr-FR" sz="1600" dirty="0" err="1" smtClean="0"/>
              <a:t>with</a:t>
            </a:r>
            <a:r>
              <a:rPr lang="fr-FR" sz="1600" dirty="0" smtClean="0"/>
              <a:t> </a:t>
            </a:r>
            <a:r>
              <a:rPr lang="fr-FR" sz="1600" dirty="0" err="1" smtClean="0"/>
              <a:t>agreed</a:t>
            </a:r>
            <a:r>
              <a:rPr lang="fr-FR" sz="1600" dirty="0" smtClean="0"/>
              <a:t> </a:t>
            </a:r>
            <a:r>
              <a:rPr lang="fr-FR" sz="1600" dirty="0" err="1" smtClean="0"/>
              <a:t>framework</a:t>
            </a:r>
            <a:r>
              <a:rPr lang="fr-FR" sz="1600" dirty="0" smtClean="0"/>
              <a:t> of </a:t>
            </a:r>
            <a:r>
              <a:rPr lang="fr-FR" sz="1600" dirty="0" err="1" smtClean="0"/>
              <a:t>cooperation</a:t>
            </a:r>
            <a:r>
              <a:rPr lang="fr-FR" sz="1600" dirty="0" smtClean="0"/>
              <a:t> and </a:t>
            </a:r>
            <a:r>
              <a:rPr lang="fr-FR" sz="1600" dirty="0" err="1" smtClean="0"/>
              <a:t>reference</a:t>
            </a:r>
            <a:r>
              <a:rPr lang="fr-FR" sz="1600" dirty="0" smtClean="0"/>
              <a:t> documentation; and</a:t>
            </a:r>
          </a:p>
          <a:p>
            <a:pPr lvl="1"/>
            <a:r>
              <a:rPr lang="fr-FR" sz="1600" dirty="0" err="1" smtClean="0"/>
              <a:t>Development</a:t>
            </a:r>
            <a:r>
              <a:rPr lang="fr-FR" sz="1600" dirty="0" smtClean="0"/>
              <a:t> of Final Report on the Project</a:t>
            </a:r>
          </a:p>
          <a:p>
            <a:pPr lvl="0"/>
            <a:endParaRPr lang="fr-FR" sz="1000" dirty="0" smtClean="0"/>
          </a:p>
          <a:p>
            <a:pPr lvl="0"/>
            <a:r>
              <a:rPr lang="fr-FR" sz="2000" b="1" dirty="0" err="1" smtClean="0"/>
              <a:t>Activities</a:t>
            </a:r>
            <a:r>
              <a:rPr lang="fr-FR" sz="2000" dirty="0" smtClean="0"/>
              <a:t>: Meeting of </a:t>
            </a:r>
            <a:r>
              <a:rPr lang="fr-FR" sz="2000" dirty="0" err="1" smtClean="0"/>
              <a:t>African</a:t>
            </a:r>
            <a:r>
              <a:rPr lang="fr-FR" sz="2000" dirty="0" smtClean="0"/>
              <a:t> ANSP </a:t>
            </a:r>
            <a:r>
              <a:rPr lang="fr-FR" sz="2000" dirty="0" err="1" smtClean="0"/>
              <a:t>Steering</a:t>
            </a:r>
            <a:r>
              <a:rPr lang="fr-FR" sz="2000" dirty="0" smtClean="0"/>
              <a:t> Group</a:t>
            </a:r>
          </a:p>
          <a:p>
            <a:pPr lvl="0"/>
            <a:endParaRPr lang="fr-FR" sz="1000" dirty="0"/>
          </a:p>
          <a:p>
            <a:pPr lvl="0"/>
            <a:r>
              <a:rPr lang="fr-FR" sz="2000" b="1" dirty="0" smtClean="0"/>
              <a:t>Duration</a:t>
            </a:r>
            <a:r>
              <a:rPr lang="fr-FR" sz="2000" dirty="0" smtClean="0"/>
              <a:t>: 3 </a:t>
            </a:r>
            <a:r>
              <a:rPr lang="fr-FR" sz="2000" dirty="0" err="1" smtClean="0"/>
              <a:t>days</a:t>
            </a:r>
            <a:endParaRPr lang="fr-FR" sz="2000" dirty="0" smtClean="0"/>
          </a:p>
          <a:p>
            <a:pPr lvl="0"/>
            <a:endParaRPr lang="fr-FR" sz="1000" dirty="0" smtClean="0"/>
          </a:p>
          <a:p>
            <a:pPr lvl="0"/>
            <a:r>
              <a:rPr lang="fr-FR" sz="2000" b="1" dirty="0" err="1" smtClean="0"/>
              <a:t>Responsible</a:t>
            </a:r>
            <a:r>
              <a:rPr lang="fr-FR" sz="2000" dirty="0"/>
              <a:t>: </a:t>
            </a:r>
            <a:r>
              <a:rPr lang="fr-FR" sz="2000" dirty="0" err="1"/>
              <a:t>African</a:t>
            </a:r>
            <a:r>
              <a:rPr lang="fr-FR" sz="2000" dirty="0"/>
              <a:t> ANSP </a:t>
            </a:r>
            <a:r>
              <a:rPr lang="fr-FR" sz="2000" dirty="0" err="1"/>
              <a:t>Steering</a:t>
            </a:r>
            <a:r>
              <a:rPr lang="fr-FR" sz="2000" dirty="0"/>
              <a:t> </a:t>
            </a:r>
            <a:r>
              <a:rPr lang="fr-FR" sz="2000" dirty="0" smtClean="0"/>
              <a:t>Group, ICAO HQ and </a:t>
            </a:r>
            <a:r>
              <a:rPr lang="fr-FR" sz="2000" dirty="0" err="1" smtClean="0"/>
              <a:t>ROs</a:t>
            </a:r>
            <a:r>
              <a:rPr lang="fr-FR" sz="2000" dirty="0" smtClean="0"/>
              <a:t>, AFCAC</a:t>
            </a:r>
            <a:endParaRPr lang="fr-FR" sz="2000" dirty="0"/>
          </a:p>
        </p:txBody>
      </p:sp>
    </p:spTree>
    <p:extLst>
      <p:ext uri="{BB962C8B-B14F-4D97-AF65-F5344CB8AC3E}">
        <p14:creationId xmlns:p14="http://schemas.microsoft.com/office/powerpoint/2010/main" val="6035814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395536" y="639801"/>
            <a:ext cx="8348719" cy="723866"/>
          </a:xfrm>
          <a:prstGeom prst="rect">
            <a:avLst/>
          </a:prstGeom>
        </p:spPr>
        <p:txBody>
          <a:bodyPr/>
          <a:lstStyle>
            <a:lvl1pPr algn="ctr" defTabSz="914400" rtl="0" eaLnBrk="1" latinLnBrk="0" hangingPunct="1">
              <a:spcBef>
                <a:spcPct val="0"/>
              </a:spcBef>
              <a:buNone/>
              <a:defRPr sz="4400" kern="1200">
                <a:solidFill>
                  <a:srgbClr val="0054A4"/>
                </a:solidFill>
                <a:latin typeface="+mj-lt"/>
                <a:ea typeface="+mj-ea"/>
                <a:cs typeface="+mj-cs"/>
              </a:defRPr>
            </a:lvl1pPr>
          </a:lstStyle>
          <a:p>
            <a:r>
              <a:rPr lang="en-US" sz="4000" b="1" dirty="0" smtClean="0"/>
              <a:t>Project Phases</a:t>
            </a:r>
            <a:endParaRPr lang="en-CA" sz="4000" b="1" dirty="0"/>
          </a:p>
        </p:txBody>
      </p:sp>
      <p:graphicFrame>
        <p:nvGraphicFramePr>
          <p:cNvPr id="28" name="Diagramme 27"/>
          <p:cNvGraphicFramePr/>
          <p:nvPr>
            <p:extLst>
              <p:ext uri="{D42A27DB-BD31-4B8C-83A1-F6EECF244321}">
                <p14:modId xmlns:p14="http://schemas.microsoft.com/office/powerpoint/2010/main" val="4130185956"/>
              </p:ext>
            </p:extLst>
          </p:nvPr>
        </p:nvGraphicFramePr>
        <p:xfrm>
          <a:off x="460385" y="1864255"/>
          <a:ext cx="8336081" cy="34411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 name="Ellipse 28"/>
          <p:cNvSpPr/>
          <p:nvPr/>
        </p:nvSpPr>
        <p:spPr>
          <a:xfrm>
            <a:off x="822347" y="2960907"/>
            <a:ext cx="312504" cy="32004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Ellipse 29"/>
          <p:cNvSpPr/>
          <p:nvPr/>
        </p:nvSpPr>
        <p:spPr>
          <a:xfrm>
            <a:off x="2557940" y="2558267"/>
            <a:ext cx="273030" cy="27303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31" name="Groupe 30"/>
          <p:cNvGrpSpPr/>
          <p:nvPr/>
        </p:nvGrpSpPr>
        <p:grpSpPr>
          <a:xfrm>
            <a:off x="7058" y="883404"/>
            <a:ext cx="3559916" cy="2257721"/>
            <a:chOff x="202469" y="908105"/>
            <a:chExt cx="2354238" cy="1324722"/>
          </a:xfrm>
        </p:grpSpPr>
        <p:sp>
          <p:nvSpPr>
            <p:cNvPr id="32" name="Rectangle 31"/>
            <p:cNvSpPr/>
            <p:nvPr/>
          </p:nvSpPr>
          <p:spPr>
            <a:xfrm>
              <a:off x="1133473" y="1512743"/>
              <a:ext cx="1423234" cy="72008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3" name="Rectangle 32"/>
            <p:cNvSpPr/>
            <p:nvPr/>
          </p:nvSpPr>
          <p:spPr>
            <a:xfrm>
              <a:off x="202469" y="908105"/>
              <a:ext cx="1549792" cy="72008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3275" tIns="123275" rIns="123275" bIns="123275" numCol="1" spcCol="1270" anchor="t" anchorCtr="0">
              <a:noAutofit/>
            </a:bodyPr>
            <a:lstStyle/>
            <a:p>
              <a:pPr algn="ctr" defTabSz="770443">
                <a:lnSpc>
                  <a:spcPct val="90000"/>
                </a:lnSpc>
                <a:spcBef>
                  <a:spcPct val="0"/>
                </a:spcBef>
                <a:spcAft>
                  <a:spcPct val="35000"/>
                </a:spcAft>
              </a:pPr>
              <a:r>
                <a:rPr lang="en-US" sz="1520" b="1" dirty="0" smtClean="0">
                  <a:solidFill>
                    <a:srgbClr val="00B050"/>
                  </a:solidFill>
                  <a:latin typeface="Arial Narrow" panose="020B0606020202030204" pitchFamily="34" charset="0"/>
                </a:rPr>
                <a:t>Approval of AFI Plan </a:t>
              </a:r>
            </a:p>
            <a:p>
              <a:pPr algn="ctr" defTabSz="770443">
                <a:lnSpc>
                  <a:spcPct val="90000"/>
                </a:lnSpc>
                <a:spcBef>
                  <a:spcPct val="0"/>
                </a:spcBef>
                <a:spcAft>
                  <a:spcPct val="35000"/>
                </a:spcAft>
              </a:pPr>
              <a:r>
                <a:rPr lang="en-US" sz="1520" b="1" dirty="0" smtClean="0">
                  <a:solidFill>
                    <a:srgbClr val="00B050"/>
                  </a:solidFill>
                  <a:latin typeface="Arial Narrow" panose="020B0606020202030204" pitchFamily="34" charset="0"/>
                </a:rPr>
                <a:t>ANSP Peer Review Project</a:t>
              </a:r>
            </a:p>
            <a:p>
              <a:pPr algn="ctr" defTabSz="770443">
                <a:lnSpc>
                  <a:spcPct val="90000"/>
                </a:lnSpc>
                <a:spcBef>
                  <a:spcPct val="0"/>
                </a:spcBef>
                <a:spcAft>
                  <a:spcPct val="35000"/>
                </a:spcAft>
              </a:pPr>
              <a:r>
                <a:rPr lang="en-US" sz="1200" b="1" dirty="0" smtClean="0">
                  <a:solidFill>
                    <a:srgbClr val="CC8004"/>
                  </a:solidFill>
                  <a:latin typeface="Arial Narrow" panose="020B0606020202030204" pitchFamily="34" charset="0"/>
                </a:rPr>
                <a:t>Project </a:t>
              </a:r>
              <a:r>
                <a:rPr lang="en-US" sz="1200" b="1" dirty="0">
                  <a:solidFill>
                    <a:srgbClr val="CC8004"/>
                  </a:solidFill>
                  <a:latin typeface="Arial Narrow" panose="020B0606020202030204" pitchFamily="34" charset="0"/>
                </a:rPr>
                <a:t>promotion / </a:t>
              </a:r>
              <a:endParaRPr lang="en-US" sz="1200" b="1" dirty="0" smtClean="0">
                <a:solidFill>
                  <a:srgbClr val="CC8004"/>
                </a:solidFill>
                <a:latin typeface="Arial Narrow" panose="020B0606020202030204" pitchFamily="34" charset="0"/>
              </a:endParaRPr>
            </a:p>
            <a:p>
              <a:pPr algn="ctr" defTabSz="770443">
                <a:lnSpc>
                  <a:spcPct val="90000"/>
                </a:lnSpc>
                <a:spcBef>
                  <a:spcPct val="0"/>
                </a:spcBef>
                <a:spcAft>
                  <a:spcPct val="35000"/>
                </a:spcAft>
              </a:pPr>
              <a:r>
                <a:rPr lang="en-US" sz="1200" b="1" dirty="0" smtClean="0">
                  <a:solidFill>
                    <a:srgbClr val="CC8004"/>
                  </a:solidFill>
                  <a:latin typeface="Arial Narrow" panose="020B0606020202030204" pitchFamily="34" charset="0"/>
                </a:rPr>
                <a:t>Stakeholders </a:t>
              </a:r>
              <a:r>
                <a:rPr lang="en-US" sz="1200" b="1" dirty="0">
                  <a:solidFill>
                    <a:srgbClr val="CC8004"/>
                  </a:solidFill>
                  <a:latin typeface="Arial Narrow" panose="020B0606020202030204" pitchFamily="34" charset="0"/>
                </a:rPr>
                <a:t>sensitization</a:t>
              </a:r>
            </a:p>
            <a:p>
              <a:pPr algn="ctr" defTabSz="770443">
                <a:lnSpc>
                  <a:spcPct val="90000"/>
                </a:lnSpc>
                <a:spcBef>
                  <a:spcPct val="0"/>
                </a:spcBef>
                <a:spcAft>
                  <a:spcPct val="35000"/>
                </a:spcAft>
              </a:pPr>
              <a:r>
                <a:rPr lang="fr-FR" sz="1400" b="1" i="1" dirty="0" err="1" smtClean="0">
                  <a:solidFill>
                    <a:srgbClr val="FF0000"/>
                  </a:solidFill>
                  <a:latin typeface="Arial Narrow" panose="020B0606020202030204" pitchFamily="34" charset="0"/>
                </a:rPr>
                <a:t>Since</a:t>
              </a:r>
              <a:r>
                <a:rPr lang="fr-FR" sz="1400" b="1" i="1" dirty="0" smtClean="0">
                  <a:solidFill>
                    <a:srgbClr val="FF0000"/>
                  </a:solidFill>
                  <a:latin typeface="Arial Narrow" panose="020B0606020202030204" pitchFamily="34" charset="0"/>
                </a:rPr>
                <a:t> 27 </a:t>
              </a:r>
              <a:r>
                <a:rPr lang="fr-FR" sz="1400" b="1" i="1" dirty="0" err="1" smtClean="0">
                  <a:solidFill>
                    <a:srgbClr val="FF0000"/>
                  </a:solidFill>
                  <a:latin typeface="Arial Narrow" panose="020B0606020202030204" pitchFamily="34" charset="0"/>
                </a:rPr>
                <a:t>June</a:t>
              </a:r>
              <a:r>
                <a:rPr lang="fr-FR" sz="1400" b="1" i="1" dirty="0" smtClean="0">
                  <a:solidFill>
                    <a:srgbClr val="FF0000"/>
                  </a:solidFill>
                  <a:latin typeface="Arial Narrow" panose="020B0606020202030204" pitchFamily="34" charset="0"/>
                </a:rPr>
                <a:t> 2016  </a:t>
              </a:r>
            </a:p>
            <a:p>
              <a:pPr algn="ctr" defTabSz="770443">
                <a:lnSpc>
                  <a:spcPct val="90000"/>
                </a:lnSpc>
                <a:spcBef>
                  <a:spcPct val="0"/>
                </a:spcBef>
                <a:spcAft>
                  <a:spcPct val="35000"/>
                </a:spcAft>
              </a:pPr>
              <a:r>
                <a:rPr lang="fr-FR" sz="1400" b="1" i="1" dirty="0" smtClean="0">
                  <a:solidFill>
                    <a:srgbClr val="FF0000"/>
                  </a:solidFill>
                  <a:latin typeface="Arial Narrow" panose="020B0606020202030204" pitchFamily="34" charset="0"/>
                </a:rPr>
                <a:t>(AFI Plan SC/17)</a:t>
              </a:r>
              <a:endParaRPr lang="fr-FR" sz="1400" b="1" i="1" dirty="0">
                <a:solidFill>
                  <a:srgbClr val="FF0000"/>
                </a:solidFill>
                <a:latin typeface="Arial Narrow" panose="020B0606020202030204" pitchFamily="34" charset="0"/>
              </a:endParaRPr>
            </a:p>
            <a:p>
              <a:pPr algn="ctr" defTabSz="770443">
                <a:lnSpc>
                  <a:spcPct val="90000"/>
                </a:lnSpc>
                <a:spcBef>
                  <a:spcPct val="0"/>
                </a:spcBef>
                <a:spcAft>
                  <a:spcPct val="35000"/>
                </a:spcAft>
              </a:pPr>
              <a:r>
                <a:rPr lang="fr-FR" sz="1733" b="1" dirty="0">
                  <a:solidFill>
                    <a:schemeClr val="accent4">
                      <a:lumMod val="10000"/>
                    </a:schemeClr>
                  </a:solidFill>
                </a:rPr>
                <a:t>  </a:t>
              </a:r>
            </a:p>
          </p:txBody>
        </p:sp>
      </p:grpSp>
      <p:sp>
        <p:nvSpPr>
          <p:cNvPr id="34" name="Ellipse 33"/>
          <p:cNvSpPr/>
          <p:nvPr/>
        </p:nvSpPr>
        <p:spPr>
          <a:xfrm>
            <a:off x="4495350" y="2990465"/>
            <a:ext cx="273030" cy="27303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35" name="Groupe 34"/>
          <p:cNvGrpSpPr/>
          <p:nvPr/>
        </p:nvGrpSpPr>
        <p:grpSpPr>
          <a:xfrm>
            <a:off x="3709800" y="3206437"/>
            <a:ext cx="1914245" cy="2328793"/>
            <a:chOff x="1268621" y="893777"/>
            <a:chExt cx="1696279" cy="1410486"/>
          </a:xfrm>
        </p:grpSpPr>
        <p:sp>
          <p:nvSpPr>
            <p:cNvPr id="36" name="Rectangle 35"/>
            <p:cNvSpPr/>
            <p:nvPr/>
          </p:nvSpPr>
          <p:spPr>
            <a:xfrm>
              <a:off x="1268621" y="1584179"/>
              <a:ext cx="1423234" cy="72008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7" name="Rectangle 36"/>
            <p:cNvSpPr/>
            <p:nvPr/>
          </p:nvSpPr>
          <p:spPr>
            <a:xfrm>
              <a:off x="1512214" y="893777"/>
              <a:ext cx="1452686" cy="72008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3275" tIns="123275" rIns="123275" bIns="123275" numCol="1" spcCol="1270" anchor="t" anchorCtr="0">
              <a:noAutofit/>
            </a:bodyPr>
            <a:lstStyle/>
            <a:p>
              <a:pPr algn="ctr" defTabSz="770443">
                <a:lnSpc>
                  <a:spcPct val="90000"/>
                </a:lnSpc>
                <a:spcBef>
                  <a:spcPct val="0"/>
                </a:spcBef>
                <a:spcAft>
                  <a:spcPct val="35000"/>
                </a:spcAft>
              </a:pPr>
              <a:r>
                <a:rPr lang="en-US" sz="1517" b="1" dirty="0">
                  <a:solidFill>
                    <a:schemeClr val="accent4">
                      <a:lumMod val="10000"/>
                    </a:schemeClr>
                  </a:solidFill>
                  <a:latin typeface="Arial Narrow" panose="020B0606020202030204" pitchFamily="34" charset="0"/>
                </a:rPr>
                <a:t>Establishment of Teams of Reviewers</a:t>
              </a:r>
            </a:p>
            <a:p>
              <a:pPr algn="ctr" defTabSz="770443">
                <a:lnSpc>
                  <a:spcPct val="90000"/>
                </a:lnSpc>
                <a:spcBef>
                  <a:spcPct val="0"/>
                </a:spcBef>
                <a:spcAft>
                  <a:spcPct val="35000"/>
                </a:spcAft>
              </a:pPr>
              <a:r>
                <a:rPr lang="fr-FR" sz="1517" b="1" i="1" dirty="0" smtClean="0">
                  <a:solidFill>
                    <a:srgbClr val="FF0000"/>
                  </a:solidFill>
                  <a:latin typeface="Arial Narrow" panose="020B0606020202030204" pitchFamily="34" charset="0"/>
                </a:rPr>
                <a:t>TBD</a:t>
              </a:r>
              <a:endParaRPr lang="fr-FR" sz="1517" b="1" i="1" dirty="0">
                <a:solidFill>
                  <a:srgbClr val="FF0000"/>
                </a:solidFill>
                <a:latin typeface="Arial Narrow" panose="020B0606020202030204" pitchFamily="34" charset="0"/>
              </a:endParaRPr>
            </a:p>
          </p:txBody>
        </p:sp>
      </p:grpSp>
      <p:sp>
        <p:nvSpPr>
          <p:cNvPr id="38" name="Ellipse 37"/>
          <p:cNvSpPr/>
          <p:nvPr/>
        </p:nvSpPr>
        <p:spPr>
          <a:xfrm>
            <a:off x="5343643" y="2558267"/>
            <a:ext cx="273030" cy="27303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39" name="Groupe 38"/>
          <p:cNvGrpSpPr/>
          <p:nvPr/>
        </p:nvGrpSpPr>
        <p:grpSpPr>
          <a:xfrm>
            <a:off x="2276554" y="1508986"/>
            <a:ext cx="6519912" cy="2005314"/>
            <a:chOff x="-1941430" y="679527"/>
            <a:chExt cx="4633285" cy="1624736"/>
          </a:xfrm>
        </p:grpSpPr>
        <p:sp>
          <p:nvSpPr>
            <p:cNvPr id="40" name="Rectangle 39"/>
            <p:cNvSpPr/>
            <p:nvPr/>
          </p:nvSpPr>
          <p:spPr>
            <a:xfrm>
              <a:off x="1268621" y="1584179"/>
              <a:ext cx="1423234" cy="72008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1" name="Rectangle 40"/>
            <p:cNvSpPr/>
            <p:nvPr/>
          </p:nvSpPr>
          <p:spPr>
            <a:xfrm>
              <a:off x="-1941430" y="679527"/>
              <a:ext cx="1423234" cy="107276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3275" tIns="123275" rIns="123275" bIns="123275" numCol="1" spcCol="1270" anchor="t" anchorCtr="0">
              <a:noAutofit/>
            </a:bodyPr>
            <a:lstStyle/>
            <a:p>
              <a:pPr algn="ctr" defTabSz="770443">
                <a:lnSpc>
                  <a:spcPct val="90000"/>
                </a:lnSpc>
                <a:spcBef>
                  <a:spcPct val="0"/>
                </a:spcBef>
                <a:spcAft>
                  <a:spcPct val="35000"/>
                </a:spcAft>
              </a:pPr>
              <a:r>
                <a:rPr lang="en-US" sz="1520" b="1" dirty="0">
                  <a:solidFill>
                    <a:srgbClr val="00B050"/>
                  </a:solidFill>
                  <a:latin typeface="Arial Narrow" panose="020B0606020202030204" pitchFamily="34" charset="0"/>
                </a:rPr>
                <a:t>Development of </a:t>
              </a:r>
              <a:r>
                <a:rPr lang="en-US" sz="1520" b="1" dirty="0" err="1" smtClean="0">
                  <a:solidFill>
                    <a:srgbClr val="00B050"/>
                  </a:solidFill>
                  <a:latin typeface="Arial Narrow" panose="020B0606020202030204" pitchFamily="34" charset="0"/>
                </a:rPr>
                <a:t>Programme</a:t>
              </a:r>
              <a:r>
                <a:rPr lang="en-US" sz="1520" b="1" dirty="0" smtClean="0">
                  <a:solidFill>
                    <a:srgbClr val="00B050"/>
                  </a:solidFill>
                  <a:latin typeface="Arial Narrow" panose="020B0606020202030204" pitchFamily="34" charset="0"/>
                </a:rPr>
                <a:t> </a:t>
              </a:r>
              <a:r>
                <a:rPr lang="en-US" sz="1520" b="1" dirty="0">
                  <a:solidFill>
                    <a:srgbClr val="00B050"/>
                  </a:solidFill>
                  <a:latin typeface="Arial Narrow" panose="020B0606020202030204" pitchFamily="34" charset="0"/>
                </a:rPr>
                <a:t>Reference Framework</a:t>
              </a:r>
            </a:p>
            <a:p>
              <a:pPr algn="ctr" defTabSz="770443">
                <a:lnSpc>
                  <a:spcPct val="90000"/>
                </a:lnSpc>
                <a:spcBef>
                  <a:spcPct val="0"/>
                </a:spcBef>
                <a:spcAft>
                  <a:spcPct val="35000"/>
                </a:spcAft>
              </a:pPr>
              <a:r>
                <a:rPr lang="fr-FR" sz="1400" b="1" i="1" dirty="0" smtClean="0">
                  <a:solidFill>
                    <a:srgbClr val="FF0000"/>
                  </a:solidFill>
                  <a:latin typeface="Arial Narrow" panose="020B0606020202030204" pitchFamily="34" charset="0"/>
                </a:rPr>
                <a:t>3-5 May </a:t>
              </a:r>
              <a:r>
                <a:rPr lang="fr-FR" sz="1400" b="1" i="1" dirty="0">
                  <a:solidFill>
                    <a:srgbClr val="FF0000"/>
                  </a:solidFill>
                  <a:latin typeface="Arial Narrow" panose="020B0606020202030204" pitchFamily="34" charset="0"/>
                </a:rPr>
                <a:t>2017  </a:t>
              </a:r>
            </a:p>
          </p:txBody>
        </p:sp>
      </p:grpSp>
      <p:grpSp>
        <p:nvGrpSpPr>
          <p:cNvPr id="42" name="Groupe 41"/>
          <p:cNvGrpSpPr/>
          <p:nvPr/>
        </p:nvGrpSpPr>
        <p:grpSpPr>
          <a:xfrm>
            <a:off x="5364215" y="3223741"/>
            <a:ext cx="4057135" cy="1765763"/>
            <a:chOff x="-473790" y="674328"/>
            <a:chExt cx="3165645" cy="1629935"/>
          </a:xfrm>
        </p:grpSpPr>
        <p:sp>
          <p:nvSpPr>
            <p:cNvPr id="43" name="Rectangle 42"/>
            <p:cNvSpPr/>
            <p:nvPr/>
          </p:nvSpPr>
          <p:spPr>
            <a:xfrm>
              <a:off x="1268621" y="1584179"/>
              <a:ext cx="1423234" cy="72008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4" name="Rectangle 43"/>
            <p:cNvSpPr/>
            <p:nvPr/>
          </p:nvSpPr>
          <p:spPr>
            <a:xfrm>
              <a:off x="-473790" y="674328"/>
              <a:ext cx="1423234" cy="107981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3275" tIns="123275" rIns="123275" bIns="123275" numCol="1" spcCol="1270" anchor="t" anchorCtr="0">
              <a:noAutofit/>
            </a:bodyPr>
            <a:lstStyle/>
            <a:p>
              <a:pPr algn="ctr" defTabSz="770443">
                <a:lnSpc>
                  <a:spcPct val="90000"/>
                </a:lnSpc>
                <a:spcBef>
                  <a:spcPct val="0"/>
                </a:spcBef>
                <a:spcAft>
                  <a:spcPct val="35000"/>
                </a:spcAft>
              </a:pPr>
              <a:r>
                <a:rPr lang="en-US" sz="1520" b="1" dirty="0">
                  <a:solidFill>
                    <a:schemeClr val="accent4">
                      <a:lumMod val="10000"/>
                    </a:schemeClr>
                  </a:solidFill>
                  <a:latin typeface="Arial Narrow" panose="020B0606020202030204" pitchFamily="34" charset="0"/>
                  <a:cs typeface="Arial" panose="020B0604020202020204" pitchFamily="34" charset="0"/>
                </a:rPr>
                <a:t>Dissemination of review reports</a:t>
              </a:r>
            </a:p>
            <a:p>
              <a:pPr algn="ctr" defTabSz="770443">
                <a:lnSpc>
                  <a:spcPct val="90000"/>
                </a:lnSpc>
                <a:spcBef>
                  <a:spcPct val="0"/>
                </a:spcBef>
                <a:spcAft>
                  <a:spcPct val="35000"/>
                </a:spcAft>
              </a:pPr>
              <a:r>
                <a:rPr lang="fr-FR" sz="1517" b="1" i="1" dirty="0" smtClean="0">
                  <a:solidFill>
                    <a:srgbClr val="FF0000"/>
                  </a:solidFill>
                  <a:latin typeface="Arial Narrow" panose="020B0606020202030204" pitchFamily="34" charset="0"/>
                  <a:cs typeface="Arial" panose="020B0604020202020204" pitchFamily="34" charset="0"/>
                </a:rPr>
                <a:t>TBD</a:t>
              </a:r>
              <a:endParaRPr lang="fr-FR" sz="1517" b="1" i="1" dirty="0">
                <a:solidFill>
                  <a:srgbClr val="FF0000"/>
                </a:solidFill>
                <a:latin typeface="Arial Narrow" panose="020B0606020202030204" pitchFamily="34" charset="0"/>
                <a:cs typeface="Arial" panose="020B0604020202020204" pitchFamily="34" charset="0"/>
              </a:endParaRPr>
            </a:p>
          </p:txBody>
        </p:sp>
      </p:grpSp>
      <p:sp>
        <p:nvSpPr>
          <p:cNvPr id="45" name="Ellipse 44"/>
          <p:cNvSpPr/>
          <p:nvPr/>
        </p:nvSpPr>
        <p:spPr>
          <a:xfrm>
            <a:off x="6786333" y="2541264"/>
            <a:ext cx="273030" cy="27303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46" name="Groupe 45"/>
          <p:cNvGrpSpPr/>
          <p:nvPr/>
        </p:nvGrpSpPr>
        <p:grpSpPr>
          <a:xfrm>
            <a:off x="6801077" y="2625545"/>
            <a:ext cx="4006623" cy="1276989"/>
            <a:chOff x="-434381" y="1584179"/>
            <a:chExt cx="3126236" cy="1237834"/>
          </a:xfrm>
        </p:grpSpPr>
        <p:sp>
          <p:nvSpPr>
            <p:cNvPr id="47" name="Rectangle 46"/>
            <p:cNvSpPr/>
            <p:nvPr/>
          </p:nvSpPr>
          <p:spPr>
            <a:xfrm>
              <a:off x="1268621" y="1584179"/>
              <a:ext cx="1423234" cy="72008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8" name="Rectangle 47"/>
            <p:cNvSpPr/>
            <p:nvPr/>
          </p:nvSpPr>
          <p:spPr>
            <a:xfrm>
              <a:off x="-434381" y="2162296"/>
              <a:ext cx="1541608" cy="65971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3275" tIns="123275" rIns="123275" bIns="123275" numCol="1" spcCol="1270" anchor="t" anchorCtr="0">
              <a:noAutofit/>
            </a:bodyPr>
            <a:lstStyle/>
            <a:p>
              <a:pPr algn="ctr" defTabSz="770443">
                <a:lnSpc>
                  <a:spcPct val="90000"/>
                </a:lnSpc>
                <a:spcBef>
                  <a:spcPct val="0"/>
                </a:spcBef>
                <a:spcAft>
                  <a:spcPct val="35000"/>
                </a:spcAft>
              </a:pPr>
              <a:r>
                <a:rPr lang="fr-FR" sz="1517" b="1" dirty="0">
                  <a:solidFill>
                    <a:schemeClr val="accent4">
                      <a:lumMod val="10000"/>
                    </a:schemeClr>
                  </a:solidFill>
                  <a:latin typeface="Arial Narrow" panose="020B0606020202030204" pitchFamily="34" charset="0"/>
                </a:rPr>
                <a:t>Wrap up and Project Report </a:t>
              </a:r>
              <a:endParaRPr lang="fr-FR" sz="1517" b="1" dirty="0" smtClean="0">
                <a:solidFill>
                  <a:schemeClr val="accent4">
                    <a:lumMod val="10000"/>
                  </a:schemeClr>
                </a:solidFill>
                <a:latin typeface="Arial Narrow" panose="020B0606020202030204" pitchFamily="34" charset="0"/>
              </a:endParaRPr>
            </a:p>
            <a:p>
              <a:pPr algn="ctr" defTabSz="770443">
                <a:lnSpc>
                  <a:spcPct val="90000"/>
                </a:lnSpc>
                <a:spcBef>
                  <a:spcPct val="0"/>
                </a:spcBef>
                <a:spcAft>
                  <a:spcPct val="35000"/>
                </a:spcAft>
              </a:pPr>
              <a:r>
                <a:rPr lang="fr-FR" sz="1400" b="1" i="1" dirty="0" err="1" smtClean="0">
                  <a:solidFill>
                    <a:srgbClr val="FF0000"/>
                  </a:solidFill>
                  <a:latin typeface="Arial Narrow" panose="020B0606020202030204" pitchFamily="34" charset="0"/>
                </a:rPr>
                <a:t>November</a:t>
              </a:r>
              <a:r>
                <a:rPr lang="fr-FR" sz="1400" b="1" i="1" dirty="0" smtClean="0">
                  <a:solidFill>
                    <a:srgbClr val="FF0000"/>
                  </a:solidFill>
                  <a:latin typeface="Arial Narrow" panose="020B0606020202030204" pitchFamily="34" charset="0"/>
                </a:rPr>
                <a:t> </a:t>
              </a:r>
              <a:r>
                <a:rPr lang="fr-FR" sz="1400" b="1" i="1" dirty="0" smtClean="0">
                  <a:solidFill>
                    <a:srgbClr val="FF0000"/>
                  </a:solidFill>
                  <a:latin typeface="Arial Narrow" panose="020B0606020202030204" pitchFamily="34" charset="0"/>
                </a:rPr>
                <a:t>2018 (AFI </a:t>
              </a:r>
              <a:r>
                <a:rPr lang="fr-FR" sz="1400" b="1" i="1" dirty="0" smtClean="0">
                  <a:solidFill>
                    <a:srgbClr val="FF0000"/>
                  </a:solidFill>
                  <a:latin typeface="Arial Narrow" panose="020B0606020202030204" pitchFamily="34" charset="0"/>
                </a:rPr>
                <a:t>Plan </a:t>
              </a:r>
              <a:r>
                <a:rPr lang="fr-FR" sz="1400" b="1" i="1" dirty="0" smtClean="0">
                  <a:solidFill>
                    <a:srgbClr val="FF0000"/>
                  </a:solidFill>
                  <a:latin typeface="Arial Narrow" panose="020B0606020202030204" pitchFamily="34" charset="0"/>
                </a:rPr>
                <a:t>SC/22) </a:t>
              </a:r>
              <a:endParaRPr lang="fr-FR" sz="1400" b="1" i="1" dirty="0">
                <a:solidFill>
                  <a:srgbClr val="FF0000"/>
                </a:solidFill>
                <a:latin typeface="Arial Narrow" panose="020B0606020202030204" pitchFamily="34" charset="0"/>
              </a:endParaRPr>
            </a:p>
          </p:txBody>
        </p:sp>
      </p:grpSp>
      <p:pic>
        <p:nvPicPr>
          <p:cNvPr id="49" name="Image 48"/>
          <p:cNvPicPr>
            <a:picLocks noChangeAspect="1"/>
          </p:cNvPicPr>
          <p:nvPr/>
        </p:nvPicPr>
        <p:blipFill>
          <a:blip r:embed="rId7"/>
          <a:stretch>
            <a:fillRect/>
          </a:stretch>
        </p:blipFill>
        <p:spPr>
          <a:xfrm>
            <a:off x="6680799" y="830621"/>
            <a:ext cx="2302867" cy="640386"/>
          </a:xfrm>
          <a:prstGeom prst="roundRect">
            <a:avLst/>
          </a:prstGeom>
          <a:ln w="19050">
            <a:solidFill>
              <a:schemeClr val="bg2">
                <a:lumMod val="95000"/>
              </a:schemeClr>
            </a:solidFill>
          </a:ln>
          <a:effectLst>
            <a:outerShdw blurRad="292100" dist="139700" dir="2700000" algn="tl" rotWithShape="0">
              <a:srgbClr val="333333">
                <a:alpha val="65000"/>
              </a:srgbClr>
            </a:outerShdw>
          </a:effectLst>
        </p:spPr>
      </p:pic>
      <p:sp>
        <p:nvSpPr>
          <p:cNvPr id="50" name="Rectangle 49"/>
          <p:cNvSpPr/>
          <p:nvPr/>
        </p:nvSpPr>
        <p:spPr>
          <a:xfrm>
            <a:off x="4428670" y="1497022"/>
            <a:ext cx="1962843" cy="88838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3275" tIns="123275" rIns="123275" bIns="123275" numCol="1" spcCol="1270" anchor="t" anchorCtr="0">
            <a:noAutofit/>
          </a:bodyPr>
          <a:lstStyle/>
          <a:p>
            <a:pPr algn="ctr" defTabSz="770443">
              <a:lnSpc>
                <a:spcPct val="90000"/>
              </a:lnSpc>
              <a:spcBef>
                <a:spcPct val="0"/>
              </a:spcBef>
              <a:spcAft>
                <a:spcPct val="35000"/>
              </a:spcAft>
            </a:pPr>
            <a:r>
              <a:rPr lang="en-US" sz="1500" b="1" dirty="0" smtClean="0">
                <a:solidFill>
                  <a:srgbClr val="CC8004"/>
                </a:solidFill>
                <a:latin typeface="Arial Narrow" panose="020B0606020202030204" pitchFamily="34" charset="0"/>
              </a:rPr>
              <a:t>Preparation &amp; Conduct </a:t>
            </a:r>
            <a:r>
              <a:rPr lang="en-US" sz="1500" b="1" dirty="0">
                <a:solidFill>
                  <a:srgbClr val="CC8004"/>
                </a:solidFill>
                <a:latin typeface="Arial Narrow" panose="020B0606020202030204" pitchFamily="34" charset="0"/>
              </a:rPr>
              <a:t>of </a:t>
            </a:r>
            <a:r>
              <a:rPr lang="en-US" sz="1500" b="1" dirty="0" smtClean="0">
                <a:solidFill>
                  <a:srgbClr val="CC8004"/>
                </a:solidFill>
                <a:latin typeface="Arial Narrow" panose="020B0606020202030204" pitchFamily="34" charset="0"/>
              </a:rPr>
              <a:t>at least two </a:t>
            </a:r>
            <a:r>
              <a:rPr lang="en-US" sz="1500" b="1" dirty="0" smtClean="0">
                <a:solidFill>
                  <a:srgbClr val="CC8004"/>
                </a:solidFill>
                <a:latin typeface="Arial Narrow" panose="020B0606020202030204" pitchFamily="34" charset="0"/>
              </a:rPr>
              <a:t>Pilot </a:t>
            </a:r>
            <a:r>
              <a:rPr lang="en-US" sz="1500" b="1" dirty="0">
                <a:solidFill>
                  <a:srgbClr val="CC8004"/>
                </a:solidFill>
                <a:latin typeface="Arial Narrow" panose="020B0606020202030204" pitchFamily="34" charset="0"/>
              </a:rPr>
              <a:t>ANSP Peer </a:t>
            </a:r>
            <a:r>
              <a:rPr lang="en-US" sz="1500" b="1" dirty="0" smtClean="0">
                <a:solidFill>
                  <a:srgbClr val="CC8004"/>
                </a:solidFill>
                <a:latin typeface="Arial Narrow" panose="020B0606020202030204" pitchFamily="34" charset="0"/>
              </a:rPr>
              <a:t>Reviews</a:t>
            </a:r>
            <a:endParaRPr lang="en-US" sz="1500" b="1" dirty="0">
              <a:solidFill>
                <a:srgbClr val="CC8004"/>
              </a:solidFill>
              <a:latin typeface="Arial Narrow" panose="020B0606020202030204" pitchFamily="34" charset="0"/>
            </a:endParaRPr>
          </a:p>
          <a:p>
            <a:pPr algn="ctr" defTabSz="770443">
              <a:lnSpc>
                <a:spcPct val="90000"/>
              </a:lnSpc>
              <a:spcBef>
                <a:spcPct val="0"/>
              </a:spcBef>
              <a:spcAft>
                <a:spcPct val="35000"/>
              </a:spcAft>
            </a:pPr>
            <a:r>
              <a:rPr lang="fr-FR" sz="1400" b="1" i="1" dirty="0" smtClean="0">
                <a:solidFill>
                  <a:srgbClr val="FF0000"/>
                </a:solidFill>
                <a:latin typeface="Arial Narrow" panose="020B0606020202030204" pitchFamily="34" charset="0"/>
              </a:rPr>
              <a:t>April </a:t>
            </a:r>
            <a:r>
              <a:rPr lang="fr-FR" sz="1400" b="1" i="1" dirty="0">
                <a:solidFill>
                  <a:srgbClr val="FF0000"/>
                </a:solidFill>
                <a:latin typeface="Arial Narrow" panose="020B0606020202030204" pitchFamily="34" charset="0"/>
              </a:rPr>
              <a:t>/ July 2018</a:t>
            </a:r>
            <a:endParaRPr lang="fr-FR" sz="1400" b="1" i="1" dirty="0">
              <a:solidFill>
                <a:srgbClr val="FF0000"/>
              </a:solidFill>
              <a:latin typeface="Arial Narrow" panose="020B0606020202030204" pitchFamily="34" charset="0"/>
            </a:endParaRPr>
          </a:p>
        </p:txBody>
      </p:sp>
      <p:sp>
        <p:nvSpPr>
          <p:cNvPr id="51" name="Ellipse 7"/>
          <p:cNvSpPr/>
          <p:nvPr/>
        </p:nvSpPr>
        <p:spPr>
          <a:xfrm>
            <a:off x="3141419" y="2933407"/>
            <a:ext cx="273030" cy="27303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2" name="Ellipse 22"/>
          <p:cNvSpPr/>
          <p:nvPr/>
        </p:nvSpPr>
        <p:spPr>
          <a:xfrm>
            <a:off x="7478491" y="3023570"/>
            <a:ext cx="273030" cy="27303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3" name="Rectangle 52"/>
          <p:cNvSpPr/>
          <p:nvPr/>
        </p:nvSpPr>
        <p:spPr>
          <a:xfrm>
            <a:off x="6241431" y="1525734"/>
            <a:ext cx="2435025" cy="88838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3275" tIns="123275" rIns="123275" bIns="123275" numCol="1" spcCol="1270" anchor="t" anchorCtr="0">
            <a:noAutofit/>
          </a:bodyPr>
          <a:lstStyle/>
          <a:p>
            <a:pPr algn="ctr" defTabSz="770443">
              <a:lnSpc>
                <a:spcPct val="90000"/>
              </a:lnSpc>
              <a:spcBef>
                <a:spcPct val="0"/>
              </a:spcBef>
              <a:spcAft>
                <a:spcPct val="35000"/>
              </a:spcAft>
            </a:pPr>
            <a:r>
              <a:rPr lang="en-US" sz="1600" b="1" dirty="0" smtClean="0">
                <a:solidFill>
                  <a:schemeClr val="accent4">
                    <a:lumMod val="10000"/>
                  </a:schemeClr>
                </a:solidFill>
                <a:latin typeface="Arial Narrow" panose="020B0606020202030204" pitchFamily="34" charset="0"/>
              </a:rPr>
              <a:t>Implementation </a:t>
            </a:r>
            <a:r>
              <a:rPr lang="en-US" sz="1600" b="1" dirty="0">
                <a:solidFill>
                  <a:schemeClr val="accent4">
                    <a:lumMod val="10000"/>
                  </a:schemeClr>
                </a:solidFill>
                <a:latin typeface="Arial Narrow" panose="020B0606020202030204" pitchFamily="34" charset="0"/>
              </a:rPr>
              <a:t>of </a:t>
            </a:r>
            <a:r>
              <a:rPr lang="en-US" sz="1600" b="1" dirty="0" smtClean="0">
                <a:solidFill>
                  <a:schemeClr val="accent4">
                    <a:lumMod val="10000"/>
                  </a:schemeClr>
                </a:solidFill>
                <a:latin typeface="Arial Narrow" panose="020B0606020202030204" pitchFamily="34" charset="0"/>
              </a:rPr>
              <a:t>Recommendations (CAPs)</a:t>
            </a:r>
            <a:endParaRPr lang="en-US" sz="1600" b="1" dirty="0">
              <a:solidFill>
                <a:schemeClr val="accent4">
                  <a:lumMod val="10000"/>
                </a:schemeClr>
              </a:solidFill>
              <a:latin typeface="Arial Narrow" panose="020B0606020202030204" pitchFamily="34" charset="0"/>
            </a:endParaRPr>
          </a:p>
          <a:p>
            <a:pPr algn="ctr" defTabSz="770443">
              <a:lnSpc>
                <a:spcPct val="90000"/>
              </a:lnSpc>
              <a:spcBef>
                <a:spcPct val="0"/>
              </a:spcBef>
              <a:spcAft>
                <a:spcPct val="35000"/>
              </a:spcAft>
            </a:pPr>
            <a:r>
              <a:rPr lang="fr-FR" sz="1400" b="1" i="1" dirty="0" smtClean="0">
                <a:solidFill>
                  <a:srgbClr val="FF0000"/>
                </a:solidFill>
                <a:latin typeface="Arial Narrow" panose="020B0606020202030204" pitchFamily="34" charset="0"/>
              </a:rPr>
              <a:t>TBD</a:t>
            </a:r>
            <a:endParaRPr lang="fr-FR" sz="1400" b="1" i="1" dirty="0">
              <a:solidFill>
                <a:srgbClr val="FF0000"/>
              </a:solidFill>
              <a:latin typeface="Arial Narrow" panose="020B0606020202030204" pitchFamily="34" charset="0"/>
            </a:endParaRPr>
          </a:p>
        </p:txBody>
      </p:sp>
      <p:cxnSp>
        <p:nvCxnSpPr>
          <p:cNvPr id="3" name="Connecteur droit 2"/>
          <p:cNvCxnSpPr/>
          <p:nvPr/>
        </p:nvCxnSpPr>
        <p:spPr>
          <a:xfrm>
            <a:off x="2051720" y="1607251"/>
            <a:ext cx="0" cy="3198371"/>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3535837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8188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8908" y="989666"/>
            <a:ext cx="8537342" cy="3762569"/>
          </a:xfrm>
          <a:prstGeom prst="rect">
            <a:avLst/>
          </a:prstGeom>
          <a:solidFill>
            <a:schemeClr val="bg1">
              <a:alpha val="75000"/>
            </a:schemeClr>
          </a:solidFill>
        </p:spPr>
        <p:txBody>
          <a:bodyPr wrap="square" lIns="68589" tIns="34295" rIns="68589" bIns="34295">
            <a:spAutoFit/>
          </a:bodyPr>
          <a:lstStyle/>
          <a:p>
            <a:endParaRPr lang="en-GB" sz="1500" i="1" dirty="0"/>
          </a:p>
          <a:p>
            <a:endParaRPr lang="en-GB" sz="1500" i="1" dirty="0"/>
          </a:p>
          <a:p>
            <a:endParaRPr lang="en-GB" sz="1500" i="1" dirty="0"/>
          </a:p>
          <a:p>
            <a:endParaRPr lang="en-GB" sz="1500" i="1" dirty="0"/>
          </a:p>
          <a:p>
            <a:endParaRPr lang="en-GB" sz="1500" i="1" dirty="0"/>
          </a:p>
          <a:p>
            <a:endParaRPr lang="en-GB" sz="1500" i="1" dirty="0"/>
          </a:p>
          <a:p>
            <a:endParaRPr lang="en-GB" sz="1500" i="1" dirty="0"/>
          </a:p>
          <a:p>
            <a:endParaRPr lang="en-GB" sz="1500" i="1" dirty="0"/>
          </a:p>
          <a:p>
            <a:endParaRPr lang="en-GB" sz="1500" i="1" dirty="0"/>
          </a:p>
          <a:p>
            <a:endParaRPr lang="en-GB" sz="1500" i="1" dirty="0"/>
          </a:p>
          <a:p>
            <a:endParaRPr lang="en-GB" sz="1500" i="1" dirty="0"/>
          </a:p>
          <a:p>
            <a:endParaRPr lang="en-GB" sz="1500" i="1" dirty="0"/>
          </a:p>
          <a:p>
            <a:endParaRPr lang="en-GB" sz="1500" i="1" dirty="0"/>
          </a:p>
          <a:p>
            <a:endParaRPr lang="en-GB" sz="1500" i="1" dirty="0"/>
          </a:p>
          <a:p>
            <a:endParaRPr lang="en-GB" sz="1500" i="1" dirty="0"/>
          </a:p>
          <a:p>
            <a:endParaRPr lang="en-GB" sz="1500" i="1" dirty="0"/>
          </a:p>
        </p:txBody>
      </p:sp>
      <p:sp>
        <p:nvSpPr>
          <p:cNvPr id="6" name="Slide Number Placeholder 5"/>
          <p:cNvSpPr>
            <a:spLocks noGrp="1"/>
          </p:cNvSpPr>
          <p:nvPr>
            <p:ph type="sldNum" sz="quarter" idx="12"/>
          </p:nvPr>
        </p:nvSpPr>
        <p:spPr/>
        <p:txBody>
          <a:bodyPr/>
          <a:lstStyle/>
          <a:p>
            <a:fld id="{F36C87F6-986D-49E6-AF40-1B3A1EE8064D}" type="slidenum">
              <a:rPr lang="en-CA" smtClean="0"/>
              <a:t>4</a:t>
            </a:fld>
            <a:endParaRPr lang="en-CA"/>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63" y="1176163"/>
            <a:ext cx="8910162" cy="3576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4307579" y="76200"/>
            <a:ext cx="4708346" cy="576000"/>
          </a:xfrm>
          <a:prstGeom prst="rect">
            <a:avLst/>
          </a:prstGeom>
        </p:spPr>
        <p:style>
          <a:lnRef idx="1">
            <a:schemeClr val="accent1"/>
          </a:lnRef>
          <a:fillRef idx="3">
            <a:schemeClr val="accent1"/>
          </a:fillRef>
          <a:effectRef idx="2">
            <a:schemeClr val="accent1"/>
          </a:effectRef>
          <a:fontRef idx="minor">
            <a:schemeClr val="lt1"/>
          </a:fontRef>
        </p:style>
        <p:txBody>
          <a:bodyPr anchor="ctr" anchorCtr="0"/>
          <a:lstStyle>
            <a:lvl1pPr algn="ctr" defTabSz="914243" rtl="0" eaLnBrk="1" latinLnBrk="0" hangingPunct="1">
              <a:spcBef>
                <a:spcPct val="0"/>
              </a:spcBef>
              <a:buNone/>
              <a:defRPr sz="4400" kern="1200">
                <a:solidFill>
                  <a:srgbClr val="0054A4"/>
                </a:solidFill>
                <a:latin typeface="Arial" pitchFamily="34" charset="0"/>
                <a:ea typeface="+mn-ea"/>
                <a:cs typeface="Arial" pitchFamily="34"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319088"/>
            <a:r>
              <a:rPr lang="en-GB" sz="2400" b="1" dirty="0">
                <a:solidFill>
                  <a:schemeClr val="bg1"/>
                </a:solidFill>
                <a:effectLst>
                  <a:outerShdw blurRad="38100" dist="38100" dir="2700000" algn="tl">
                    <a:srgbClr val="000000">
                      <a:alpha val="43137"/>
                    </a:srgbClr>
                  </a:outerShdw>
                </a:effectLst>
                <a:latin typeface="+mj-lt"/>
              </a:rPr>
              <a:t>Air traffic will double by </a:t>
            </a:r>
            <a:r>
              <a:rPr lang="en-GB" sz="2400" b="1" dirty="0" smtClean="0">
                <a:solidFill>
                  <a:schemeClr val="bg1"/>
                </a:solidFill>
                <a:effectLst>
                  <a:outerShdw blurRad="38100" dist="38100" dir="2700000" algn="tl">
                    <a:srgbClr val="000000">
                      <a:alpha val="43137"/>
                    </a:srgbClr>
                  </a:outerShdw>
                </a:effectLst>
                <a:latin typeface="+mj-lt"/>
              </a:rPr>
              <a:t>2034</a:t>
            </a:r>
            <a:endParaRPr lang="en-US" sz="2400" b="1" dirty="0">
              <a:solidFill>
                <a:schemeClr val="bg1"/>
              </a:solidFill>
              <a:effectLst>
                <a:outerShdw blurRad="38100" dist="38100" dir="2700000" algn="tl">
                  <a:srgbClr val="000000">
                    <a:alpha val="43137"/>
                  </a:srgbClr>
                </a:outerShdw>
              </a:effectLst>
              <a:latin typeface="+mj-lt"/>
            </a:endParaRPr>
          </a:p>
        </p:txBody>
      </p:sp>
      <p:sp>
        <p:nvSpPr>
          <p:cNvPr id="11" name="Footer Placeholder 3"/>
          <p:cNvSpPr txBox="1">
            <a:spLocks/>
          </p:cNvSpPr>
          <p:nvPr/>
        </p:nvSpPr>
        <p:spPr>
          <a:xfrm>
            <a:off x="4068821" y="4731994"/>
            <a:ext cx="4979929" cy="135731"/>
          </a:xfrm>
          <a:prstGeom prst="rect">
            <a:avLst/>
          </a:prstGeom>
        </p:spPr>
        <p:txBody>
          <a:bodyPr vert="horz" lIns="68589" tIns="34295" rIns="68589" bIns="34295" rtlCol="0" anchor="ctr"/>
          <a:lstStyle>
            <a:defPPr>
              <a:defRPr lang="en-US"/>
            </a:defPPr>
            <a:lvl1pPr marL="0" algn="l" defTabSz="914400" rtl="0" eaLnBrk="1" latinLnBrk="0" hangingPunct="1">
              <a:defRPr sz="1000" kern="1200" cap="all"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NL" i="1" dirty="0" smtClean="0">
                <a:solidFill>
                  <a:schemeClr val="accent6"/>
                </a:solidFill>
              </a:rPr>
              <a:t>SOURCE: ICAO LONg-term traffic forecasts</a:t>
            </a:r>
          </a:p>
        </p:txBody>
      </p:sp>
    </p:spTree>
    <p:extLst>
      <p:ext uri="{BB962C8B-B14F-4D97-AF65-F5344CB8AC3E}">
        <p14:creationId xmlns:p14="http://schemas.microsoft.com/office/powerpoint/2010/main" val="2592616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307579" y="76200"/>
            <a:ext cx="4708346" cy="576000"/>
          </a:xfrm>
          <a:prstGeom prst="rect">
            <a:avLst/>
          </a:prstGeom>
        </p:spPr>
        <p:style>
          <a:lnRef idx="1">
            <a:schemeClr val="accent1"/>
          </a:lnRef>
          <a:fillRef idx="3">
            <a:schemeClr val="accent1"/>
          </a:fillRef>
          <a:effectRef idx="2">
            <a:schemeClr val="accent1"/>
          </a:effectRef>
          <a:fontRef idx="minor">
            <a:schemeClr val="lt1"/>
          </a:fontRef>
        </p:style>
        <p:txBody>
          <a:bodyPr anchor="ctr" anchorCtr="0"/>
          <a:lstStyle>
            <a:lvl1pPr algn="ctr" defTabSz="914243" rtl="0" eaLnBrk="1" latinLnBrk="0" hangingPunct="1">
              <a:spcBef>
                <a:spcPct val="0"/>
              </a:spcBef>
              <a:buNone/>
              <a:defRPr sz="4400" kern="1200">
                <a:solidFill>
                  <a:srgbClr val="0054A4"/>
                </a:solidFill>
                <a:latin typeface="Arial" pitchFamily="34" charset="0"/>
                <a:ea typeface="+mn-ea"/>
                <a:cs typeface="Arial" pitchFamily="34"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319088"/>
            <a:r>
              <a:rPr lang="en-GB" sz="2000" b="1" dirty="0">
                <a:solidFill>
                  <a:schemeClr val="bg1"/>
                </a:solidFill>
                <a:effectLst>
                  <a:outerShdw blurRad="38100" dist="38100" dir="2700000" algn="tl">
                    <a:srgbClr val="000000">
                      <a:alpha val="43137"/>
                    </a:srgbClr>
                  </a:outerShdw>
                </a:effectLst>
                <a:latin typeface="+mj-lt"/>
              </a:rPr>
              <a:t>Estimated </a:t>
            </a:r>
            <a:r>
              <a:rPr lang="en-GB" sz="2000" b="1" dirty="0" smtClean="0">
                <a:solidFill>
                  <a:schemeClr val="bg1"/>
                </a:solidFill>
                <a:effectLst>
                  <a:outerShdw blurRad="38100" dist="38100" dir="2700000" algn="tl">
                    <a:srgbClr val="000000">
                      <a:alpha val="43137"/>
                    </a:srgbClr>
                  </a:outerShdw>
                </a:effectLst>
                <a:latin typeface="+mj-lt"/>
              </a:rPr>
              <a:t>Economic Benefits Growth</a:t>
            </a:r>
            <a:endParaRPr lang="en-US" sz="2000" b="1" dirty="0">
              <a:solidFill>
                <a:schemeClr val="bg1"/>
              </a:solidFill>
              <a:effectLst>
                <a:outerShdw blurRad="38100" dist="38100" dir="2700000" algn="tl">
                  <a:srgbClr val="000000">
                    <a:alpha val="43137"/>
                  </a:srgbClr>
                </a:outerShdw>
              </a:effectLst>
              <a:latin typeface="+mj-lt"/>
            </a:endParaRPr>
          </a:p>
        </p:txBody>
      </p:sp>
      <p:sp>
        <p:nvSpPr>
          <p:cNvPr id="6" name="Slide Number Placeholder 5"/>
          <p:cNvSpPr>
            <a:spLocks noGrp="1"/>
          </p:cNvSpPr>
          <p:nvPr>
            <p:ph type="sldNum" sz="quarter" idx="12"/>
          </p:nvPr>
        </p:nvSpPr>
        <p:spPr/>
        <p:txBody>
          <a:bodyPr/>
          <a:lstStyle/>
          <a:p>
            <a:fld id="{F36C87F6-986D-49E6-AF40-1B3A1EE8064D}" type="slidenum">
              <a:rPr lang="en-CA" smtClean="0"/>
              <a:t>5</a:t>
            </a:fld>
            <a:endParaRPr lang="en-CA"/>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6003" y="987574"/>
            <a:ext cx="6691993"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Footer Placeholder 3"/>
          <p:cNvSpPr txBox="1">
            <a:spLocks/>
          </p:cNvSpPr>
          <p:nvPr/>
        </p:nvSpPr>
        <p:spPr>
          <a:xfrm>
            <a:off x="4106921" y="4736132"/>
            <a:ext cx="4979929" cy="135731"/>
          </a:xfrm>
          <a:prstGeom prst="rect">
            <a:avLst/>
          </a:prstGeom>
        </p:spPr>
        <p:txBody>
          <a:bodyPr vert="horz" lIns="68589" tIns="34295" rIns="68589" bIns="34295" rtlCol="0" anchor="ctr"/>
          <a:lstStyle>
            <a:defPPr>
              <a:defRPr lang="en-US"/>
            </a:defPPr>
            <a:lvl1pPr marL="0" algn="l" defTabSz="914400" rtl="0" eaLnBrk="1" latinLnBrk="0" hangingPunct="1">
              <a:defRPr sz="1000" kern="1200" cap="all"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NL" i="1" dirty="0" smtClean="0">
                <a:solidFill>
                  <a:schemeClr val="accent6"/>
                </a:solidFill>
              </a:rPr>
              <a:t>SOURCE: Aviation benefits beyond borders, 2016, atag</a:t>
            </a:r>
          </a:p>
        </p:txBody>
      </p:sp>
    </p:spTree>
    <p:extLst>
      <p:ext uri="{BB962C8B-B14F-4D97-AF65-F5344CB8AC3E}">
        <p14:creationId xmlns:p14="http://schemas.microsoft.com/office/powerpoint/2010/main" val="186464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sz="3600" b="1" dirty="0" smtClean="0"/>
              <a:t>Contents of the 2016-2030 GANP</a:t>
            </a:r>
            <a:endParaRPr lang="en-GB" sz="3600" b="1" dirty="0"/>
          </a:p>
        </p:txBody>
      </p:sp>
      <p:sp>
        <p:nvSpPr>
          <p:cNvPr id="6" name="Rectangle 5"/>
          <p:cNvSpPr/>
          <p:nvPr/>
        </p:nvSpPr>
        <p:spPr>
          <a:xfrm>
            <a:off x="3217465" y="4346907"/>
            <a:ext cx="2479488" cy="453005"/>
          </a:xfrm>
          <a:prstGeom prst="rect">
            <a:avLst/>
          </a:prstGeom>
          <a:solidFill>
            <a:srgbClr val="006EB7"/>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b="1" dirty="0" smtClean="0">
                <a:effectLst>
                  <a:outerShdw blurRad="38100" dist="38100" dir="2700000" algn="tl">
                    <a:srgbClr val="000000">
                      <a:alpha val="43137"/>
                    </a:srgbClr>
                  </a:outerShdw>
                </a:effectLst>
              </a:rPr>
              <a:t>Aviation System Block Upgrades (ASBU) Methodology</a:t>
            </a:r>
            <a:endParaRPr lang="en-GB" sz="1400" b="1" dirty="0">
              <a:effectLst>
                <a:outerShdw blurRad="38100" dist="38100" dir="2700000" algn="tl">
                  <a:srgbClr val="000000">
                    <a:alpha val="43137"/>
                  </a:srgbClr>
                </a:outerShdw>
              </a:effectLst>
            </a:endParaRPr>
          </a:p>
        </p:txBody>
      </p:sp>
      <p:sp>
        <p:nvSpPr>
          <p:cNvPr id="10" name="Rectangle 9"/>
          <p:cNvSpPr/>
          <p:nvPr/>
        </p:nvSpPr>
        <p:spPr>
          <a:xfrm>
            <a:off x="6074964" y="4346907"/>
            <a:ext cx="2792309" cy="453005"/>
          </a:xfrm>
          <a:prstGeom prst="rect">
            <a:avLst/>
          </a:prstGeom>
          <a:solidFill>
            <a:srgbClr val="006EB7"/>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b="1" dirty="0" smtClean="0">
                <a:effectLst>
                  <a:outerShdw blurRad="38100" dist="38100" dir="2700000" algn="tl">
                    <a:srgbClr val="000000">
                      <a:alpha val="43137"/>
                    </a:srgbClr>
                  </a:outerShdw>
                </a:effectLst>
              </a:rPr>
              <a:t>Technology Roadmaps and </a:t>
            </a:r>
            <a:br>
              <a:rPr lang="en-US" sz="1400" b="1" dirty="0" smtClean="0">
                <a:effectLst>
                  <a:outerShdw blurRad="38100" dist="38100" dir="2700000" algn="tl">
                    <a:srgbClr val="000000">
                      <a:alpha val="43137"/>
                    </a:srgbClr>
                  </a:outerShdw>
                </a:effectLst>
              </a:rPr>
            </a:br>
            <a:r>
              <a:rPr lang="en-US" sz="1400" b="1" dirty="0" smtClean="0">
                <a:effectLst>
                  <a:outerShdw blurRad="38100" dist="38100" dir="2700000" algn="tl">
                    <a:srgbClr val="000000">
                      <a:alpha val="43137"/>
                    </a:srgbClr>
                  </a:outerShdw>
                </a:effectLst>
              </a:rPr>
              <a:t>Module Dependencies</a:t>
            </a:r>
            <a:endParaRPr lang="en-GB" sz="1400" b="1" dirty="0">
              <a:effectLst>
                <a:outerShdw blurRad="38100" dist="38100" dir="2700000" algn="tl">
                  <a:srgbClr val="000000">
                    <a:alpha val="43137"/>
                  </a:srgbClr>
                </a:outerShdw>
              </a:effectLst>
            </a:endParaRPr>
          </a:p>
        </p:txBody>
      </p:sp>
      <p:pic>
        <p:nvPicPr>
          <p:cNvPr id="9"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92" y="1708374"/>
            <a:ext cx="2392072" cy="3095623"/>
          </a:xfrm>
          <a:prstGeom prst="rect">
            <a:avLst/>
          </a:prstGeom>
          <a:ln>
            <a:solidFill>
              <a:schemeClr val="accent6"/>
            </a:solidFill>
          </a:ln>
          <a:effectLst>
            <a:outerShdw blurRad="50800" dist="38100" dir="2700000" algn="tl" rotWithShape="0">
              <a:prstClr val="black">
                <a:alpha val="40000"/>
              </a:prstClr>
            </a:outerShdw>
          </a:effec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3281" y="1708374"/>
            <a:ext cx="2569819" cy="136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61"/>
          <a:stretch/>
        </p:blipFill>
        <p:spPr bwMode="auto">
          <a:xfrm>
            <a:off x="4514851" y="2700444"/>
            <a:ext cx="1161820" cy="1535364"/>
          </a:xfrm>
          <a:prstGeom prst="rect">
            <a:avLst/>
          </a:prstGeom>
          <a:noFill/>
          <a:ln w="3175">
            <a:solidFill>
              <a:schemeClr val="accent6"/>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6312795" y="1470543"/>
            <a:ext cx="1367823" cy="1843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7149501" y="2569522"/>
            <a:ext cx="1530707" cy="1801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8491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643061631"/>
              </p:ext>
            </p:extLst>
          </p:nvPr>
        </p:nvGraphicFramePr>
        <p:xfrm>
          <a:off x="1815508" y="951571"/>
          <a:ext cx="6347672" cy="3888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007604" y="1491630"/>
            <a:ext cx="864962" cy="292388"/>
          </a:xfrm>
          <a:prstGeom prst="rect">
            <a:avLst/>
          </a:prstGeom>
          <a:noFill/>
        </p:spPr>
        <p:txBody>
          <a:bodyPr wrap="square" rtlCol="0">
            <a:spAutoFit/>
          </a:bodyPr>
          <a:lstStyle/>
          <a:p>
            <a:r>
              <a:rPr lang="fr-FR" sz="1300" b="1" i="1" dirty="0">
                <a:solidFill>
                  <a:schemeClr val="accent1"/>
                </a:solidFill>
              </a:rPr>
              <a:t>GLOBAL</a:t>
            </a:r>
          </a:p>
        </p:txBody>
      </p:sp>
      <p:sp>
        <p:nvSpPr>
          <p:cNvPr id="5" name="TextBox 4"/>
          <p:cNvSpPr txBox="1"/>
          <p:nvPr/>
        </p:nvSpPr>
        <p:spPr>
          <a:xfrm>
            <a:off x="755576" y="3111810"/>
            <a:ext cx="1007765" cy="292388"/>
          </a:xfrm>
          <a:prstGeom prst="rect">
            <a:avLst/>
          </a:prstGeom>
          <a:noFill/>
        </p:spPr>
        <p:txBody>
          <a:bodyPr wrap="square" rtlCol="0">
            <a:spAutoFit/>
          </a:bodyPr>
          <a:lstStyle/>
          <a:p>
            <a:r>
              <a:rPr lang="fr-FR" sz="1300" b="1" i="1" dirty="0">
                <a:solidFill>
                  <a:srgbClr val="C00000"/>
                </a:solidFill>
              </a:rPr>
              <a:t>REGIONAL</a:t>
            </a:r>
          </a:p>
        </p:txBody>
      </p:sp>
      <p:sp>
        <p:nvSpPr>
          <p:cNvPr id="6" name="TextBox 5"/>
          <p:cNvSpPr txBox="1"/>
          <p:nvPr/>
        </p:nvSpPr>
        <p:spPr>
          <a:xfrm>
            <a:off x="898379" y="4245936"/>
            <a:ext cx="864962" cy="492443"/>
          </a:xfrm>
          <a:prstGeom prst="rect">
            <a:avLst/>
          </a:prstGeom>
          <a:solidFill>
            <a:schemeClr val="bg1"/>
          </a:solidFill>
        </p:spPr>
        <p:txBody>
          <a:bodyPr wrap="square" rtlCol="0">
            <a:spAutoFit/>
          </a:bodyPr>
          <a:lstStyle/>
          <a:p>
            <a:r>
              <a:rPr lang="fr-FR" sz="1300" b="1" i="1" dirty="0">
                <a:solidFill>
                  <a:schemeClr val="accent3">
                    <a:lumMod val="75000"/>
                  </a:schemeClr>
                </a:solidFill>
              </a:rPr>
              <a:t>NATIONAL</a:t>
            </a:r>
          </a:p>
        </p:txBody>
      </p:sp>
      <p:sp>
        <p:nvSpPr>
          <p:cNvPr id="8" name="Slide Number Placeholder 7"/>
          <p:cNvSpPr>
            <a:spLocks noGrp="1"/>
          </p:cNvSpPr>
          <p:nvPr>
            <p:ph type="sldNum" sz="quarter" idx="12"/>
          </p:nvPr>
        </p:nvSpPr>
        <p:spPr/>
        <p:txBody>
          <a:bodyPr/>
          <a:lstStyle/>
          <a:p>
            <a:fld id="{3FF909EE-2C65-48BC-95E5-26F3591A45A6}" type="slidenum">
              <a:rPr lang="en-CA" smtClean="0"/>
              <a:t>7</a:t>
            </a:fld>
            <a:endParaRPr lang="en-CA"/>
          </a:p>
        </p:txBody>
      </p:sp>
      <p:sp>
        <p:nvSpPr>
          <p:cNvPr id="7" name="Title 1"/>
          <p:cNvSpPr txBox="1">
            <a:spLocks/>
          </p:cNvSpPr>
          <p:nvPr/>
        </p:nvSpPr>
        <p:spPr>
          <a:xfrm>
            <a:off x="2249742" y="513107"/>
            <a:ext cx="4914546" cy="3918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nchorCtr="0"/>
          <a:lstStyle>
            <a:lvl1pPr algn="ctr" defTabSz="914243" rtl="0" eaLnBrk="1" latinLnBrk="0" hangingPunct="1">
              <a:spcBef>
                <a:spcPct val="0"/>
              </a:spcBef>
              <a:buNone/>
              <a:defRPr sz="4400" kern="1200">
                <a:solidFill>
                  <a:srgbClr val="0054A4"/>
                </a:solidFill>
                <a:latin typeface="Arial" pitchFamily="34" charset="0"/>
                <a:ea typeface="+mn-ea"/>
                <a:cs typeface="Arial" pitchFamily="34"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259251"/>
            <a:r>
              <a:rPr lang="en-GB" sz="1625" b="1" dirty="0">
                <a:solidFill>
                  <a:schemeClr val="bg1"/>
                </a:solidFill>
                <a:effectLst>
                  <a:outerShdw blurRad="38100" dist="38100" dir="2700000" algn="tl">
                    <a:srgbClr val="000000">
                      <a:alpha val="43137"/>
                    </a:srgbClr>
                  </a:outerShdw>
                </a:effectLst>
                <a:latin typeface="+mj-lt"/>
              </a:rPr>
              <a:t>Global Planning &amp; Implementation Framework</a:t>
            </a:r>
            <a:endParaRPr lang="en-US" sz="1625"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6894169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GB" sz="3200" b="1" dirty="0"/>
              <a:t>Main Challenges</a:t>
            </a:r>
          </a:p>
        </p:txBody>
      </p:sp>
      <p:sp>
        <p:nvSpPr>
          <p:cNvPr id="5" name="Content Placeholder 4"/>
          <p:cNvSpPr>
            <a:spLocks noGrp="1"/>
          </p:cNvSpPr>
          <p:nvPr>
            <p:ph idx="1"/>
          </p:nvPr>
        </p:nvSpPr>
        <p:spPr/>
        <p:txBody>
          <a:bodyPr>
            <a:noAutofit/>
          </a:bodyPr>
          <a:lstStyle/>
          <a:p>
            <a:r>
              <a:rPr lang="en-US" sz="2000" b="1" dirty="0"/>
              <a:t>Member States</a:t>
            </a:r>
            <a:r>
              <a:rPr lang="en-US" sz="2000" b="1" dirty="0" smtClean="0"/>
              <a:t>:</a:t>
            </a:r>
            <a:endParaRPr lang="en-US" sz="2000" b="1" dirty="0" smtClean="0">
              <a:solidFill>
                <a:schemeClr val="accent6">
                  <a:lumMod val="50000"/>
                </a:schemeClr>
              </a:solidFill>
            </a:endParaRPr>
          </a:p>
          <a:p>
            <a:pPr lvl="1"/>
            <a:r>
              <a:rPr lang="en-US" sz="1600" dirty="0" smtClean="0">
                <a:solidFill>
                  <a:schemeClr val="accent6"/>
                </a:solidFill>
              </a:rPr>
              <a:t>Need </a:t>
            </a:r>
            <a:r>
              <a:rPr lang="en-US" sz="1600" dirty="0">
                <a:solidFill>
                  <a:schemeClr val="accent6"/>
                </a:solidFill>
              </a:rPr>
              <a:t>for national, regional and global </a:t>
            </a:r>
            <a:r>
              <a:rPr lang="en-US" sz="1600" b="1" dirty="0">
                <a:solidFill>
                  <a:schemeClr val="accent6"/>
                </a:solidFill>
              </a:rPr>
              <a:t>air</a:t>
            </a:r>
            <a:r>
              <a:rPr lang="en-US" sz="1600" dirty="0">
                <a:solidFill>
                  <a:schemeClr val="accent6"/>
                </a:solidFill>
              </a:rPr>
              <a:t> </a:t>
            </a:r>
            <a:r>
              <a:rPr lang="en-US" sz="1600" b="1" dirty="0">
                <a:solidFill>
                  <a:schemeClr val="accent6"/>
                </a:solidFill>
              </a:rPr>
              <a:t>navigation planning alignment</a:t>
            </a:r>
          </a:p>
          <a:p>
            <a:pPr lvl="1"/>
            <a:r>
              <a:rPr lang="en-US" sz="1600" dirty="0">
                <a:solidFill>
                  <a:schemeClr val="accent6"/>
                </a:solidFill>
              </a:rPr>
              <a:t>Not same </a:t>
            </a:r>
            <a:r>
              <a:rPr lang="en-US" sz="1600" b="1" dirty="0">
                <a:solidFill>
                  <a:schemeClr val="accent6"/>
                </a:solidFill>
              </a:rPr>
              <a:t>implementation needs</a:t>
            </a:r>
          </a:p>
          <a:p>
            <a:pPr lvl="1">
              <a:spcAft>
                <a:spcPts val="1200"/>
              </a:spcAft>
            </a:pPr>
            <a:r>
              <a:rPr lang="en-US" sz="1600" dirty="0" smtClean="0">
                <a:solidFill>
                  <a:schemeClr val="accent6"/>
                </a:solidFill>
              </a:rPr>
              <a:t>Optimize </a:t>
            </a:r>
            <a:r>
              <a:rPr lang="en-US" sz="1600" b="1" dirty="0">
                <a:solidFill>
                  <a:schemeClr val="accent6"/>
                </a:solidFill>
              </a:rPr>
              <a:t>allocation and use of resources </a:t>
            </a:r>
            <a:r>
              <a:rPr lang="en-US" sz="1600" dirty="0">
                <a:solidFill>
                  <a:schemeClr val="accent6"/>
                </a:solidFill>
              </a:rPr>
              <a:t>for air </a:t>
            </a:r>
            <a:r>
              <a:rPr lang="en-US" sz="1600" dirty="0" smtClean="0">
                <a:solidFill>
                  <a:schemeClr val="accent6"/>
                </a:solidFill>
              </a:rPr>
              <a:t>navigation</a:t>
            </a:r>
            <a:endParaRPr lang="en-US" sz="1600" dirty="0"/>
          </a:p>
          <a:p>
            <a:r>
              <a:rPr lang="en-US" sz="2000" b="1" dirty="0"/>
              <a:t>Secretariat:</a:t>
            </a:r>
          </a:p>
          <a:p>
            <a:pPr lvl="1"/>
            <a:r>
              <a:rPr lang="en-US" sz="1600" dirty="0">
                <a:solidFill>
                  <a:schemeClr val="accent6"/>
                </a:solidFill>
              </a:rPr>
              <a:t>Need </a:t>
            </a:r>
            <a:r>
              <a:rPr lang="en-US" sz="1600" dirty="0" smtClean="0">
                <a:solidFill>
                  <a:schemeClr val="accent6"/>
                </a:solidFill>
              </a:rPr>
              <a:t>to improve the </a:t>
            </a:r>
            <a:r>
              <a:rPr lang="en-US" sz="1600" b="1" dirty="0" smtClean="0">
                <a:solidFill>
                  <a:schemeClr val="accent6"/>
                </a:solidFill>
              </a:rPr>
              <a:t>communication with different stakeholders to better explain the  purpose</a:t>
            </a:r>
            <a:r>
              <a:rPr lang="en-US" sz="1600" dirty="0" smtClean="0">
                <a:solidFill>
                  <a:schemeClr val="accent6"/>
                </a:solidFill>
              </a:rPr>
              <a:t> of the ASBU framework</a:t>
            </a:r>
            <a:endParaRPr lang="en-US" sz="1600" dirty="0">
              <a:solidFill>
                <a:schemeClr val="accent6"/>
              </a:solidFill>
            </a:endParaRPr>
          </a:p>
          <a:p>
            <a:pPr lvl="1"/>
            <a:r>
              <a:rPr lang="en-US" sz="1600" dirty="0" smtClean="0">
                <a:solidFill>
                  <a:schemeClr val="accent6"/>
                </a:solidFill>
              </a:rPr>
              <a:t>Need to provide better guidance on how stakeholders would benefit if </a:t>
            </a:r>
            <a:r>
              <a:rPr lang="en-US" sz="1600" b="1" dirty="0" smtClean="0">
                <a:solidFill>
                  <a:schemeClr val="accent6"/>
                </a:solidFill>
              </a:rPr>
              <a:t>focused </a:t>
            </a:r>
            <a:r>
              <a:rPr lang="en-US" sz="1600" b="1" dirty="0" smtClean="0">
                <a:solidFill>
                  <a:schemeClr val="accent6"/>
                </a:solidFill>
              </a:rPr>
              <a:t>on performance</a:t>
            </a:r>
            <a:endParaRPr lang="en-US" sz="1600" b="1" dirty="0">
              <a:solidFill>
                <a:schemeClr val="accent6"/>
              </a:solidFill>
            </a:endParaRPr>
          </a:p>
        </p:txBody>
      </p:sp>
    </p:spTree>
    <p:extLst>
      <p:ext uri="{BB962C8B-B14F-4D97-AF65-F5344CB8AC3E}">
        <p14:creationId xmlns:p14="http://schemas.microsoft.com/office/powerpoint/2010/main" val="411607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FF909EE-2C65-48BC-95E5-26F3591A45A6}" type="slidenum">
              <a:rPr lang="en-CA" smtClean="0">
                <a:solidFill>
                  <a:prstClr val="white"/>
                </a:solidFill>
              </a:rPr>
              <a:pPr/>
              <a:t>9</a:t>
            </a:fld>
            <a:endParaRPr lang="en-CA" dirty="0">
              <a:solidFill>
                <a:prstClr val="white"/>
              </a:solidFill>
            </a:endParaRPr>
          </a:p>
        </p:txBody>
      </p:sp>
      <p:graphicFrame>
        <p:nvGraphicFramePr>
          <p:cNvPr id="10" name="Chart 9"/>
          <p:cNvGraphicFramePr/>
          <p:nvPr>
            <p:extLst/>
          </p:nvPr>
        </p:nvGraphicFramePr>
        <p:xfrm>
          <a:off x="1088998" y="1626646"/>
          <a:ext cx="7317428" cy="3392108"/>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2"/>
          <p:cNvSpPr txBox="1">
            <a:spLocks/>
          </p:cNvSpPr>
          <p:nvPr/>
        </p:nvSpPr>
        <p:spPr>
          <a:xfrm>
            <a:off x="857251" y="1219066"/>
            <a:ext cx="7279145" cy="282170"/>
          </a:xfrm>
          <a:prstGeom prst="rect">
            <a:avLst/>
          </a:prstGeom>
          <a:noFill/>
        </p:spPr>
        <p:txBody>
          <a:bodyPr/>
          <a:lstStyle>
            <a:lvl1pPr algn="ctr" defTabSz="914400" rtl="0" eaLnBrk="1" latinLnBrk="0" hangingPunct="1">
              <a:spcBef>
                <a:spcPct val="0"/>
              </a:spcBef>
              <a:buNone/>
              <a:defRPr sz="3600" b="1" kern="1200">
                <a:solidFill>
                  <a:srgbClr val="006EB7"/>
                </a:solidFill>
                <a:effectLst>
                  <a:outerShdw blurRad="38100" dist="38100" dir="2700000" algn="tl">
                    <a:srgbClr val="000000">
                      <a:alpha val="43137"/>
                    </a:srgbClr>
                  </a:outerShdw>
                </a:effectLst>
                <a:latin typeface="+mj-lt"/>
                <a:ea typeface="+mj-ea"/>
                <a:cs typeface="+mj-cs"/>
              </a:defRPr>
            </a:lvl1pPr>
          </a:lstStyle>
          <a:p>
            <a:pPr defTabSz="603611"/>
            <a:r>
              <a:rPr lang="fr-FR" altLang="fr-FR" sz="1386" dirty="0">
                <a:solidFill>
                  <a:prstClr val="white"/>
                </a:solidFill>
                <a:effectLst/>
              </a:rPr>
              <a:t>    </a:t>
            </a:r>
            <a:r>
              <a:rPr lang="fr-FR" sz="1350" dirty="0">
                <a:solidFill>
                  <a:schemeClr val="accent1">
                    <a:lumMod val="50000"/>
                  </a:schemeClr>
                </a:solidFill>
                <a:effectLst/>
              </a:rPr>
              <a:t>Impact of Training and Qualification of Personnel on </a:t>
            </a:r>
            <a:r>
              <a:rPr lang="fr-FR" sz="1350" dirty="0" err="1">
                <a:solidFill>
                  <a:schemeClr val="accent1">
                    <a:lumMod val="50000"/>
                  </a:schemeClr>
                </a:solidFill>
                <a:effectLst/>
              </a:rPr>
              <a:t>Safety</a:t>
            </a:r>
            <a:r>
              <a:rPr lang="fr-FR" sz="1350" dirty="0">
                <a:solidFill>
                  <a:schemeClr val="accent1">
                    <a:lumMod val="50000"/>
                  </a:schemeClr>
                </a:solidFill>
                <a:effectLst/>
              </a:rPr>
              <a:t> </a:t>
            </a:r>
            <a:r>
              <a:rPr lang="fr-FR" sz="1350" dirty="0" err="1">
                <a:solidFill>
                  <a:schemeClr val="accent1">
                    <a:lumMod val="50000"/>
                  </a:schemeClr>
                </a:solidFill>
                <a:effectLst/>
              </a:rPr>
              <a:t>Oversight</a:t>
            </a:r>
            <a:r>
              <a:rPr lang="fr-FR" sz="1350" dirty="0">
                <a:solidFill>
                  <a:schemeClr val="accent1">
                    <a:lumMod val="50000"/>
                  </a:schemeClr>
                </a:solidFill>
                <a:effectLst/>
              </a:rPr>
              <a:t> </a:t>
            </a:r>
            <a:r>
              <a:rPr lang="fr-FR" sz="1350" dirty="0" err="1">
                <a:solidFill>
                  <a:schemeClr val="accent1">
                    <a:lumMod val="50000"/>
                  </a:schemeClr>
                </a:solidFill>
                <a:effectLst/>
              </a:rPr>
              <a:t>Implementation</a:t>
            </a:r>
            <a:r>
              <a:rPr lang="fr-FR" sz="1350" dirty="0">
                <a:solidFill>
                  <a:schemeClr val="accent1">
                    <a:lumMod val="50000"/>
                  </a:schemeClr>
                </a:solidFill>
                <a:effectLst/>
              </a:rPr>
              <a:t> </a:t>
            </a:r>
            <a:r>
              <a:rPr lang="fr-FR" sz="1350" dirty="0">
                <a:solidFill>
                  <a:schemeClr val="accent1">
                    <a:lumMod val="50000"/>
                  </a:schemeClr>
                </a:solidFill>
                <a:effectLst/>
              </a:rPr>
              <a:t>(2017</a:t>
            </a:r>
            <a:r>
              <a:rPr lang="fr-FR" sz="1350" dirty="0">
                <a:solidFill>
                  <a:schemeClr val="accent1">
                    <a:lumMod val="50000"/>
                  </a:schemeClr>
                </a:solidFill>
                <a:effectLst/>
              </a:rPr>
              <a:t>)</a:t>
            </a:r>
            <a:endParaRPr lang="fr-FR" altLang="fr-FR" sz="1350" dirty="0">
              <a:solidFill>
                <a:schemeClr val="accent1">
                  <a:lumMod val="50000"/>
                </a:schemeClr>
              </a:solidFill>
              <a:effectLst/>
            </a:endParaRPr>
          </a:p>
          <a:p>
            <a:pPr algn="l"/>
            <a:r>
              <a:rPr lang="fr-FR" altLang="fr-FR" sz="1386" dirty="0">
                <a:solidFill>
                  <a:prstClr val="white"/>
                </a:solidFill>
                <a:effectLst/>
              </a:rPr>
              <a:t>2007</a:t>
            </a:r>
          </a:p>
        </p:txBody>
      </p:sp>
      <p:sp>
        <p:nvSpPr>
          <p:cNvPr id="13" name="TextBox 12"/>
          <p:cNvSpPr txBox="1"/>
          <p:nvPr/>
        </p:nvSpPr>
        <p:spPr>
          <a:xfrm rot="16200000">
            <a:off x="566350" y="2481209"/>
            <a:ext cx="813549" cy="417294"/>
          </a:xfrm>
          <a:prstGeom prst="rect">
            <a:avLst/>
          </a:prstGeom>
          <a:noFill/>
        </p:spPr>
        <p:txBody>
          <a:bodyPr wrap="square" rtlCol="0">
            <a:spAutoFit/>
          </a:bodyPr>
          <a:lstStyle/>
          <a:p>
            <a:pPr defTabSz="742928"/>
            <a:r>
              <a:rPr lang="en-GB" sz="1056" b="1" dirty="0">
                <a:solidFill>
                  <a:srgbClr val="0054A4">
                    <a:lumMod val="75000"/>
                  </a:srgbClr>
                </a:solidFill>
              </a:rPr>
              <a:t>EI (%) - CE 4</a:t>
            </a:r>
            <a:endParaRPr lang="en-US" sz="1056" b="1" dirty="0">
              <a:solidFill>
                <a:srgbClr val="0054A4">
                  <a:lumMod val="75000"/>
                </a:srgbClr>
              </a:solidFill>
            </a:endParaRPr>
          </a:p>
        </p:txBody>
      </p:sp>
      <p:sp>
        <p:nvSpPr>
          <p:cNvPr id="2" name="TextBox 1"/>
          <p:cNvSpPr txBox="1"/>
          <p:nvPr/>
        </p:nvSpPr>
        <p:spPr>
          <a:xfrm>
            <a:off x="1331641" y="3283224"/>
            <a:ext cx="7096815" cy="261162"/>
          </a:xfrm>
          <a:prstGeom prst="rect">
            <a:avLst/>
          </a:prstGeom>
          <a:noFill/>
        </p:spPr>
        <p:txBody>
          <a:bodyPr wrap="none" rtlCol="0">
            <a:spAutoFit/>
          </a:bodyPr>
          <a:lstStyle/>
          <a:p>
            <a:pPr defTabSz="742928"/>
            <a:r>
              <a:rPr lang="en-GB" sz="1097" dirty="0">
                <a:solidFill>
                  <a:srgbClr val="279DD9"/>
                </a:solidFill>
              </a:rPr>
              <a:t>__________________________________________________________________________________________________</a:t>
            </a:r>
            <a:endParaRPr lang="en-US" sz="1097" dirty="0">
              <a:solidFill>
                <a:srgbClr val="279DD9"/>
              </a:solidFill>
            </a:endParaRPr>
          </a:p>
        </p:txBody>
      </p:sp>
      <p:sp>
        <p:nvSpPr>
          <p:cNvPr id="12" name="TextBox 11"/>
          <p:cNvSpPr txBox="1"/>
          <p:nvPr/>
        </p:nvSpPr>
        <p:spPr>
          <a:xfrm>
            <a:off x="1331641" y="3077997"/>
            <a:ext cx="7096815" cy="261162"/>
          </a:xfrm>
          <a:prstGeom prst="rect">
            <a:avLst/>
          </a:prstGeom>
          <a:noFill/>
        </p:spPr>
        <p:txBody>
          <a:bodyPr wrap="none" rtlCol="0">
            <a:spAutoFit/>
          </a:bodyPr>
          <a:lstStyle/>
          <a:p>
            <a:pPr defTabSz="742928"/>
            <a:r>
              <a:rPr lang="en-GB" sz="1097" dirty="0">
                <a:solidFill>
                  <a:srgbClr val="279DD9"/>
                </a:solidFill>
              </a:rPr>
              <a:t>__________________________________________________________________________________________________</a:t>
            </a:r>
            <a:endParaRPr lang="en-US" sz="1097" dirty="0">
              <a:solidFill>
                <a:srgbClr val="279DD9"/>
              </a:solidFill>
            </a:endParaRPr>
          </a:p>
        </p:txBody>
      </p:sp>
      <p:sp>
        <p:nvSpPr>
          <p:cNvPr id="14" name="Titre 1"/>
          <p:cNvSpPr txBox="1">
            <a:spLocks/>
          </p:cNvSpPr>
          <p:nvPr/>
        </p:nvSpPr>
        <p:spPr>
          <a:xfrm>
            <a:off x="2951820" y="1489569"/>
            <a:ext cx="3843427" cy="186458"/>
          </a:xfrm>
          <a:prstGeom prst="rect">
            <a:avLst/>
          </a:prstGeom>
        </p:spPr>
        <p:txBody>
          <a:bodyPr anchor="ctr"/>
          <a:lstStyle>
            <a:lvl1pPr algn="ctr" defTabSz="990570" rtl="0" eaLnBrk="1" latinLnBrk="0" hangingPunct="1">
              <a:spcBef>
                <a:spcPct val="0"/>
              </a:spcBef>
              <a:buNone/>
              <a:defRPr sz="4767" kern="1200">
                <a:solidFill>
                  <a:schemeClr val="tx1"/>
                </a:solidFill>
                <a:latin typeface="+mj-lt"/>
                <a:ea typeface="+mj-ea"/>
                <a:cs typeface="+mj-cs"/>
              </a:defRPr>
            </a:lvl1pPr>
          </a:lstStyle>
          <a:p>
            <a:r>
              <a:rPr lang="fr-FR" sz="1200" b="1" dirty="0">
                <a:solidFill>
                  <a:srgbClr val="0054A4">
                    <a:lumMod val="75000"/>
                  </a:srgbClr>
                </a:solidFill>
              </a:rPr>
              <a:t>AFI ICAO USOAP </a:t>
            </a:r>
            <a:r>
              <a:rPr lang="fr-FR" sz="1200" b="1" dirty="0" err="1">
                <a:solidFill>
                  <a:srgbClr val="0054A4">
                    <a:lumMod val="75000"/>
                  </a:srgbClr>
                </a:solidFill>
              </a:rPr>
              <a:t>Results</a:t>
            </a:r>
            <a:r>
              <a:rPr lang="fr-FR" sz="1200" b="1" dirty="0">
                <a:solidFill>
                  <a:srgbClr val="0054A4">
                    <a:lumMod val="75000"/>
                  </a:srgbClr>
                </a:solidFill>
              </a:rPr>
              <a:t> – </a:t>
            </a:r>
            <a:r>
              <a:rPr lang="fr-FR" sz="1200" b="1" dirty="0" err="1">
                <a:solidFill>
                  <a:srgbClr val="0054A4">
                    <a:lumMod val="75000"/>
                  </a:srgbClr>
                </a:solidFill>
              </a:rPr>
              <a:t>Average</a:t>
            </a:r>
            <a:r>
              <a:rPr lang="fr-FR" sz="1200" b="1" dirty="0">
                <a:solidFill>
                  <a:srgbClr val="0054A4">
                    <a:lumMod val="75000"/>
                  </a:srgbClr>
                </a:solidFill>
              </a:rPr>
              <a:t> EI &amp; CE-4 EI  by State </a:t>
            </a:r>
            <a:endParaRPr lang="fr-FR" sz="1200" b="1" dirty="0">
              <a:solidFill>
                <a:srgbClr val="279DD9"/>
              </a:solidFill>
            </a:endParaRPr>
          </a:p>
        </p:txBody>
      </p:sp>
      <p:sp>
        <p:nvSpPr>
          <p:cNvPr id="15" name="TextBox 7"/>
          <p:cNvSpPr txBox="1"/>
          <p:nvPr/>
        </p:nvSpPr>
        <p:spPr>
          <a:xfrm>
            <a:off x="1567372" y="2017542"/>
            <a:ext cx="5368432" cy="5539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214313" indent="-214313" defTabSz="603611">
              <a:buFont typeface="Wingdings" panose="05000000000000000000" pitchFamily="2" charset="2"/>
              <a:buChar char="§"/>
            </a:pPr>
            <a:r>
              <a:rPr lang="fr-FR" sz="1200" i="1" dirty="0">
                <a:solidFill>
                  <a:srgbClr val="CED8DD">
                    <a:lumMod val="10000"/>
                  </a:srgbClr>
                </a:solidFill>
              </a:rPr>
              <a:t>24 </a:t>
            </a:r>
            <a:r>
              <a:rPr lang="fr-FR" sz="1200" i="1" dirty="0" err="1">
                <a:solidFill>
                  <a:srgbClr val="CED8DD">
                    <a:lumMod val="10000"/>
                  </a:srgbClr>
                </a:solidFill>
              </a:rPr>
              <a:t>African</a:t>
            </a:r>
            <a:r>
              <a:rPr lang="fr-FR" sz="1200" i="1" dirty="0">
                <a:solidFill>
                  <a:srgbClr val="CED8DD">
                    <a:lumMod val="10000"/>
                  </a:srgbClr>
                </a:solidFill>
              </a:rPr>
              <a:t> States out of 27 </a:t>
            </a:r>
            <a:r>
              <a:rPr lang="fr-FR" sz="1200" i="1" dirty="0" err="1">
                <a:solidFill>
                  <a:srgbClr val="CED8DD">
                    <a:lumMod val="10000"/>
                  </a:srgbClr>
                </a:solidFill>
              </a:rPr>
              <a:t>that</a:t>
            </a:r>
            <a:r>
              <a:rPr lang="fr-FR" sz="1200" i="1" dirty="0">
                <a:solidFill>
                  <a:srgbClr val="CED8DD">
                    <a:lumMod val="10000"/>
                  </a:srgbClr>
                </a:solidFill>
              </a:rPr>
              <a:t> </a:t>
            </a:r>
            <a:r>
              <a:rPr lang="fr-FR" sz="1200" i="1" dirty="0">
                <a:solidFill>
                  <a:srgbClr val="CED8DD">
                    <a:lumMod val="10000"/>
                  </a:srgbClr>
                </a:solidFill>
              </a:rPr>
              <a:t>have an </a:t>
            </a:r>
            <a:r>
              <a:rPr lang="fr-FR" sz="1200" i="1" dirty="0">
                <a:solidFill>
                  <a:srgbClr val="CED8DD">
                    <a:lumMod val="10000"/>
                  </a:srgbClr>
                </a:solidFill>
              </a:rPr>
              <a:t>EI in CE-4 ≥ 40% </a:t>
            </a:r>
            <a:r>
              <a:rPr lang="fr-FR" sz="1200" i="1" dirty="0" err="1">
                <a:solidFill>
                  <a:srgbClr val="CED8DD">
                    <a:lumMod val="10000"/>
                  </a:srgbClr>
                </a:solidFill>
              </a:rPr>
              <a:t>also</a:t>
            </a:r>
            <a:r>
              <a:rPr lang="fr-FR" sz="1200" i="1" dirty="0">
                <a:solidFill>
                  <a:srgbClr val="CED8DD">
                    <a:lumMod val="10000"/>
                  </a:srgbClr>
                </a:solidFill>
              </a:rPr>
              <a:t> have an EI ≥ 60%</a:t>
            </a:r>
          </a:p>
          <a:p>
            <a:pPr marL="128588" indent="-128588" defTabSz="603611">
              <a:buFont typeface="Wingdings" panose="05000000000000000000" pitchFamily="2" charset="2"/>
              <a:buChar char="§"/>
            </a:pPr>
            <a:endParaRPr lang="fr-FR" sz="600" i="1" dirty="0">
              <a:solidFill>
                <a:srgbClr val="CED8DD">
                  <a:lumMod val="10000"/>
                </a:srgbClr>
              </a:solidFill>
            </a:endParaRPr>
          </a:p>
          <a:p>
            <a:pPr marL="214313" indent="-214313" defTabSz="603611">
              <a:buFont typeface="Wingdings" panose="05000000000000000000" pitchFamily="2" charset="2"/>
              <a:buChar char="§"/>
            </a:pPr>
            <a:r>
              <a:rPr lang="fr-FR" sz="1200" i="1" dirty="0">
                <a:solidFill>
                  <a:srgbClr val="CED8DD">
                    <a:lumMod val="10000"/>
                  </a:srgbClr>
                </a:solidFill>
              </a:rPr>
              <a:t>All </a:t>
            </a:r>
            <a:r>
              <a:rPr lang="fr-FR" sz="1200" i="1" dirty="0" err="1">
                <a:solidFill>
                  <a:srgbClr val="CED8DD">
                    <a:lumMod val="10000"/>
                  </a:srgbClr>
                </a:solidFill>
              </a:rPr>
              <a:t>African</a:t>
            </a:r>
            <a:r>
              <a:rPr lang="fr-FR" sz="1200" i="1" dirty="0">
                <a:solidFill>
                  <a:srgbClr val="CED8DD">
                    <a:lumMod val="10000"/>
                  </a:srgbClr>
                </a:solidFill>
              </a:rPr>
              <a:t> States </a:t>
            </a:r>
            <a:r>
              <a:rPr lang="fr-FR" sz="1200" i="1" dirty="0" err="1">
                <a:solidFill>
                  <a:srgbClr val="CED8DD">
                    <a:lumMod val="10000"/>
                  </a:srgbClr>
                </a:solidFill>
              </a:rPr>
              <a:t>that</a:t>
            </a:r>
            <a:r>
              <a:rPr lang="fr-FR" sz="1200" i="1" dirty="0">
                <a:solidFill>
                  <a:srgbClr val="CED8DD">
                    <a:lumMod val="10000"/>
                  </a:srgbClr>
                </a:solidFill>
              </a:rPr>
              <a:t> have </a:t>
            </a:r>
            <a:r>
              <a:rPr lang="fr-FR" sz="1200" i="1" dirty="0" err="1">
                <a:solidFill>
                  <a:srgbClr val="CED8DD">
                    <a:lumMod val="10000"/>
                  </a:srgbClr>
                </a:solidFill>
              </a:rPr>
              <a:t>had</a:t>
            </a:r>
            <a:r>
              <a:rPr lang="fr-FR" sz="1200" i="1" dirty="0">
                <a:solidFill>
                  <a:srgbClr val="CED8DD">
                    <a:lumMod val="10000"/>
                  </a:srgbClr>
                </a:solidFill>
              </a:rPr>
              <a:t> an SSC </a:t>
            </a:r>
            <a:r>
              <a:rPr lang="fr-FR" sz="1200" i="1" dirty="0" err="1">
                <a:solidFill>
                  <a:srgbClr val="CED8DD">
                    <a:lumMod val="10000"/>
                  </a:srgbClr>
                </a:solidFill>
              </a:rPr>
              <a:t>also</a:t>
            </a:r>
            <a:r>
              <a:rPr lang="fr-FR" sz="1200" i="1" dirty="0">
                <a:solidFill>
                  <a:srgbClr val="CED8DD">
                    <a:lumMod val="10000"/>
                  </a:srgbClr>
                </a:solidFill>
              </a:rPr>
              <a:t> have an EI in CE-4 &lt; 30% </a:t>
            </a:r>
            <a:endParaRPr lang="fr-FR" sz="1200" dirty="0">
              <a:solidFill>
                <a:srgbClr val="CED8DD">
                  <a:lumMod val="10000"/>
                </a:srgbClr>
              </a:solidFill>
            </a:endParaRPr>
          </a:p>
        </p:txBody>
      </p:sp>
      <p:sp>
        <p:nvSpPr>
          <p:cNvPr id="16" name="TextBox 15"/>
          <p:cNvSpPr txBox="1"/>
          <p:nvPr/>
        </p:nvSpPr>
        <p:spPr>
          <a:xfrm>
            <a:off x="1567372" y="1747204"/>
            <a:ext cx="5193560" cy="276999"/>
          </a:xfrm>
          <a:prstGeom prst="rect">
            <a:avLst/>
          </a:prstGeom>
          <a:noFill/>
        </p:spPr>
        <p:txBody>
          <a:bodyPr wrap="square" rtlCol="0">
            <a:spAutoFit/>
          </a:bodyPr>
          <a:lstStyle/>
          <a:p>
            <a:pPr marL="104474" indent="-104474" defTabSz="603611">
              <a:buFont typeface="Wingdings" panose="05000000000000000000" pitchFamily="2" charset="2"/>
              <a:buChar char="§"/>
            </a:pPr>
            <a:r>
              <a:rPr lang="en-US" sz="1200" b="1" i="1" dirty="0">
                <a:solidFill>
                  <a:srgbClr val="C00000"/>
                </a:solidFill>
              </a:rPr>
              <a:t>    </a:t>
            </a:r>
            <a:r>
              <a:rPr lang="en-US" sz="1200" i="1" dirty="0">
                <a:solidFill>
                  <a:srgbClr val="C00000"/>
                </a:solidFill>
              </a:rPr>
              <a:t>NCLB </a:t>
            </a:r>
            <a:r>
              <a:rPr lang="en-US" sz="1200" i="1" dirty="0">
                <a:solidFill>
                  <a:srgbClr val="C00000"/>
                </a:solidFill>
              </a:rPr>
              <a:t>Aspirational goal: No State with an EI &lt; 40% for any CE by 2025</a:t>
            </a:r>
          </a:p>
        </p:txBody>
      </p:sp>
      <p:sp>
        <p:nvSpPr>
          <p:cNvPr id="3" name="TextBox 2"/>
          <p:cNvSpPr txBox="1"/>
          <p:nvPr/>
        </p:nvSpPr>
        <p:spPr>
          <a:xfrm>
            <a:off x="6795247" y="2066666"/>
            <a:ext cx="106242" cy="317459"/>
          </a:xfrm>
          <a:prstGeom prst="rect">
            <a:avLst/>
          </a:prstGeom>
          <a:solidFill>
            <a:schemeClr val="accent3">
              <a:lumMod val="60000"/>
              <a:lumOff val="40000"/>
            </a:schemeClr>
          </a:solidFill>
        </p:spPr>
        <p:txBody>
          <a:bodyPr wrap="square" rtlCol="0">
            <a:spAutoFit/>
          </a:bodyPr>
          <a:lstStyle/>
          <a:p>
            <a:pPr defTabSz="742928"/>
            <a:endParaRPr lang="en-US" sz="1463" dirty="0">
              <a:solidFill>
                <a:srgbClr val="279DD9"/>
              </a:solidFill>
            </a:endParaRPr>
          </a:p>
        </p:txBody>
      </p:sp>
      <p:sp>
        <p:nvSpPr>
          <p:cNvPr id="17" name="TextBox 16"/>
          <p:cNvSpPr txBox="1"/>
          <p:nvPr/>
        </p:nvSpPr>
        <p:spPr>
          <a:xfrm>
            <a:off x="1925706" y="747250"/>
            <a:ext cx="5992534" cy="461665"/>
          </a:xfrm>
          <a:prstGeom prst="rect">
            <a:avLst/>
          </a:prstGeom>
          <a:solidFill>
            <a:schemeClr val="accent1"/>
          </a:solidFill>
        </p:spPr>
        <p:txBody>
          <a:bodyPr wrap="square" rtlCol="0" anchor="ctr">
            <a:spAutoFit/>
          </a:bodyPr>
          <a:lstStyle/>
          <a:p>
            <a:pPr algn="ctr"/>
            <a:r>
              <a:rPr lang="en-US" sz="2400" dirty="0">
                <a:solidFill>
                  <a:schemeClr val="bg1"/>
                </a:solidFill>
              </a:rPr>
              <a:t>Current Status – Safety </a:t>
            </a:r>
            <a:endParaRPr lang="en-US" sz="2400" dirty="0">
              <a:solidFill>
                <a:schemeClr val="bg1"/>
              </a:solidFill>
            </a:endParaRPr>
          </a:p>
        </p:txBody>
      </p:sp>
      <p:sp>
        <p:nvSpPr>
          <p:cNvPr id="20" name="Date Placeholder 1"/>
          <p:cNvSpPr>
            <a:spLocks noGrp="1"/>
          </p:cNvSpPr>
          <p:nvPr>
            <p:ph type="dt" sz="half" idx="10"/>
          </p:nvPr>
        </p:nvSpPr>
        <p:spPr>
          <a:xfrm>
            <a:off x="1228725" y="4894008"/>
            <a:ext cx="1733550" cy="249492"/>
          </a:xfrm>
        </p:spPr>
        <p:txBody>
          <a:bodyPr/>
          <a:lstStyle/>
          <a:p>
            <a:r>
              <a:rPr lang="en-US" dirty="0" smtClean="0"/>
              <a:t>Monday </a:t>
            </a:r>
            <a:r>
              <a:rPr lang="en-US" dirty="0"/>
              <a:t>5</a:t>
            </a:r>
            <a:r>
              <a:rPr lang="en-US" dirty="0" smtClean="0"/>
              <a:t> Mar 2018</a:t>
            </a:r>
            <a:endParaRPr lang="en-CA" dirty="0"/>
          </a:p>
        </p:txBody>
      </p:sp>
      <p:sp>
        <p:nvSpPr>
          <p:cNvPr id="21" name="Footer Placeholder 2"/>
          <p:cNvSpPr>
            <a:spLocks noGrp="1"/>
          </p:cNvSpPr>
          <p:nvPr>
            <p:ph type="ftr" sz="quarter" idx="11"/>
          </p:nvPr>
        </p:nvSpPr>
        <p:spPr>
          <a:xfrm>
            <a:off x="3167844" y="4894008"/>
            <a:ext cx="3510390" cy="249492"/>
          </a:xfrm>
        </p:spPr>
        <p:txBody>
          <a:bodyPr/>
          <a:lstStyle/>
          <a:p>
            <a:r>
              <a:rPr lang="en-US" dirty="0" smtClean="0"/>
              <a:t>SAATM Core meeting – Capacity Building</a:t>
            </a:r>
            <a:endParaRPr lang="en-CA" dirty="0"/>
          </a:p>
        </p:txBody>
      </p:sp>
    </p:spTree>
    <p:extLst>
      <p:ext uri="{BB962C8B-B14F-4D97-AF65-F5344CB8AC3E}">
        <p14:creationId xmlns:p14="http://schemas.microsoft.com/office/powerpoint/2010/main" val="179669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ICAO - Capacity &amp; Efficiency">
      <a:dk1>
        <a:srgbClr val="279DD9"/>
      </a:dk1>
      <a:lt1>
        <a:sysClr val="window" lastClr="FFFFFF"/>
      </a:lt1>
      <a:dk2>
        <a:srgbClr val="006EB7"/>
      </a:dk2>
      <a:lt2>
        <a:srgbClr val="FFFFFF"/>
      </a:lt2>
      <a:accent1>
        <a:srgbClr val="0054A4"/>
      </a:accent1>
      <a:accent2>
        <a:srgbClr val="A1CFEF"/>
      </a:accent2>
      <a:accent3>
        <a:srgbClr val="8DC63F"/>
      </a:accent3>
      <a:accent4>
        <a:srgbClr val="CED8DD"/>
      </a:accent4>
      <a:accent5>
        <a:srgbClr val="8C99A1"/>
      </a:accent5>
      <a:accent6>
        <a:srgbClr val="5A6870"/>
      </a:accent6>
      <a:hlink>
        <a:srgbClr val="39474F"/>
      </a:hlink>
      <a:folHlink>
        <a:srgbClr val="C400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85DAC1B849C5248A75D522085A8150D" ma:contentTypeVersion="1" ma:contentTypeDescription="Create a new document." ma:contentTypeScope="" ma:versionID="25441ad7f1b3e005aa5dc75a5ebecdcd">
  <xsd:schema xmlns:xsd="http://www.w3.org/2001/XMLSchema" xmlns:xs="http://www.w3.org/2001/XMLSchema" xmlns:p="http://schemas.microsoft.com/office/2006/metadata/properties" xmlns:ns1="http://schemas.microsoft.com/sharepoint/v3" targetNamespace="http://schemas.microsoft.com/office/2006/metadata/properties" ma:root="true" ma:fieldsID="bfa53a8320f8b1c95a8960917c09239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83FA3E-891C-4707-AC07-B6A0C8853148}"/>
</file>

<file path=customXml/itemProps2.xml><?xml version="1.0" encoding="utf-8"?>
<ds:datastoreItem xmlns:ds="http://schemas.openxmlformats.org/officeDocument/2006/customXml" ds:itemID="{1D9C13E5-E380-41BE-99FD-664A74BB64EC}"/>
</file>

<file path=customXml/itemProps3.xml><?xml version="1.0" encoding="utf-8"?>
<ds:datastoreItem xmlns:ds="http://schemas.openxmlformats.org/officeDocument/2006/customXml" ds:itemID="{0A0FF4B3-D3E4-4B6D-91F5-2B56EF5B9995}"/>
</file>

<file path=docProps/app.xml><?xml version="1.0" encoding="utf-8"?>
<Properties xmlns="http://schemas.openxmlformats.org/officeDocument/2006/extended-properties" xmlns:vt="http://schemas.openxmlformats.org/officeDocument/2006/docPropsVTypes">
  <Template/>
  <TotalTime>2038</TotalTime>
  <Words>3127</Words>
  <Application>Microsoft Office PowerPoint</Application>
  <PresentationFormat>On-screen Show (16:9)</PresentationFormat>
  <Paragraphs>308</Paragraphs>
  <Slides>35</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SimSun</vt:lpstr>
      <vt:lpstr>Arial</vt:lpstr>
      <vt:lpstr>Arial Black</vt:lpstr>
      <vt:lpstr>Arial Narrow</vt:lpstr>
      <vt:lpstr>Calibri</vt:lpstr>
      <vt:lpstr>Wingdings</vt:lpstr>
      <vt:lpstr>Office Theme</vt:lpstr>
      <vt:lpstr>PowerPoint Presentation</vt:lpstr>
      <vt:lpstr>PowerPoint Presentation</vt:lpstr>
      <vt:lpstr>Growth of Air Transport</vt:lpstr>
      <vt:lpstr>PowerPoint Presentation</vt:lpstr>
      <vt:lpstr>PowerPoint Presentation</vt:lpstr>
      <vt:lpstr>Contents of the 2016-2030 GANP</vt:lpstr>
      <vt:lpstr>PowerPoint Presentation</vt:lpstr>
      <vt:lpstr>Main Challenges</vt:lpstr>
      <vt:lpstr>PowerPoint Presentation</vt:lpstr>
      <vt:lpstr>PowerPoint Presentation</vt:lpstr>
      <vt:lpstr>USOAP Results</vt:lpstr>
      <vt:lpstr>Proposals for Enhancement</vt:lpstr>
      <vt:lpstr>PowerPoint Presentation</vt:lpstr>
      <vt:lpstr>PowerPoint Presentation</vt:lpstr>
      <vt:lpstr>PowerPoint Presentation</vt:lpstr>
      <vt:lpstr>African ANSP Peer Review Programme </vt:lpstr>
      <vt:lpstr>PowerPoint Presentation</vt:lpstr>
      <vt:lpstr>African ANSP Peer Review Programme </vt:lpstr>
      <vt:lpstr>Basis </vt:lpstr>
      <vt:lpstr>The coordination meeting held in Montreal on 1 October 2017: Recognized that everyone has a role to play to work towards the success of the peer review programme.  Recommended that a meeting of ANSPs be convened with the support of ICAO in order to facilitate </vt:lpstr>
      <vt:lpstr>PowerPoint Presentation</vt:lpstr>
      <vt:lpstr>PowerPoint Presentation</vt:lpstr>
      <vt:lpstr>End of Project Status/Targets/ Objectives</vt:lpstr>
      <vt:lpstr>End of Project Status/Targets/ Objectives</vt:lpstr>
      <vt:lpstr>Programme Strategy</vt:lpstr>
      <vt:lpstr>Programme Strategy</vt:lpstr>
      <vt:lpstr>Conduct of Peer Reviews</vt:lpstr>
      <vt:lpstr>PowerPoint Presentation</vt:lpstr>
      <vt:lpstr>Project Implementation Strategy</vt:lpstr>
      <vt:lpstr>Project Implementation Strategy</vt:lpstr>
      <vt:lpstr>PowerPoint Presentation</vt:lpstr>
      <vt:lpstr>PowerPoint Presentation</vt:lpstr>
      <vt:lpstr>PowerPoint Presentation</vt:lpstr>
      <vt:lpstr>PowerPoint Presentation</vt:lpstr>
      <vt:lpstr>PowerPoint Presentation</vt:lpstr>
    </vt:vector>
  </TitlesOfParts>
  <Company>I.C.A.O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Philbin, Anthony</dc:creator>
  <cp:lastModifiedBy>Zo'o Minto'o, Prosper</cp:lastModifiedBy>
  <cp:revision>280</cp:revision>
  <dcterms:created xsi:type="dcterms:W3CDTF">2013-08-20T15:49:37Z</dcterms:created>
  <dcterms:modified xsi:type="dcterms:W3CDTF">2018-04-26T08:22:22Z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0x010100A85DAC1B849C5248A75D522085A8150D</vt:lpwstr>
  </property>
</Properties>
</file>