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50"/>
  </p:notesMasterIdLst>
  <p:sldIdLst>
    <p:sldId id="366" r:id="rId6"/>
    <p:sldId id="379" r:id="rId7"/>
    <p:sldId id="419" r:id="rId8"/>
    <p:sldId id="370" r:id="rId9"/>
    <p:sldId id="420" r:id="rId10"/>
    <p:sldId id="396" r:id="rId11"/>
    <p:sldId id="397" r:id="rId12"/>
    <p:sldId id="398" r:id="rId13"/>
    <p:sldId id="399" r:id="rId14"/>
    <p:sldId id="400" r:id="rId15"/>
    <p:sldId id="421" r:id="rId16"/>
    <p:sldId id="401" r:id="rId17"/>
    <p:sldId id="402" r:id="rId18"/>
    <p:sldId id="422" r:id="rId19"/>
    <p:sldId id="423" r:id="rId20"/>
    <p:sldId id="403" r:id="rId21"/>
    <p:sldId id="424" r:id="rId22"/>
    <p:sldId id="404" r:id="rId23"/>
    <p:sldId id="425" r:id="rId24"/>
    <p:sldId id="405" r:id="rId25"/>
    <p:sldId id="426" r:id="rId26"/>
    <p:sldId id="406" r:id="rId27"/>
    <p:sldId id="427" r:id="rId28"/>
    <p:sldId id="407" r:id="rId29"/>
    <p:sldId id="428" r:id="rId30"/>
    <p:sldId id="408" r:id="rId31"/>
    <p:sldId id="429" r:id="rId32"/>
    <p:sldId id="409" r:id="rId33"/>
    <p:sldId id="410" r:id="rId34"/>
    <p:sldId id="430" r:id="rId35"/>
    <p:sldId id="411" r:id="rId36"/>
    <p:sldId id="431" r:id="rId37"/>
    <p:sldId id="412" r:id="rId38"/>
    <p:sldId id="432" r:id="rId39"/>
    <p:sldId id="413" r:id="rId40"/>
    <p:sldId id="433" r:id="rId41"/>
    <p:sldId id="414" r:id="rId42"/>
    <p:sldId id="434" r:id="rId43"/>
    <p:sldId id="415" r:id="rId44"/>
    <p:sldId id="435" r:id="rId45"/>
    <p:sldId id="416" r:id="rId46"/>
    <p:sldId id="418" r:id="rId47"/>
    <p:sldId id="417" r:id="rId48"/>
    <p:sldId id="262"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707C03-F509-4632-92BA-5C14FC39367E}">
          <p14:sldIdLst>
            <p14:sldId id="366"/>
            <p14:sldId id="379"/>
            <p14:sldId id="419"/>
          </p14:sldIdLst>
        </p14:section>
        <p14:section name="Untitled Section" id="{EE4ACE42-1143-490D-9047-4201BFA3A484}">
          <p14:sldIdLst>
            <p14:sldId id="370"/>
            <p14:sldId id="420"/>
            <p14:sldId id="396"/>
            <p14:sldId id="397"/>
            <p14:sldId id="398"/>
            <p14:sldId id="399"/>
            <p14:sldId id="400"/>
            <p14:sldId id="421"/>
            <p14:sldId id="401"/>
            <p14:sldId id="402"/>
            <p14:sldId id="422"/>
            <p14:sldId id="423"/>
            <p14:sldId id="403"/>
            <p14:sldId id="424"/>
            <p14:sldId id="404"/>
            <p14:sldId id="425"/>
            <p14:sldId id="405"/>
            <p14:sldId id="426"/>
            <p14:sldId id="406"/>
            <p14:sldId id="427"/>
            <p14:sldId id="407"/>
            <p14:sldId id="428"/>
            <p14:sldId id="408"/>
            <p14:sldId id="429"/>
            <p14:sldId id="409"/>
          </p14:sldIdLst>
        </p14:section>
        <p14:section name="Untitled Section" id="{6BD2F9BC-DDE7-4FA5-8F11-8989F8058401}">
          <p14:sldIdLst>
            <p14:sldId id="410"/>
            <p14:sldId id="430"/>
            <p14:sldId id="411"/>
            <p14:sldId id="431"/>
            <p14:sldId id="412"/>
            <p14:sldId id="432"/>
            <p14:sldId id="413"/>
            <p14:sldId id="433"/>
            <p14:sldId id="414"/>
            <p14:sldId id="434"/>
            <p14:sldId id="415"/>
            <p14:sldId id="435"/>
            <p14:sldId id="416"/>
            <p14:sldId id="418"/>
            <p14:sldId id="417"/>
            <p14:sldId id="26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hemon, NDIKUMANA" initials="A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0"/>
    <a:srgbClr val="C40075"/>
    <a:srgbClr val="7B0052"/>
    <a:srgbClr val="CC8004"/>
    <a:srgbClr val="006EB7"/>
    <a:srgbClr val="0054A4"/>
    <a:srgbClr val="A2CFEF"/>
    <a:srgbClr val="279DD9"/>
    <a:srgbClr val="F37021"/>
    <a:srgbClr val="A74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59" autoAdjust="0"/>
    <p:restoredTop sz="90909" autoAdjust="0"/>
  </p:normalViewPr>
  <p:slideViewPr>
    <p:cSldViewPr>
      <p:cViewPr varScale="1">
        <p:scale>
          <a:sx n="97" d="100"/>
          <a:sy n="97" d="100"/>
        </p:scale>
        <p:origin x="258" y="7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F61A3-FCB2-4CC6-AD46-62A4D4E38377}" type="datetimeFigureOut">
              <a:rPr lang="fr-FR" smtClean="0"/>
              <a:t>25/04/2018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7F3EA-CBD4-47E5-BCB9-3CDA14F5CFCB}" type="slidenum">
              <a:rPr lang="fr-FR" smtClean="0"/>
              <a:t>‹#›</a:t>
            </a:fld>
            <a:endParaRPr lang="fr-FR"/>
          </a:p>
        </p:txBody>
      </p:sp>
    </p:spTree>
    <p:extLst>
      <p:ext uri="{BB962C8B-B14F-4D97-AF65-F5344CB8AC3E}">
        <p14:creationId xmlns:p14="http://schemas.microsoft.com/office/powerpoint/2010/main" val="226633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r>
              <a:rPr lang="en-US" smtClean="0"/>
              <a:t>25-27 April 2018</a:t>
            </a:r>
            <a:endParaRPr lang="en-CA" dirty="0"/>
          </a:p>
        </p:txBody>
      </p:sp>
      <p:sp>
        <p:nvSpPr>
          <p:cNvPr id="5" name="Footer Placeholder 4"/>
          <p:cNvSpPr>
            <a:spLocks noGrp="1"/>
          </p:cNvSpPr>
          <p:nvPr>
            <p:ph type="ftr" sz="quarter" idx="11"/>
          </p:nvPr>
        </p:nvSpPr>
        <p:spPr>
          <a:xfrm>
            <a:off x="3124200" y="4948014"/>
            <a:ext cx="2895600" cy="273844"/>
          </a:xfrm>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39799"/>
            <a:ext cx="9217023" cy="4152900"/>
          </a:xfrm>
          <a:prstGeom prst="rect">
            <a:avLst/>
          </a:prstGeom>
        </p:spPr>
      </p:pic>
    </p:spTree>
    <p:extLst>
      <p:ext uri="{BB962C8B-B14F-4D97-AF65-F5344CB8AC3E}">
        <p14:creationId xmlns:p14="http://schemas.microsoft.com/office/powerpoint/2010/main" val="23313497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210532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8778120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767461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 y="1599883"/>
            <a:ext cx="9142286" cy="3291223"/>
          </a:xfrm>
          <a:prstGeom prst="rect">
            <a:avLst/>
          </a:prstGeom>
        </p:spPr>
      </p:pic>
    </p:spTree>
    <p:extLst>
      <p:ext uri="{BB962C8B-B14F-4D97-AF65-F5344CB8AC3E}">
        <p14:creationId xmlns:p14="http://schemas.microsoft.com/office/powerpoint/2010/main" val="13038416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387783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27203769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r>
              <a:rPr lang="en-US" smtClean="0"/>
              <a:t>25-27 April 2018</a:t>
            </a:r>
            <a:endParaRPr lang="en-CA" dirty="0"/>
          </a:p>
        </p:txBody>
      </p:sp>
      <p:sp>
        <p:nvSpPr>
          <p:cNvPr id="6" name="Footer Placeholder 5"/>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r>
              <a:rPr lang="en-US" smtClean="0"/>
              <a:t>25-27 April 2018</a:t>
            </a:r>
            <a:endParaRPr lang="en-CA" dirty="0"/>
          </a:p>
        </p:txBody>
      </p:sp>
      <p:sp>
        <p:nvSpPr>
          <p:cNvPr id="8" name="Footer Placeholder 7"/>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25-27 April 2018</a:t>
            </a:r>
            <a:endParaRPr lang="en-CA" dirty="0"/>
          </a:p>
        </p:txBody>
      </p:sp>
      <p:sp>
        <p:nvSpPr>
          <p:cNvPr id="6" name="Footer Placeholder 5"/>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25-27 April 2018</a:t>
            </a:r>
            <a:endParaRPr lang="en-CA" dirty="0"/>
          </a:p>
        </p:txBody>
      </p:sp>
      <p:sp>
        <p:nvSpPr>
          <p:cNvPr id="6" name="Footer Placeholder 5"/>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 y="-1"/>
            <a:ext cx="9143981"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en-US" smtClean="0"/>
              <a:t>25-27 April 2018</a:t>
            </a:r>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7" r:id="rId8"/>
    <p:sldLayoutId id="2147483658" r:id="rId9"/>
    <p:sldLayoutId id="2147483659" r:id="rId10"/>
    <p:sldLayoutId id="2147483660" r:id="rId11"/>
    <p:sldLayoutId id="2147483666" r:id="rId12"/>
    <p:sldLayoutId id="2147483661" r:id="rId13"/>
    <p:sldLayoutId id="2147483663" r:id="rId14"/>
    <p:sldLayoutId id="2147483664" r:id="rId15"/>
    <p:sldLayoutId id="2147483665" r:id="rId16"/>
    <p:sldLayoutId id="2147483667" r:id="rId17"/>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p:cNvSpPr>
            <a:spLocks/>
          </p:cNvSpPr>
          <p:nvPr/>
        </p:nvSpPr>
        <p:spPr bwMode="auto">
          <a:xfrm>
            <a:off x="1907704" y="3933632"/>
            <a:ext cx="3999643" cy="585496"/>
          </a:xfrm>
          <a:prstGeom prst="rect">
            <a:avLst/>
          </a:prstGeom>
          <a:noFill/>
          <a:ln w="9525">
            <a:noFill/>
            <a:miter lim="800000"/>
            <a:headEnd/>
            <a:tailEnd/>
          </a:ln>
        </p:spPr>
        <p:txBody>
          <a:bodyPr/>
          <a:lstStyle/>
          <a:p>
            <a:pPr algn="ctr">
              <a:buFont typeface="Arial" charset="0"/>
              <a:buNone/>
            </a:pPr>
            <a:endParaRPr lang="en-US" sz="1400" b="1" i="1" dirty="0">
              <a:solidFill>
                <a:schemeClr val="accent6">
                  <a:lumMod val="50000"/>
                </a:schemeClr>
              </a:solidFill>
              <a:cs typeface="Arial" charset="0"/>
            </a:endParaRPr>
          </a:p>
          <a:p>
            <a:pPr algn="ctr">
              <a:buFont typeface="Arial" charset="0"/>
              <a:buNone/>
            </a:pPr>
            <a:r>
              <a:rPr lang="en-US" sz="2000" b="1" dirty="0" smtClean="0">
                <a:solidFill>
                  <a:srgbClr val="003260"/>
                </a:solidFill>
                <a:cs typeface="Arial" charset="0"/>
              </a:rPr>
              <a:t>Presented by: ICAO</a:t>
            </a:r>
            <a:endParaRPr lang="en-US" sz="2000" b="1" dirty="0">
              <a:solidFill>
                <a:srgbClr val="003260"/>
              </a:solidFill>
              <a:cs typeface="Arial" charset="0"/>
            </a:endParaRPr>
          </a:p>
        </p:txBody>
      </p:sp>
      <p:sp>
        <p:nvSpPr>
          <p:cNvPr id="4" name="Slide Number Placeholder 3"/>
          <p:cNvSpPr>
            <a:spLocks noGrp="1"/>
          </p:cNvSpPr>
          <p:nvPr>
            <p:ph type="sldNum" sz="quarter" idx="12"/>
          </p:nvPr>
        </p:nvSpPr>
        <p:spPr/>
        <p:txBody>
          <a:bodyPr/>
          <a:lstStyle/>
          <a:p>
            <a:fld id="{3FF909EE-2C65-48BC-95E5-26F3591A45A6}" type="slidenum">
              <a:rPr lang="en-CA" smtClean="0"/>
              <a:t>1</a:t>
            </a:fld>
            <a:endParaRPr lang="en-CA"/>
          </a:p>
        </p:txBody>
      </p:sp>
      <p:sp>
        <p:nvSpPr>
          <p:cNvPr id="5" name="Rectangle 2"/>
          <p:cNvSpPr txBox="1">
            <a:spLocks noChangeArrowheads="1"/>
          </p:cNvSpPr>
          <p:nvPr/>
        </p:nvSpPr>
        <p:spPr>
          <a:xfrm>
            <a:off x="107504" y="1281327"/>
            <a:ext cx="6546333" cy="149802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600"/>
              </a:lnSpc>
              <a:tabLst>
                <a:tab pos="1255713" algn="l"/>
              </a:tabLst>
              <a:defRPr/>
            </a:pPr>
            <a:r>
              <a:rPr lang="en-US" sz="4000" b="1" spc="-20" dirty="0" smtClean="0">
                <a:solidFill>
                  <a:srgbClr val="003260"/>
                </a:solidFill>
              </a:rPr>
              <a:t>ICAO AFI Plan African ANSP </a:t>
            </a:r>
          </a:p>
          <a:p>
            <a:pPr>
              <a:lnSpc>
                <a:spcPts val="3600"/>
              </a:lnSpc>
              <a:tabLst>
                <a:tab pos="1255713" algn="l"/>
              </a:tabLst>
              <a:defRPr/>
            </a:pPr>
            <a:r>
              <a:rPr lang="en-US" sz="4000" b="1" spc="-20" dirty="0" smtClean="0">
                <a:solidFill>
                  <a:srgbClr val="003260"/>
                </a:solidFill>
              </a:rPr>
              <a:t>Peer Review Project - </a:t>
            </a:r>
          </a:p>
          <a:p>
            <a:pPr>
              <a:lnSpc>
                <a:spcPts val="3600"/>
              </a:lnSpc>
              <a:tabLst>
                <a:tab pos="1255713" algn="l"/>
              </a:tabLst>
              <a:defRPr/>
            </a:pPr>
            <a:r>
              <a:rPr lang="en-US" sz="4000" b="1" spc="-20" dirty="0" smtClean="0">
                <a:solidFill>
                  <a:srgbClr val="003260"/>
                </a:solidFill>
              </a:rPr>
              <a:t>Regional Workshop </a:t>
            </a:r>
            <a:endParaRPr lang="en-GB" sz="4000" b="1" spc="-20" dirty="0">
              <a:solidFill>
                <a:srgbClr val="003260"/>
              </a:solidFill>
            </a:endParaRPr>
          </a:p>
          <a:p>
            <a:pPr algn="l">
              <a:lnSpc>
                <a:spcPts val="3600"/>
              </a:lnSpc>
              <a:tabLst>
                <a:tab pos="1255713" algn="l"/>
              </a:tabLst>
              <a:defRPr/>
            </a:pPr>
            <a:endParaRPr lang="en-GB" b="1" spc="-20" dirty="0" smtClean="0">
              <a:solidFill>
                <a:srgbClr val="0054A4"/>
              </a:solidFill>
            </a:endParaRPr>
          </a:p>
        </p:txBody>
      </p:sp>
      <p:sp>
        <p:nvSpPr>
          <p:cNvPr id="2" name="TextBox 1"/>
          <p:cNvSpPr txBox="1"/>
          <p:nvPr/>
        </p:nvSpPr>
        <p:spPr>
          <a:xfrm>
            <a:off x="755576" y="3136498"/>
            <a:ext cx="5328592" cy="461665"/>
          </a:xfrm>
          <a:prstGeom prst="rect">
            <a:avLst/>
          </a:prstGeom>
          <a:noFill/>
        </p:spPr>
        <p:txBody>
          <a:bodyPr wrap="square" rtlCol="0">
            <a:spAutoFit/>
          </a:bodyPr>
          <a:lstStyle/>
          <a:p>
            <a:r>
              <a:rPr lang="en-US" sz="2400" b="1" dirty="0" smtClean="0">
                <a:solidFill>
                  <a:srgbClr val="003260"/>
                </a:solidFill>
              </a:rPr>
              <a:t>Abidjan, Côte d’Ivoire, 25-27 April 2018</a:t>
            </a:r>
            <a:endParaRPr lang="en-GB" sz="2400" b="1" dirty="0">
              <a:solidFill>
                <a:srgbClr val="003260"/>
              </a:solidFill>
            </a:endParaRPr>
          </a:p>
        </p:txBody>
      </p:sp>
      <p:sp>
        <p:nvSpPr>
          <p:cNvPr id="3" name="Date Placeholder 2"/>
          <p:cNvSpPr>
            <a:spLocks noGrp="1"/>
          </p:cNvSpPr>
          <p:nvPr>
            <p:ph type="dt" sz="half" idx="10"/>
          </p:nvPr>
        </p:nvSpPr>
        <p:spPr/>
        <p:txBody>
          <a:bodyPr/>
          <a:lstStyle/>
          <a:p>
            <a:r>
              <a:rPr lang="en-US" smtClean="0"/>
              <a:t>25-27 April 2018</a:t>
            </a:r>
            <a:endParaRPr lang="en-CA" dirty="0"/>
          </a:p>
        </p:txBody>
      </p:sp>
      <p:sp>
        <p:nvSpPr>
          <p:cNvPr id="7" name="Footer Placeholder 6"/>
          <p:cNvSpPr>
            <a:spLocks noGrp="1"/>
          </p:cNvSpPr>
          <p:nvPr>
            <p:ph type="ftr" sz="quarter" idx="11"/>
          </p:nvPr>
        </p:nvSpPr>
        <p:spPr>
          <a:xfrm>
            <a:off x="2555776" y="4894008"/>
            <a:ext cx="4320480" cy="249492"/>
          </a:xfrm>
        </p:spPr>
        <p:txBody>
          <a:bodyPr/>
          <a:lstStyle/>
          <a:p>
            <a:r>
              <a:rPr lang="en-US" dirty="0" smtClean="0"/>
              <a:t>ICAO AFI Plan African ANSP Peer Review Project – Regional Workshop</a:t>
            </a:r>
            <a:endParaRPr lang="en-CA" dirty="0"/>
          </a:p>
        </p:txBody>
      </p:sp>
    </p:spTree>
    <p:extLst>
      <p:ext uri="{BB962C8B-B14F-4D97-AF65-F5344CB8AC3E}">
        <p14:creationId xmlns:p14="http://schemas.microsoft.com/office/powerpoint/2010/main" val="5940006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10</a:t>
            </a:fld>
            <a:endParaRPr lang="en-CA"/>
          </a:p>
        </p:txBody>
      </p:sp>
      <p:sp>
        <p:nvSpPr>
          <p:cNvPr id="5" name="Rectangle 4"/>
          <p:cNvSpPr/>
          <p:nvPr/>
        </p:nvSpPr>
        <p:spPr>
          <a:xfrm>
            <a:off x="179512" y="771549"/>
            <a:ext cx="8856984" cy="3399329"/>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The Host ANSP</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Nominate a focal point to coordinate with the MT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Submit, maintain and/or update information to the MT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provide compliance status through PQ self-assessment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mitigating measures taken in response to observations during review</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develop, update and implementation of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CAPs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43942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11</a:t>
            </a:fld>
            <a:endParaRPr lang="en-CA"/>
          </a:p>
        </p:txBody>
      </p:sp>
      <p:sp>
        <p:nvSpPr>
          <p:cNvPr id="5" name="Rectangle 4"/>
          <p:cNvSpPr/>
          <p:nvPr/>
        </p:nvSpPr>
        <p:spPr>
          <a:xfrm>
            <a:off x="179512" y="771549"/>
            <a:ext cx="8856984" cy="4026936"/>
          </a:xfrm>
          <a:prstGeom prst="rect">
            <a:avLst/>
          </a:prstGeom>
        </p:spPr>
        <p:txBody>
          <a:bodyPr wrap="square">
            <a:spAutoFit/>
          </a:bodyPr>
          <a:lstStyle/>
          <a:p>
            <a:pPr>
              <a:lnSpc>
                <a:spcPct val="107000"/>
              </a:lnSpc>
              <a:spcAft>
                <a:spcPts val="800"/>
              </a:spcAft>
            </a:pPr>
            <a:r>
              <a:rPr lang="en-GB" sz="2600" b="1" dirty="0">
                <a:latin typeface="Times New Roman" panose="02020603050405020304" pitchFamily="18" charset="0"/>
                <a:ea typeface="Calibri" panose="020F0502020204030204" pitchFamily="34" charset="0"/>
                <a:cs typeface="Times New Roman" panose="02020603050405020304" pitchFamily="18" charset="0"/>
              </a:rPr>
              <a:t>The Host ANSP</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provide </a:t>
            </a:r>
            <a:r>
              <a:rPr lang="en-GB" sz="2600" dirty="0">
                <a:latin typeface="Times New Roman" panose="02020603050405020304" pitchFamily="18" charset="0"/>
                <a:ea typeface="Calibri" panose="020F0502020204030204" pitchFamily="34" charset="0"/>
                <a:cs typeface="Times New Roman" panose="02020603050405020304" pitchFamily="18" charset="0"/>
              </a:rPr>
              <a:t>evidence related to PQ compliance and CAP implementation</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facilitate onsite support and visit to its facilities when requested</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follow-up with response/action plan in response to the recommendations made</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observation deemed critical / urgent should be addressed without delay</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8782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12</a:t>
            </a:fld>
            <a:endParaRPr lang="en-CA"/>
          </a:p>
        </p:txBody>
      </p:sp>
      <p:sp>
        <p:nvSpPr>
          <p:cNvPr id="5" name="Rectangle 4"/>
          <p:cNvSpPr/>
          <p:nvPr/>
        </p:nvSpPr>
        <p:spPr>
          <a:xfrm>
            <a:off x="304800" y="915566"/>
            <a:ext cx="8659688" cy="3356560"/>
          </a:xfrm>
          <a:prstGeom prst="rect">
            <a:avLst/>
          </a:prstGeom>
        </p:spPr>
        <p:txBody>
          <a:bodyPr wrap="square">
            <a:spAutoFit/>
          </a:bodyPr>
          <a:lstStyle/>
          <a:p>
            <a:pPr>
              <a:lnSpc>
                <a:spcPct val="107000"/>
              </a:lnSpc>
              <a:spcAft>
                <a:spcPts val="800"/>
              </a:spcAft>
            </a:pPr>
            <a:r>
              <a:rPr lang="en-GB" sz="3200" b="1" dirty="0">
                <a:latin typeface="Times New Roman" panose="02020603050405020304" pitchFamily="18" charset="0"/>
                <a:ea typeface="Calibri" panose="020F0502020204030204" pitchFamily="34" charset="0"/>
                <a:cs typeface="Times New Roman" panose="02020603050405020304" pitchFamily="18" charset="0"/>
              </a:rPr>
              <a:t>Scope &amp; Methodology of the Programme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Times New Roman" panose="02020603050405020304" pitchFamily="18" charset="0"/>
                <a:ea typeface="Calibri" panose="020F0502020204030204" pitchFamily="34" charset="0"/>
                <a:cs typeface="Times New Roman" panose="02020603050405020304" pitchFamily="18" charset="0"/>
              </a:rPr>
              <a:t>The scope and content of the Programme will be based largely on the operational aspects of ICAO ANS-related Annexes and PANS where applicable, and have relevance to the ICAO Safety Oversight Audit eight critical elements (CEs).</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21236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13</a:t>
            </a:fld>
            <a:endParaRPr lang="en-CA"/>
          </a:p>
        </p:txBody>
      </p:sp>
      <p:sp>
        <p:nvSpPr>
          <p:cNvPr id="6" name="Rectangle 5"/>
          <p:cNvSpPr/>
          <p:nvPr/>
        </p:nvSpPr>
        <p:spPr>
          <a:xfrm>
            <a:off x="107504" y="843559"/>
            <a:ext cx="8928992" cy="3501921"/>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Guiding Principles and Values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Transparency</a:t>
            </a:r>
            <a:r>
              <a:rPr lang="en-US" sz="2800" dirty="0">
                <a:latin typeface="Times New Roman" panose="02020603050405020304" pitchFamily="18" charset="0"/>
                <a:ea typeface="Calibri" panose="020F0502020204030204" pitchFamily="34" charset="0"/>
                <a:cs typeface="Times New Roman" panose="02020603050405020304" pitchFamily="18" charset="0"/>
              </a:rPr>
              <a:t>. The Programme activities shall be conducted under a process that is fully</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transparent and open for examination by all parties concerned.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Timeliness</a:t>
            </a:r>
            <a:r>
              <a:rPr lang="en-GB" sz="2800" dirty="0">
                <a:latin typeface="Times New Roman" panose="02020603050405020304" pitchFamily="18" charset="0"/>
                <a:ea typeface="Calibri" panose="020F0502020204030204" pitchFamily="34" charset="0"/>
                <a:cs typeface="Times New Roman" panose="02020603050405020304" pitchFamily="18" charset="0"/>
              </a:rPr>
              <a:t>. Results of the Programme activities shall be produced by the peer support review team in a timely manner, in accordance with a predetermined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schedule</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63089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14</a:t>
            </a:fld>
            <a:endParaRPr lang="en-CA"/>
          </a:p>
        </p:txBody>
      </p:sp>
      <p:sp>
        <p:nvSpPr>
          <p:cNvPr id="6" name="Rectangle 5"/>
          <p:cNvSpPr/>
          <p:nvPr/>
        </p:nvSpPr>
        <p:spPr>
          <a:xfrm>
            <a:off x="107504" y="843559"/>
            <a:ext cx="8928992" cy="3962944"/>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Guiding Principles and Values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All-inclusiveness</a:t>
            </a:r>
            <a:r>
              <a:rPr lang="en-GB" sz="2800" dirty="0">
                <a:latin typeface="Times New Roman" panose="02020603050405020304" pitchFamily="18" charset="0"/>
                <a:ea typeface="Calibri" panose="020F0502020204030204" pitchFamily="34" charset="0"/>
                <a:cs typeface="Times New Roman" panose="02020603050405020304" pitchFamily="18" charset="0"/>
              </a:rPr>
              <a:t>. The scope of the Programme includes the ICAO SARPs contained in all ANS-related Annexes to the Convention, Procedures for Air Navigation Services (PANS), guidance material and related procedures and practices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Systematic, consistent and objective</a:t>
            </a:r>
            <a:r>
              <a:rPr lang="en-GB" sz="2800" dirty="0">
                <a:latin typeface="Times New Roman" panose="02020603050405020304" pitchFamily="18" charset="0"/>
                <a:ea typeface="Calibri" panose="020F0502020204030204" pitchFamily="34" charset="0"/>
                <a:cs typeface="Times New Roman" panose="02020603050405020304" pitchFamily="18" charset="0"/>
              </a:rPr>
              <a:t>. The Programme shall be conducted in a systematic, consistent and objective manner</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8486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15</a:t>
            </a:fld>
            <a:endParaRPr lang="en-CA"/>
          </a:p>
        </p:txBody>
      </p:sp>
      <p:sp>
        <p:nvSpPr>
          <p:cNvPr id="6" name="Rectangle 5"/>
          <p:cNvSpPr/>
          <p:nvPr/>
        </p:nvSpPr>
        <p:spPr>
          <a:xfrm>
            <a:off x="107504" y="843559"/>
            <a:ext cx="8928992" cy="2599045"/>
          </a:xfrm>
          <a:prstGeom prst="rect">
            <a:avLst/>
          </a:prstGeom>
        </p:spPr>
        <p:txBody>
          <a:bodyPr wrap="square">
            <a:spAutoFit/>
          </a:bodyPr>
          <a:lstStyle/>
          <a:p>
            <a:pPr>
              <a:lnSpc>
                <a:spcPct val="107000"/>
              </a:lnSpc>
              <a:spcAft>
                <a:spcPts val="800"/>
              </a:spcAft>
            </a:pPr>
            <a:r>
              <a:rPr lang="en-GB" b="1" dirty="0">
                <a:latin typeface="Times New Roman" panose="02020603050405020304" pitchFamily="18" charset="0"/>
                <a:ea typeface="Calibri" panose="020F0502020204030204" pitchFamily="34" charset="0"/>
                <a:cs typeface="Times New Roman" panose="02020603050405020304" pitchFamily="18" charset="0"/>
              </a:rPr>
              <a:t>Guiding Principles and Values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Fairness</a:t>
            </a:r>
            <a:r>
              <a:rPr lang="en-GB" sz="3200" dirty="0">
                <a:latin typeface="Times New Roman" panose="02020603050405020304" pitchFamily="18" charset="0"/>
                <a:ea typeface="Calibri" panose="020F0502020204030204" pitchFamily="34" charset="0"/>
                <a:cs typeface="Times New Roman" panose="02020603050405020304" pitchFamily="18" charset="0"/>
              </a:rPr>
              <a:t>. The Programme activities shall be conducted in a manner such that ANSP Partners have every opportunity to monitor, comment on, and respond to the processes.</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59276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16</a:t>
            </a:fld>
            <a:endParaRPr lang="en-CA"/>
          </a:p>
        </p:txBody>
      </p:sp>
      <p:sp>
        <p:nvSpPr>
          <p:cNvPr id="5" name="Rectangle 4"/>
          <p:cNvSpPr/>
          <p:nvPr/>
        </p:nvSpPr>
        <p:spPr>
          <a:xfrm>
            <a:off x="0" y="915566"/>
            <a:ext cx="9108504" cy="3040897"/>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Quality</a:t>
            </a:r>
            <a:r>
              <a:rPr lang="en-GB" sz="2800" dirty="0">
                <a:latin typeface="Times New Roman" panose="02020603050405020304" pitchFamily="18" charset="0"/>
                <a:ea typeface="Calibri" panose="020F0502020204030204" pitchFamily="34" charset="0"/>
                <a:cs typeface="Times New Roman" panose="02020603050405020304" pitchFamily="18" charset="0"/>
              </a:rPr>
              <a:t>. The quality of the Programme activities shall be ensured by assigning trained and qualified reviewers and SMEs to conduct the Programme activities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Ethical conduct</a:t>
            </a:r>
            <a:r>
              <a:rPr lang="en-GB" sz="2800" dirty="0">
                <a:latin typeface="Times New Roman" panose="02020603050405020304" pitchFamily="18" charset="0"/>
                <a:ea typeface="Calibri" panose="020F0502020204030204" pitchFamily="34" charset="0"/>
                <a:cs typeface="Times New Roman" panose="02020603050405020304" pitchFamily="18" charset="0"/>
              </a:rPr>
              <a:t>: the foundation of professionalism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Fair presentation</a:t>
            </a:r>
            <a:r>
              <a:rPr lang="en-GB" sz="2800" dirty="0">
                <a:latin typeface="Times New Roman" panose="02020603050405020304" pitchFamily="18" charset="0"/>
                <a:ea typeface="Calibri" panose="020F0502020204030204" pitchFamily="34" charset="0"/>
                <a:cs typeface="Times New Roman" panose="02020603050405020304" pitchFamily="18" charset="0"/>
              </a:rPr>
              <a:t>: the obligation to report truthfully and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accurately</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0873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17</a:t>
            </a:fld>
            <a:endParaRPr lang="en-CA"/>
          </a:p>
        </p:txBody>
      </p:sp>
      <p:sp>
        <p:nvSpPr>
          <p:cNvPr id="5" name="Rectangle 4"/>
          <p:cNvSpPr/>
          <p:nvPr/>
        </p:nvSpPr>
        <p:spPr>
          <a:xfrm>
            <a:off x="0" y="915566"/>
            <a:ext cx="9108504" cy="3616567"/>
          </a:xfrm>
          <a:prstGeom prst="rect">
            <a:avLst/>
          </a:prstGeom>
        </p:spPr>
        <p:txBody>
          <a:bodyPr wrap="square">
            <a:spAutoFit/>
          </a:bodyPr>
          <a:lstStyle/>
          <a:p>
            <a:pPr>
              <a:lnSpc>
                <a:spcPct val="107000"/>
              </a:lnSpc>
              <a:spcAft>
                <a:spcPts val="800"/>
              </a:spcAft>
            </a:pPr>
            <a:r>
              <a:rPr lang="en-GB" sz="2900" b="1" dirty="0" smtClean="0">
                <a:latin typeface="Times New Roman" panose="02020603050405020304" pitchFamily="18" charset="0"/>
                <a:ea typeface="Calibri" panose="020F0502020204030204" pitchFamily="34" charset="0"/>
                <a:cs typeface="Times New Roman" panose="02020603050405020304" pitchFamily="18" charset="0"/>
              </a:rPr>
              <a:t>Due </a:t>
            </a:r>
            <a:r>
              <a:rPr lang="en-GB" sz="2900" b="1" dirty="0">
                <a:latin typeface="Times New Roman" panose="02020603050405020304" pitchFamily="18" charset="0"/>
                <a:ea typeface="Calibri" panose="020F0502020204030204" pitchFamily="34" charset="0"/>
                <a:cs typeface="Times New Roman" panose="02020603050405020304" pitchFamily="18" charset="0"/>
              </a:rPr>
              <a:t>professional care</a:t>
            </a:r>
            <a:r>
              <a:rPr lang="en-GB" sz="2900" dirty="0">
                <a:latin typeface="Times New Roman" panose="02020603050405020304" pitchFamily="18" charset="0"/>
                <a:ea typeface="Calibri" panose="020F0502020204030204" pitchFamily="34" charset="0"/>
                <a:cs typeface="Times New Roman" panose="02020603050405020304" pitchFamily="18" charset="0"/>
              </a:rPr>
              <a:t>: the application of diligence and judgement in the conduct of the Programme activities.</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900" b="1" dirty="0">
                <a:latin typeface="Times New Roman" panose="02020603050405020304" pitchFamily="18" charset="0"/>
                <a:ea typeface="Calibri" panose="020F0502020204030204" pitchFamily="34" charset="0"/>
                <a:cs typeface="Times New Roman" panose="02020603050405020304" pitchFamily="18" charset="0"/>
              </a:rPr>
              <a:t>Independence</a:t>
            </a:r>
            <a:r>
              <a:rPr lang="en-GB" sz="2900" dirty="0">
                <a:latin typeface="Times New Roman" panose="02020603050405020304" pitchFamily="18" charset="0"/>
                <a:ea typeface="Calibri" panose="020F0502020204030204" pitchFamily="34" charset="0"/>
                <a:cs typeface="Times New Roman" panose="02020603050405020304" pitchFamily="18" charset="0"/>
              </a:rPr>
              <a:t>: the basis for the impartiality of the Programme activities and the objectivity of the conclusions</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900" b="1" dirty="0">
                <a:latin typeface="Times New Roman" panose="02020603050405020304" pitchFamily="18" charset="0"/>
                <a:ea typeface="Calibri" panose="020F0502020204030204" pitchFamily="34" charset="0"/>
                <a:cs typeface="Times New Roman" panose="02020603050405020304" pitchFamily="18" charset="0"/>
              </a:rPr>
              <a:t>Evidence-based approach</a:t>
            </a:r>
            <a:r>
              <a:rPr lang="en-GB" sz="2900" dirty="0">
                <a:latin typeface="Times New Roman" panose="02020603050405020304" pitchFamily="18" charset="0"/>
                <a:ea typeface="Calibri" panose="020F0502020204030204" pitchFamily="34" charset="0"/>
                <a:cs typeface="Times New Roman" panose="02020603050405020304" pitchFamily="18" charset="0"/>
              </a:rPr>
              <a:t>: the rational method for reaching reliable and reproducible conclusions in a systematic process.</a:t>
            </a:r>
            <a:endParaRPr lang="en-US" sz="2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6886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18</a:t>
            </a:fld>
            <a:endParaRPr lang="en-CA"/>
          </a:p>
        </p:txBody>
      </p:sp>
      <p:sp>
        <p:nvSpPr>
          <p:cNvPr id="5" name="Rectangle 4"/>
          <p:cNvSpPr/>
          <p:nvPr/>
        </p:nvSpPr>
        <p:spPr>
          <a:xfrm>
            <a:off x="107504" y="771550"/>
            <a:ext cx="8928992" cy="3638368"/>
          </a:xfrm>
          <a:prstGeom prst="rect">
            <a:avLst/>
          </a:prstGeom>
        </p:spPr>
        <p:txBody>
          <a:bodyPr wrap="square">
            <a:spAutoFit/>
          </a:bodyPr>
          <a:lstStyle/>
          <a:p>
            <a:pPr>
              <a:lnSpc>
                <a:spcPct val="107000"/>
              </a:lnSpc>
              <a:spcAft>
                <a:spcPts val="800"/>
              </a:spcAft>
            </a:pPr>
            <a:r>
              <a:rPr lang="en-GB" sz="3200" b="1" dirty="0">
                <a:latin typeface="Times New Roman" panose="02020603050405020304" pitchFamily="18" charset="0"/>
                <a:ea typeface="Calibri" panose="020F0502020204030204" pitchFamily="34" charset="0"/>
                <a:cs typeface="Times New Roman" panose="02020603050405020304" pitchFamily="18" charset="0"/>
              </a:rPr>
              <a:t>Review Areas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Times New Roman" panose="02020603050405020304" pitchFamily="18" charset="0"/>
                <a:ea typeface="Calibri" panose="020F0502020204030204" pitchFamily="34" charset="0"/>
                <a:cs typeface="Times New Roman" panose="02020603050405020304" pitchFamily="18" charset="0"/>
              </a:rPr>
              <a:t>The following review areas have been identified in the Programme: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800"/>
              </a:spcAft>
              <a:buFont typeface="Arial" panose="020B0604020202020204" pitchFamily="34" charset="0"/>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Air traffic services (ATS);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800"/>
              </a:spcAft>
              <a:buFont typeface="Arial" panose="020B0604020202020204" pitchFamily="34" charset="0"/>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Flight procedures design (PANS OPS);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800"/>
              </a:spcAft>
              <a:buFont typeface="Arial" panose="020B0604020202020204" pitchFamily="34" charset="0"/>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Aeronautical information service (AIS</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29622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19</a:t>
            </a:fld>
            <a:endParaRPr lang="en-CA"/>
          </a:p>
        </p:txBody>
      </p:sp>
      <p:sp>
        <p:nvSpPr>
          <p:cNvPr id="5" name="Rectangle 4"/>
          <p:cNvSpPr/>
          <p:nvPr/>
        </p:nvSpPr>
        <p:spPr>
          <a:xfrm>
            <a:off x="107504" y="771550"/>
            <a:ext cx="8928992" cy="3581045"/>
          </a:xfrm>
          <a:prstGeom prst="rect">
            <a:avLst/>
          </a:prstGeom>
        </p:spPr>
        <p:txBody>
          <a:bodyPr wrap="square">
            <a:spAutoFit/>
          </a:bodyPr>
          <a:lstStyle/>
          <a:p>
            <a:pPr>
              <a:lnSpc>
                <a:spcPct val="107000"/>
              </a:lnSpc>
              <a:spcAft>
                <a:spcPts val="800"/>
              </a:spcAft>
            </a:pPr>
            <a:r>
              <a:rPr lang="en-GB" sz="2600" b="1" dirty="0">
                <a:latin typeface="Times New Roman" panose="02020603050405020304" pitchFamily="18" charset="0"/>
                <a:ea typeface="Calibri" panose="020F0502020204030204" pitchFamily="34" charset="0"/>
                <a:cs typeface="Times New Roman" panose="02020603050405020304" pitchFamily="18" charset="0"/>
              </a:rPr>
              <a:t>Review Areas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600" dirty="0">
                <a:latin typeface="Times New Roman" panose="02020603050405020304" pitchFamily="18" charset="0"/>
                <a:ea typeface="Calibri" panose="020F0502020204030204" pitchFamily="34" charset="0"/>
                <a:cs typeface="Times New Roman" panose="02020603050405020304" pitchFamily="18" charset="0"/>
              </a:rPr>
              <a:t>The following review areas have been identified in the Programme:</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Meteorological </a:t>
            </a:r>
            <a:r>
              <a:rPr lang="en-GB" sz="2600" dirty="0">
                <a:latin typeface="Times New Roman" panose="02020603050405020304" pitchFamily="18" charset="0"/>
                <a:ea typeface="Calibri" panose="020F0502020204030204" pitchFamily="34" charset="0"/>
                <a:cs typeface="Times New Roman" panose="02020603050405020304" pitchFamily="18" charset="0"/>
              </a:rPr>
              <a:t>service (MET);</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Communications, Navigation, Surveillance (CNS);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Search and rescue (SAR); and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Safety Management System (SMS). </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1374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a:xfrm>
            <a:off x="2267744" y="4876006"/>
            <a:ext cx="4896544" cy="267494"/>
          </a:xfrm>
        </p:spPr>
        <p:txBody>
          <a:bodyPr/>
          <a:lstStyle/>
          <a:p>
            <a:r>
              <a:rPr lang="en-CA" dirty="0"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a:t>
            </a:fld>
            <a:endParaRPr lang="en-CA"/>
          </a:p>
        </p:txBody>
      </p:sp>
      <p:sp>
        <p:nvSpPr>
          <p:cNvPr id="5" name="Rectangle 4"/>
          <p:cNvSpPr/>
          <p:nvPr/>
        </p:nvSpPr>
        <p:spPr>
          <a:xfrm>
            <a:off x="179512" y="869955"/>
            <a:ext cx="8712968" cy="3586751"/>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GB" sz="2800" b="1" dirty="0">
                <a:latin typeface="Arial" panose="020B0604020202020204" pitchFamily="34" charset="0"/>
                <a:ea typeface="Calibri" panose="020F0502020204030204" pitchFamily="34" charset="0"/>
                <a:cs typeface="Arial" panose="020B0604020202020204" pitchFamily="34" charset="0"/>
              </a:rPr>
              <a:t>Objectives of the African ANSPs Peer Support </a:t>
            </a:r>
            <a:r>
              <a:rPr lang="en-GB" sz="2800" b="1" dirty="0" smtClean="0">
                <a:latin typeface="Arial" panose="020B0604020202020204" pitchFamily="34" charset="0"/>
                <a:ea typeface="Calibri" panose="020F0502020204030204" pitchFamily="34" charset="0"/>
                <a:cs typeface="Arial" panose="020B0604020202020204" pitchFamily="34" charset="0"/>
              </a:rPr>
              <a:t>Programme</a:t>
            </a:r>
            <a:endParaRPr lang="en-US" sz="2800" b="1"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US" sz="2800" b="1" dirty="0">
                <a:latin typeface="Arial" panose="020B0604020202020204" pitchFamily="34" charset="0"/>
                <a:cs typeface="Arial" panose="020B0604020202020204" pitchFamily="34" charset="0"/>
              </a:rPr>
              <a:t>Governance Structure</a:t>
            </a:r>
          </a:p>
          <a:p>
            <a:pPr marL="342900" indent="-342900">
              <a:lnSpc>
                <a:spcPct val="107000"/>
              </a:lnSpc>
              <a:buFont typeface="Symbol" panose="05050102010706020507" pitchFamily="18" charset="2"/>
              <a:buChar char=""/>
            </a:pPr>
            <a:r>
              <a:rPr lang="en-GB" sz="2800" b="1" dirty="0">
                <a:latin typeface="Arial" panose="020B0604020202020204" pitchFamily="34" charset="0"/>
                <a:cs typeface="Arial" panose="020B0604020202020204" pitchFamily="34" charset="0"/>
              </a:rPr>
              <a:t>Scope &amp; Methodology of the Programme</a:t>
            </a:r>
            <a:endParaRPr lang="en-US" sz="2800" b="1" dirty="0">
              <a:latin typeface="Arial" panose="020B06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latin typeface="Arial" panose="020B0604020202020204" pitchFamily="34" charset="0"/>
                <a:ea typeface="Calibri" panose="020F0502020204030204" pitchFamily="34" charset="0"/>
                <a:cs typeface="Arial" panose="020B0604020202020204" pitchFamily="34" charset="0"/>
              </a:rPr>
              <a:t>Guiding Principles and </a:t>
            </a:r>
            <a:r>
              <a:rPr lang="en-US" sz="2800" b="1" dirty="0" smtClean="0">
                <a:latin typeface="Arial" panose="020B0604020202020204" pitchFamily="34" charset="0"/>
                <a:ea typeface="Calibri" panose="020F0502020204030204" pitchFamily="34" charset="0"/>
                <a:cs typeface="Arial" panose="020B0604020202020204" pitchFamily="34" charset="0"/>
              </a:rPr>
              <a:t>Values</a:t>
            </a:r>
          </a:p>
          <a:p>
            <a:pPr marL="342900" marR="0" lvl="0" indent="-342900">
              <a:lnSpc>
                <a:spcPct val="107000"/>
              </a:lnSpc>
              <a:spcBef>
                <a:spcPts val="0"/>
              </a:spcBef>
              <a:spcAft>
                <a:spcPts val="0"/>
              </a:spcAft>
              <a:buFont typeface="Symbol" panose="05050102010706020507" pitchFamily="18" charset="2"/>
              <a:buChar char=""/>
            </a:pPr>
            <a:r>
              <a:rPr lang="en-US" sz="2800" b="1" dirty="0">
                <a:latin typeface="Arial" panose="020B0604020202020204" pitchFamily="34" charset="0"/>
                <a:ea typeface="Calibri" panose="020F0502020204030204" pitchFamily="34" charset="0"/>
                <a:cs typeface="Arial" panose="020B0604020202020204" pitchFamily="34" charset="0"/>
              </a:rPr>
              <a:t>Review </a:t>
            </a:r>
            <a:r>
              <a:rPr lang="en-US" sz="2800" b="1" dirty="0" smtClean="0">
                <a:latin typeface="Arial" panose="020B0604020202020204" pitchFamily="34" charset="0"/>
                <a:ea typeface="Calibri" panose="020F0502020204030204" pitchFamily="34" charset="0"/>
                <a:cs typeface="Arial" panose="020B0604020202020204" pitchFamily="34" charset="0"/>
              </a:rPr>
              <a:t>Areas</a:t>
            </a:r>
          </a:p>
          <a:p>
            <a:pPr marR="0" lvl="0">
              <a:lnSpc>
                <a:spcPct val="107000"/>
              </a:lnSpc>
              <a:spcBef>
                <a:spcPts val="0"/>
              </a:spcBef>
              <a:spcAft>
                <a:spcPts val="0"/>
              </a:spcAft>
            </a:pP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6715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20</a:t>
            </a:fld>
            <a:endParaRPr lang="en-CA"/>
          </a:p>
        </p:txBody>
      </p:sp>
      <p:sp>
        <p:nvSpPr>
          <p:cNvPr id="5" name="Rectangle 4"/>
          <p:cNvSpPr/>
          <p:nvPr/>
        </p:nvSpPr>
        <p:spPr>
          <a:xfrm>
            <a:off x="107504" y="730916"/>
            <a:ext cx="8928992" cy="3857531"/>
          </a:xfrm>
          <a:prstGeom prst="rect">
            <a:avLst/>
          </a:prstGeom>
        </p:spPr>
        <p:txBody>
          <a:bodyPr wrap="square">
            <a:spAutoFit/>
          </a:bodyPr>
          <a:lstStyle/>
          <a:p>
            <a:pPr>
              <a:lnSpc>
                <a:spcPct val="107000"/>
              </a:lnSpc>
              <a:spcAft>
                <a:spcPts val="800"/>
              </a:spcAft>
            </a:pPr>
            <a:r>
              <a:rPr lang="en-GB" sz="3200" b="1" dirty="0" smtClean="0">
                <a:latin typeface="Times New Roman" panose="02020603050405020304" pitchFamily="18" charset="0"/>
                <a:ea typeface="Calibri" panose="020F0502020204030204" pitchFamily="34" charset="0"/>
                <a:cs typeface="Times New Roman" panose="02020603050405020304" pitchFamily="18" charset="0"/>
              </a:rPr>
              <a:t>Processes: </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Programme </a:t>
            </a:r>
            <a:r>
              <a:rPr lang="en-US" sz="3200" b="1" dirty="0">
                <a:latin typeface="Times New Roman" panose="02020603050405020304" pitchFamily="18" charset="0"/>
                <a:ea typeface="Calibri" panose="020F0502020204030204" pitchFamily="34" charset="0"/>
                <a:cs typeface="Times New Roman" panose="02020603050405020304" pitchFamily="18" charset="0"/>
              </a:rPr>
              <a:t>Protocol Questions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Protocol Questions (PQs) are the primary tool for assessing the level of effective implementation of an ANSP’s procedures and processes.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The PQs are based on ANS-related ICAO SARPs, PANS, ICAO documents and other guidance materials</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27460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21</a:t>
            </a:fld>
            <a:endParaRPr lang="en-CA"/>
          </a:p>
        </p:txBody>
      </p:sp>
      <p:sp>
        <p:nvSpPr>
          <p:cNvPr id="5" name="Rectangle 4"/>
          <p:cNvSpPr/>
          <p:nvPr/>
        </p:nvSpPr>
        <p:spPr>
          <a:xfrm>
            <a:off x="107504" y="730916"/>
            <a:ext cx="8928992" cy="4026936"/>
          </a:xfrm>
          <a:prstGeom prst="rect">
            <a:avLst/>
          </a:prstGeom>
        </p:spPr>
        <p:txBody>
          <a:bodyPr wrap="square">
            <a:spAutoFit/>
          </a:bodyPr>
          <a:lstStyle/>
          <a:p>
            <a:pPr>
              <a:lnSpc>
                <a:spcPct val="107000"/>
              </a:lnSpc>
              <a:spcAft>
                <a:spcPts val="800"/>
              </a:spcAft>
            </a:pPr>
            <a:r>
              <a:rPr lang="en-GB" sz="2600" b="1" dirty="0" smtClean="0">
                <a:latin typeface="Times New Roman" panose="02020603050405020304" pitchFamily="18" charset="0"/>
                <a:ea typeface="Calibri" panose="020F0502020204030204" pitchFamily="34" charset="0"/>
                <a:cs typeface="Times New Roman" panose="02020603050405020304" pitchFamily="18" charset="0"/>
              </a:rPr>
              <a:t>Processes: </a:t>
            </a:r>
            <a:r>
              <a:rPr lang="en-US" sz="2600" b="1" dirty="0" smtClean="0">
                <a:latin typeface="Times New Roman" panose="02020603050405020304" pitchFamily="18" charset="0"/>
                <a:ea typeface="Calibri" panose="020F0502020204030204" pitchFamily="34" charset="0"/>
                <a:cs typeface="Times New Roman" panose="02020603050405020304" pitchFamily="18" charset="0"/>
              </a:rPr>
              <a:t>Programme </a:t>
            </a:r>
            <a:r>
              <a:rPr lang="en-US" sz="2600" b="1" dirty="0">
                <a:latin typeface="Times New Roman" panose="02020603050405020304" pitchFamily="18" charset="0"/>
                <a:ea typeface="Calibri" panose="020F0502020204030204" pitchFamily="34" charset="0"/>
                <a:cs typeface="Times New Roman" panose="02020603050405020304" pitchFamily="18" charset="0"/>
              </a:rPr>
              <a:t>Protocol Questions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sz="2600" dirty="0">
                <a:latin typeface="Times New Roman" panose="02020603050405020304" pitchFamily="18" charset="0"/>
                <a:ea typeface="Calibri" panose="020F0502020204030204" pitchFamily="34" charset="0"/>
                <a:cs typeface="Times New Roman" panose="02020603050405020304" pitchFamily="18" charset="0"/>
              </a:rPr>
              <a:t>use of standardized PQs ensures transparency, quality, consistency, reliability and fairness in the conduct and implementation of the Programme activities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The Management Team amends </a:t>
            </a:r>
            <a:r>
              <a:rPr lang="en-GB" sz="2600" dirty="0" smtClean="0">
                <a:latin typeface="Times New Roman" panose="02020603050405020304" pitchFamily="18" charset="0"/>
                <a:ea typeface="Calibri" panose="020F0502020204030204" pitchFamily="34" charset="0"/>
                <a:cs typeface="Times New Roman" panose="02020603050405020304" pitchFamily="18" charset="0"/>
              </a:rPr>
              <a:t>&amp; </a:t>
            </a:r>
            <a:r>
              <a:rPr lang="en-GB" sz="2600" dirty="0">
                <a:latin typeface="Times New Roman" panose="02020603050405020304" pitchFamily="18" charset="0"/>
                <a:ea typeface="Calibri" panose="020F0502020204030204" pitchFamily="34" charset="0"/>
                <a:cs typeface="Times New Roman" panose="02020603050405020304" pitchFamily="18" charset="0"/>
              </a:rPr>
              <a:t>updates PQs </a:t>
            </a:r>
            <a:r>
              <a:rPr lang="en-GB" sz="2600" dirty="0" smtClean="0">
                <a:latin typeface="Times New Roman" panose="02020603050405020304" pitchFamily="18" charset="0"/>
                <a:ea typeface="Calibri" panose="020F0502020204030204" pitchFamily="34" charset="0"/>
                <a:cs typeface="Times New Roman" panose="02020603050405020304" pitchFamily="18" charset="0"/>
              </a:rPr>
              <a:t>periodically to </a:t>
            </a:r>
            <a:r>
              <a:rPr lang="en-GB" sz="2600" dirty="0">
                <a:latin typeface="Times New Roman" panose="02020603050405020304" pitchFamily="18" charset="0"/>
                <a:ea typeface="Calibri" panose="020F0502020204030204" pitchFamily="34" charset="0"/>
                <a:cs typeface="Times New Roman" panose="02020603050405020304" pitchFamily="18" charset="0"/>
              </a:rPr>
              <a:t>reflect the latest changes in ANS-related ICAO provisions and Annexes to the Convention, to include emerging issues in civil aviation and to harmonize and improve PQ references and content</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62534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22</a:t>
            </a:fld>
            <a:endParaRPr lang="en-CA"/>
          </a:p>
        </p:txBody>
      </p:sp>
      <p:sp>
        <p:nvSpPr>
          <p:cNvPr id="6" name="Rectangle 5"/>
          <p:cNvSpPr/>
          <p:nvPr/>
        </p:nvSpPr>
        <p:spPr>
          <a:xfrm>
            <a:off x="0" y="843556"/>
            <a:ext cx="9108504" cy="3757760"/>
          </a:xfrm>
          <a:prstGeom prst="rect">
            <a:avLst/>
          </a:prstGeom>
        </p:spPr>
        <p:txBody>
          <a:bodyPr wrap="square">
            <a:spAutoFit/>
          </a:bodyPr>
          <a:lstStyle/>
          <a:p>
            <a:pPr marR="0" lvl="0">
              <a:lnSpc>
                <a:spcPct val="107000"/>
              </a:lnSpc>
              <a:spcBef>
                <a:spcPts val="0"/>
              </a:spcBef>
              <a:spcAft>
                <a:spcPts val="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PQ Self-Assessment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Prior to a site visit, the Host ANSP is to perform a self-assessment and submit the status of PQs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The PQ self-assessment is an important tool for ANSPs to use in order to prepare for a Programme activity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Each PQ includes information on ICAO references which helps identify the ICAO standard or provision related to the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PQ</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57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23</a:t>
            </a:fld>
            <a:endParaRPr lang="en-CA"/>
          </a:p>
        </p:txBody>
      </p:sp>
      <p:sp>
        <p:nvSpPr>
          <p:cNvPr id="6" name="Rectangle 5"/>
          <p:cNvSpPr/>
          <p:nvPr/>
        </p:nvSpPr>
        <p:spPr>
          <a:xfrm>
            <a:off x="0" y="843556"/>
            <a:ext cx="9108504" cy="3525837"/>
          </a:xfrm>
          <a:prstGeom prst="rect">
            <a:avLst/>
          </a:prstGeom>
        </p:spPr>
        <p:txBody>
          <a:bodyPr wrap="square">
            <a:spAutoFit/>
          </a:bodyPr>
          <a:lstStyle/>
          <a:p>
            <a:pPr marR="0" lvl="0">
              <a:lnSpc>
                <a:spcPct val="107000"/>
              </a:lnSpc>
              <a:spcBef>
                <a:spcPts val="0"/>
              </a:spcBef>
              <a:spcAft>
                <a:spcPts val="0"/>
              </a:spcAft>
            </a:pPr>
            <a:r>
              <a:rPr lang="en-GB" sz="3000" b="1" dirty="0">
                <a:latin typeface="Times New Roman" panose="02020603050405020304" pitchFamily="18" charset="0"/>
                <a:ea typeface="Calibri" panose="020F0502020204030204" pitchFamily="34" charset="0"/>
                <a:cs typeface="Times New Roman" panose="02020603050405020304" pitchFamily="18" charset="0"/>
              </a:rPr>
              <a:t>PQ Self-Assessment</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3000" dirty="0" smtClean="0">
                <a:latin typeface="Times New Roman" panose="02020603050405020304" pitchFamily="18" charset="0"/>
                <a:ea typeface="Calibri" panose="020F0502020204030204" pitchFamily="34" charset="0"/>
                <a:cs typeface="Times New Roman" panose="02020603050405020304" pitchFamily="18" charset="0"/>
              </a:rPr>
              <a:t>Each </a:t>
            </a:r>
            <a:r>
              <a:rPr lang="en-GB" sz="3000" dirty="0">
                <a:latin typeface="Times New Roman" panose="02020603050405020304" pitchFamily="18" charset="0"/>
                <a:ea typeface="Calibri" panose="020F0502020204030204" pitchFamily="34" charset="0"/>
                <a:cs typeface="Times New Roman" panose="02020603050405020304" pitchFamily="18" charset="0"/>
              </a:rPr>
              <a:t>PQ also includes guidance for review of the PQ and examples of what the ANSP needs to establish and implement to comply with the ICAO provision</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3000" dirty="0">
                <a:latin typeface="Times New Roman" panose="02020603050405020304" pitchFamily="18" charset="0"/>
                <a:ea typeface="Calibri" panose="020F0502020204030204" pitchFamily="34" charset="0"/>
                <a:cs typeface="Times New Roman" panose="02020603050405020304" pitchFamily="18" charset="0"/>
              </a:rPr>
              <a:t>Regular self-assessments using PQs are also a tool for ANSPs to actively monitor and report the health of their ANS system on a continuous basis</a:t>
            </a: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08482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24</a:t>
            </a:fld>
            <a:endParaRPr lang="en-CA"/>
          </a:p>
        </p:txBody>
      </p:sp>
      <p:sp>
        <p:nvSpPr>
          <p:cNvPr id="5" name="Rectangle 4"/>
          <p:cNvSpPr/>
          <p:nvPr/>
        </p:nvSpPr>
        <p:spPr>
          <a:xfrm>
            <a:off x="0" y="843558"/>
            <a:ext cx="9036496" cy="3937232"/>
          </a:xfrm>
          <a:prstGeom prst="rect">
            <a:avLst/>
          </a:prstGeom>
        </p:spPr>
        <p:txBody>
          <a:bodyPr wrap="square">
            <a:spAutoFit/>
          </a:bodyPr>
          <a:lstStyle/>
          <a:p>
            <a:pPr>
              <a:lnSpc>
                <a:spcPct val="107000"/>
              </a:lnSpc>
              <a:spcAft>
                <a:spcPts val="800"/>
              </a:spcAft>
            </a:pPr>
            <a:r>
              <a:rPr lang="en-GB" sz="2400" b="1" dirty="0">
                <a:latin typeface="Times New Roman" panose="02020603050405020304" pitchFamily="18" charset="0"/>
                <a:ea typeface="Calibri" panose="020F0502020204030204" pitchFamily="34" charset="0"/>
                <a:cs typeface="Times New Roman" panose="02020603050405020304" pitchFamily="18" charset="0"/>
              </a:rPr>
              <a:t>PQ OBSERVATION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When the RT cannot obtain evidence indicating compliance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Observation is issued in one or more of the following cases: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mj-lt"/>
              <a:buAutoNum type="alphaLcParenR"/>
            </a:pPr>
            <a:r>
              <a:rPr lang="en-GB" sz="2400" dirty="0">
                <a:latin typeface="Times New Roman" panose="02020603050405020304" pitchFamily="18" charset="0"/>
                <a:ea typeface="Calibri" panose="020F0502020204030204" pitchFamily="34" charset="0"/>
                <a:cs typeface="Times New Roman" panose="02020603050405020304" pitchFamily="18" charset="0"/>
              </a:rPr>
              <a:t>lack of implementation of ANS-related ICAO SARPs and PANS; and/or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mj-lt"/>
              <a:buAutoNum type="alphaLcParenR"/>
            </a:pPr>
            <a:r>
              <a:rPr lang="en-GB" sz="2400" dirty="0">
                <a:latin typeface="Times New Roman" panose="02020603050405020304" pitchFamily="18" charset="0"/>
                <a:ea typeface="Calibri" panose="020F0502020204030204" pitchFamily="34" charset="0"/>
                <a:cs typeface="Times New Roman" panose="02020603050405020304" pitchFamily="18" charset="0"/>
              </a:rPr>
              <a:t>lack of application of guidance material and relevant ANS safety-related practices in general use to support the implementation of the ANS-related ICAO SARPs and PANS</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77763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25</a:t>
            </a:fld>
            <a:endParaRPr lang="en-CA"/>
          </a:p>
        </p:txBody>
      </p:sp>
      <p:sp>
        <p:nvSpPr>
          <p:cNvPr id="5" name="Rectangle 4"/>
          <p:cNvSpPr/>
          <p:nvPr/>
        </p:nvSpPr>
        <p:spPr>
          <a:xfrm>
            <a:off x="0" y="843558"/>
            <a:ext cx="9036496" cy="3330592"/>
          </a:xfrm>
          <a:prstGeom prst="rect">
            <a:avLst/>
          </a:prstGeom>
        </p:spPr>
        <p:txBody>
          <a:bodyPr wrap="square">
            <a:spAutoFit/>
          </a:bodyPr>
          <a:lstStyle/>
          <a:p>
            <a:pPr>
              <a:lnSpc>
                <a:spcPct val="107000"/>
              </a:lnSpc>
              <a:spcAft>
                <a:spcPts val="800"/>
              </a:spcAft>
            </a:pPr>
            <a:r>
              <a:rPr lang="en-GB" sz="3200" b="1" dirty="0">
                <a:latin typeface="Times New Roman" panose="02020603050405020304" pitchFamily="18" charset="0"/>
                <a:ea typeface="Calibri" panose="020F0502020204030204" pitchFamily="34" charset="0"/>
                <a:cs typeface="Times New Roman" panose="02020603050405020304" pitchFamily="18" charset="0"/>
              </a:rPr>
              <a:t>PQ OBSERVATION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Generating </a:t>
            </a:r>
            <a:r>
              <a:rPr lang="en-GB" sz="3200" dirty="0">
                <a:latin typeface="Times New Roman" panose="02020603050405020304" pitchFamily="18" charset="0"/>
                <a:ea typeface="Calibri" panose="020F0502020204030204" pitchFamily="34" charset="0"/>
                <a:cs typeface="Times New Roman" panose="02020603050405020304" pitchFamily="18" charset="0"/>
              </a:rPr>
              <a:t>an observation changes the status of the associated PQ to “not satisfactory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Decreases the ANSP’s EI</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3200" dirty="0">
                <a:latin typeface="Times New Roman" panose="02020603050405020304" pitchFamily="18" charset="0"/>
                <a:ea typeface="Calibri" panose="020F0502020204030204" pitchFamily="34" charset="0"/>
                <a:cs typeface="Times New Roman" panose="02020603050405020304" pitchFamily="18" charset="0"/>
              </a:rPr>
              <a:t>MT closes a PQ observation after the Host ANSP addressed the observation associated with the PQ</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05646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26</a:t>
            </a:fld>
            <a:endParaRPr lang="en-CA"/>
          </a:p>
        </p:txBody>
      </p:sp>
      <p:sp>
        <p:nvSpPr>
          <p:cNvPr id="5" name="Rectangle 4"/>
          <p:cNvSpPr/>
          <p:nvPr/>
        </p:nvSpPr>
        <p:spPr>
          <a:xfrm>
            <a:off x="107504" y="699543"/>
            <a:ext cx="8928992" cy="4127220"/>
          </a:xfrm>
          <a:prstGeom prst="rect">
            <a:avLst/>
          </a:prstGeom>
        </p:spPr>
        <p:txBody>
          <a:bodyPr wrap="square">
            <a:spAutoFit/>
          </a:bodyPr>
          <a:lstStyle/>
          <a:p>
            <a:pPr>
              <a:lnSpc>
                <a:spcPct val="107000"/>
              </a:lnSpc>
              <a:spcAft>
                <a:spcPts val="800"/>
              </a:spcAft>
            </a:pPr>
            <a:r>
              <a:rPr lang="en-GB" sz="2400" b="1" dirty="0">
                <a:latin typeface="Times New Roman" panose="02020603050405020304" pitchFamily="18" charset="0"/>
                <a:ea typeface="Calibri" panose="020F0502020204030204" pitchFamily="34" charset="0"/>
                <a:cs typeface="Times New Roman" panose="02020603050405020304" pitchFamily="18" charset="0"/>
              </a:rPr>
              <a:t>Response/Corrective Action </a:t>
            </a:r>
            <a:r>
              <a:rPr lang="en-GB" sz="2400" b="1" dirty="0" smtClean="0">
                <a:latin typeface="Times New Roman" panose="02020603050405020304" pitchFamily="18" charset="0"/>
                <a:ea typeface="Calibri" panose="020F0502020204030204" pitchFamily="34" charset="0"/>
                <a:cs typeface="Times New Roman" panose="02020603050405020304" pitchFamily="18" charset="0"/>
              </a:rPr>
              <a:t>Plan/follow-up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MT issues an observation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Host ANSP must develop response/corrective action plan (CAP) CAP and submit to MT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Response Plans/CAPs must fully address the associated PQ and all identified deficiencies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Guidance and criteria for ANSPs developing Response Plans/CAPs are described in Appendix 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400" i="1" dirty="0">
                <a:latin typeface="Times New Roman" panose="02020603050405020304" pitchFamily="18" charset="0"/>
                <a:ea typeface="Calibri" panose="020F0502020204030204" pitchFamily="34" charset="0"/>
                <a:cs typeface="Times New Roman" panose="02020603050405020304" pitchFamily="18" charset="0"/>
              </a:rPr>
              <a:t>MT may assist the Host ANSP on how to develop and submit a CAP, when </a:t>
            </a:r>
            <a:r>
              <a:rPr lang="en-GB" sz="2400" i="1" dirty="0" smtClean="0">
                <a:latin typeface="Times New Roman" panose="02020603050405020304" pitchFamily="18" charset="0"/>
                <a:ea typeface="Calibri" panose="020F0502020204030204" pitchFamily="34" charset="0"/>
                <a:cs typeface="Times New Roman" panose="02020603050405020304" pitchFamily="18" charset="0"/>
              </a:rPr>
              <a:t>requested</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1907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27</a:t>
            </a:fld>
            <a:endParaRPr lang="en-CA"/>
          </a:p>
        </p:txBody>
      </p:sp>
      <p:sp>
        <p:nvSpPr>
          <p:cNvPr id="5" name="Rectangle 4"/>
          <p:cNvSpPr/>
          <p:nvPr/>
        </p:nvSpPr>
        <p:spPr>
          <a:xfrm>
            <a:off x="107504" y="699543"/>
            <a:ext cx="8928992" cy="3879460"/>
          </a:xfrm>
          <a:prstGeom prst="rect">
            <a:avLst/>
          </a:prstGeom>
        </p:spPr>
        <p:txBody>
          <a:bodyPr wrap="square">
            <a:spAutoFit/>
          </a:bodyPr>
          <a:lstStyle/>
          <a:p>
            <a:pPr>
              <a:lnSpc>
                <a:spcPct val="107000"/>
              </a:lnSpc>
              <a:spcAft>
                <a:spcPts val="800"/>
              </a:spcAft>
            </a:pPr>
            <a:r>
              <a:rPr lang="en-GB" sz="2500" b="1" dirty="0">
                <a:latin typeface="Times New Roman" panose="02020603050405020304" pitchFamily="18" charset="0"/>
                <a:ea typeface="Calibri" panose="020F0502020204030204" pitchFamily="34" charset="0"/>
                <a:cs typeface="Times New Roman" panose="02020603050405020304" pitchFamily="18" charset="0"/>
              </a:rPr>
              <a:t>Response/Corrective Action </a:t>
            </a:r>
            <a:r>
              <a:rPr lang="en-GB" sz="2500" b="1" dirty="0" smtClean="0">
                <a:latin typeface="Times New Roman" panose="02020603050405020304" pitchFamily="18" charset="0"/>
                <a:ea typeface="Calibri" panose="020F0502020204030204" pitchFamily="34" charset="0"/>
                <a:cs typeface="Times New Roman" panose="02020603050405020304" pitchFamily="18" charset="0"/>
              </a:rPr>
              <a:t>Plan/follow-up</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500" dirty="0" smtClean="0">
                <a:latin typeface="Times New Roman" panose="02020603050405020304" pitchFamily="18" charset="0"/>
                <a:ea typeface="Calibri" panose="020F0502020204030204" pitchFamily="34" charset="0"/>
                <a:cs typeface="Times New Roman" panose="02020603050405020304" pitchFamily="18" charset="0"/>
              </a:rPr>
              <a:t>Host </a:t>
            </a:r>
            <a:r>
              <a:rPr lang="en-GB" sz="2500" dirty="0">
                <a:latin typeface="Times New Roman" panose="02020603050405020304" pitchFamily="18" charset="0"/>
                <a:ea typeface="Calibri" panose="020F0502020204030204" pitchFamily="34" charset="0"/>
                <a:cs typeface="Times New Roman" panose="02020603050405020304" pitchFamily="18" charset="0"/>
              </a:rPr>
              <a:t>ANSP to implement the corrective actions accepted MT</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500" dirty="0">
                <a:latin typeface="Times New Roman" panose="02020603050405020304" pitchFamily="18" charset="0"/>
                <a:ea typeface="Calibri" panose="020F0502020204030204" pitchFamily="34" charset="0"/>
                <a:cs typeface="Times New Roman" panose="02020603050405020304" pitchFamily="18" charset="0"/>
              </a:rPr>
              <a:t>Host ANSP to provide update to the MT on a six (6) monthly basis</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500" dirty="0">
                <a:latin typeface="Times New Roman" panose="02020603050405020304" pitchFamily="18" charset="0"/>
                <a:ea typeface="Calibri" panose="020F0502020204030204" pitchFamily="34" charset="0"/>
                <a:cs typeface="Times New Roman" panose="02020603050405020304" pitchFamily="18" charset="0"/>
              </a:rPr>
              <a:t>If a Host ANSP does not submit a CAP within the required timeline, MT (coordinate with the RT, if necessary) will seek </a:t>
            </a:r>
            <a:r>
              <a:rPr lang="en-GB" sz="2500" dirty="0" smtClean="0">
                <a:latin typeface="Times New Roman" panose="02020603050405020304" pitchFamily="18" charset="0"/>
                <a:ea typeface="Calibri" panose="020F0502020204030204" pitchFamily="34" charset="0"/>
                <a:cs typeface="Times New Roman" panose="02020603050405020304" pitchFamily="18" charset="0"/>
              </a:rPr>
              <a:t>guidance </a:t>
            </a:r>
            <a:r>
              <a:rPr lang="en-GB" sz="2500" dirty="0">
                <a:latin typeface="Times New Roman" panose="02020603050405020304" pitchFamily="18" charset="0"/>
                <a:ea typeface="Calibri" panose="020F0502020204030204" pitchFamily="34" charset="0"/>
                <a:cs typeface="Times New Roman" panose="02020603050405020304" pitchFamily="18" charset="0"/>
              </a:rPr>
              <a:t>of the Steering Group to determine further action</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500" dirty="0">
                <a:latin typeface="Times New Roman" panose="02020603050405020304" pitchFamily="18" charset="0"/>
                <a:ea typeface="Calibri" panose="020F0502020204030204" pitchFamily="34" charset="0"/>
                <a:cs typeface="Times New Roman" panose="02020603050405020304" pitchFamily="18" charset="0"/>
              </a:rPr>
              <a:t>The Response Plans/CAPs will be closed whereupon the MT is satisfied that the Host ANSP has addressed the outstanding PQs</a:t>
            </a:r>
            <a:endParaRPr lang="en-US" sz="2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4128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28</a:t>
            </a:fld>
            <a:endParaRPr lang="en-CA"/>
          </a:p>
        </p:txBody>
      </p:sp>
      <p:sp>
        <p:nvSpPr>
          <p:cNvPr id="5" name="Rectangle 4"/>
          <p:cNvSpPr/>
          <p:nvPr/>
        </p:nvSpPr>
        <p:spPr>
          <a:xfrm>
            <a:off x="107504" y="915566"/>
            <a:ext cx="9036496" cy="3399329"/>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Effective Implementation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Effective implementation (EI) is a measure of the Host ANSP’s effectiveness in terms of its implementation of procedures and processes.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A higher EI indicates that a Host ANSP has a greater degree of competency in the areas reviewed under the Programme</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7719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29</a:t>
            </a:fld>
            <a:endParaRPr lang="en-CA"/>
          </a:p>
        </p:txBody>
      </p:sp>
      <p:sp>
        <p:nvSpPr>
          <p:cNvPr id="5" name="Rectangle 4"/>
          <p:cNvSpPr/>
          <p:nvPr/>
        </p:nvSpPr>
        <p:spPr>
          <a:xfrm>
            <a:off x="215008" y="915566"/>
            <a:ext cx="8928992" cy="3399329"/>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Effective Implementation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Effective implementation (EI) is a measure of the Host ANSP’s effectiveness in terms of its implementation of procedures and processes.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A higher EI indicates that a Host ANSP has a greater degree of competency in the areas reviewed under the </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Programme</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58300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a:xfrm>
            <a:off x="2267744" y="4876006"/>
            <a:ext cx="4896544" cy="267494"/>
          </a:xfrm>
        </p:spPr>
        <p:txBody>
          <a:bodyPr/>
          <a:lstStyle/>
          <a:p>
            <a:r>
              <a:rPr lang="en-CA" dirty="0"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a:t>
            </a:fld>
            <a:endParaRPr lang="en-CA"/>
          </a:p>
        </p:txBody>
      </p:sp>
      <p:sp>
        <p:nvSpPr>
          <p:cNvPr id="5" name="Rectangle 4"/>
          <p:cNvSpPr/>
          <p:nvPr/>
        </p:nvSpPr>
        <p:spPr>
          <a:xfrm>
            <a:off x="179512" y="869955"/>
            <a:ext cx="8712968" cy="3916137"/>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GB" sz="2400" b="1" dirty="0">
                <a:latin typeface="Arial" panose="020B0604020202020204" pitchFamily="34" charset="0"/>
                <a:ea typeface="Calibri" panose="020F0502020204030204" pitchFamily="34" charset="0"/>
                <a:cs typeface="Arial" panose="020B0604020202020204" pitchFamily="34" charset="0"/>
              </a:rPr>
              <a:t>Objectives of the African ANSPs Peer Support </a:t>
            </a:r>
            <a:r>
              <a:rPr lang="en-GB" sz="2400" b="1" dirty="0" smtClean="0">
                <a:latin typeface="Arial" panose="020B0604020202020204" pitchFamily="34" charset="0"/>
                <a:ea typeface="Calibri" panose="020F0502020204030204" pitchFamily="34" charset="0"/>
                <a:cs typeface="Arial" panose="020B0604020202020204" pitchFamily="34" charset="0"/>
              </a:rPr>
              <a:t>Programme</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b="1" dirty="0" smtClean="0">
                <a:latin typeface="Arial" panose="020B0604020202020204" pitchFamily="34" charset="0"/>
                <a:ea typeface="Calibri" panose="020F0502020204030204" pitchFamily="34" charset="0"/>
                <a:cs typeface="Arial" panose="020B0604020202020204" pitchFamily="34" charset="0"/>
              </a:rPr>
              <a:t>Processes</a:t>
            </a:r>
            <a:endParaRPr lang="en-US" sz="2400" b="1" dirty="0" smtClean="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b="1" dirty="0" smtClean="0">
                <a:latin typeface="Arial" panose="020B0604020202020204" pitchFamily="34" charset="0"/>
                <a:ea typeface="Calibri" panose="020F0502020204030204" pitchFamily="34" charset="0"/>
                <a:cs typeface="Arial" panose="020B0604020202020204" pitchFamily="34" charset="0"/>
              </a:rPr>
              <a:t>Programme Records and Confidentiality</a:t>
            </a:r>
          </a:p>
          <a:p>
            <a:pPr marL="342900" marR="0" lvl="0" indent="-342900">
              <a:lnSpc>
                <a:spcPct val="107000"/>
              </a:lnSpc>
              <a:spcBef>
                <a:spcPts val="0"/>
              </a:spcBef>
              <a:spcAft>
                <a:spcPts val="0"/>
              </a:spcAft>
              <a:buFont typeface="Symbol" panose="05050102010706020507" pitchFamily="18" charset="2"/>
              <a:buChar char=""/>
            </a:pPr>
            <a:r>
              <a:rPr lang="en-US" sz="2400" b="1" dirty="0" smtClean="0">
                <a:latin typeface="Arial" panose="020B0604020202020204" pitchFamily="34" charset="0"/>
                <a:ea typeface="Calibri" panose="020F0502020204030204" pitchFamily="34" charset="0"/>
                <a:cs typeface="Arial" panose="020B0604020202020204" pitchFamily="34" charset="0"/>
              </a:rPr>
              <a:t>Language</a:t>
            </a:r>
          </a:p>
          <a:p>
            <a:pPr marL="342900" marR="0" lvl="0" indent="-342900">
              <a:lnSpc>
                <a:spcPct val="107000"/>
              </a:lnSpc>
              <a:spcBef>
                <a:spcPts val="0"/>
              </a:spcBef>
              <a:spcAft>
                <a:spcPts val="0"/>
              </a:spcAft>
              <a:buFont typeface="Symbol" panose="05050102010706020507" pitchFamily="18" charset="2"/>
              <a:buChar char=""/>
            </a:pPr>
            <a:r>
              <a:rPr lang="en-US" sz="2400" b="1" dirty="0" smtClean="0">
                <a:latin typeface="Arial" panose="020B0604020202020204" pitchFamily="34" charset="0"/>
                <a:ea typeface="Calibri" panose="020F0502020204030204" pitchFamily="34" charset="0"/>
                <a:cs typeface="Arial" panose="020B0604020202020204" pitchFamily="34" charset="0"/>
              </a:rPr>
              <a:t>Onsite Activity Team Composition</a:t>
            </a:r>
          </a:p>
          <a:p>
            <a:pPr marL="342900" marR="0" lvl="0" indent="-342900">
              <a:lnSpc>
                <a:spcPct val="107000"/>
              </a:lnSpc>
              <a:spcBef>
                <a:spcPts val="0"/>
              </a:spcBef>
              <a:spcAft>
                <a:spcPts val="0"/>
              </a:spcAft>
              <a:buFont typeface="Symbol" panose="05050102010706020507" pitchFamily="18" charset="2"/>
              <a:buChar char=""/>
            </a:pPr>
            <a:r>
              <a:rPr lang="en-US" sz="2400" b="1" dirty="0" smtClean="0">
                <a:latin typeface="Arial" panose="020B0604020202020204" pitchFamily="34" charset="0"/>
                <a:ea typeface="Calibri" panose="020F0502020204030204" pitchFamily="34" charset="0"/>
                <a:cs typeface="Arial" panose="020B0604020202020204" pitchFamily="34" charset="0"/>
              </a:rPr>
              <a:t>Selection and Training of Reviewers and SMEs</a:t>
            </a:r>
          </a:p>
          <a:p>
            <a:pPr marL="342900" marR="0" lvl="0" indent="-342900">
              <a:lnSpc>
                <a:spcPct val="107000"/>
              </a:lnSpc>
              <a:spcBef>
                <a:spcPts val="0"/>
              </a:spcBef>
              <a:spcAft>
                <a:spcPts val="0"/>
              </a:spcAft>
              <a:buFont typeface="Symbol" panose="05050102010706020507" pitchFamily="18" charset="2"/>
              <a:buChar char=""/>
            </a:pP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7524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30</a:t>
            </a:fld>
            <a:endParaRPr lang="en-CA"/>
          </a:p>
        </p:txBody>
      </p:sp>
      <p:sp>
        <p:nvSpPr>
          <p:cNvPr id="5" name="Rectangle 4"/>
          <p:cNvSpPr/>
          <p:nvPr/>
        </p:nvSpPr>
        <p:spPr>
          <a:xfrm>
            <a:off x="107504" y="771550"/>
            <a:ext cx="8928992" cy="3958007"/>
          </a:xfrm>
          <a:prstGeom prst="rect">
            <a:avLst/>
          </a:prstGeom>
        </p:spPr>
        <p:txBody>
          <a:bodyPr wrap="square">
            <a:spAutoFit/>
          </a:bodyPr>
          <a:lstStyle/>
          <a:p>
            <a:pPr>
              <a:lnSpc>
                <a:spcPct val="107000"/>
              </a:lnSpc>
              <a:spcAft>
                <a:spcPts val="800"/>
              </a:spcAft>
            </a:pPr>
            <a:r>
              <a:rPr lang="en-GB" sz="2000" b="1" dirty="0">
                <a:latin typeface="Times New Roman" panose="02020603050405020304" pitchFamily="18" charset="0"/>
                <a:ea typeface="Calibri" panose="020F0502020204030204" pitchFamily="34" charset="0"/>
                <a:cs typeface="Times New Roman" panose="02020603050405020304" pitchFamily="18" charset="0"/>
              </a:rPr>
              <a:t>Effective Implementation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000" dirty="0" smtClean="0">
                <a:latin typeface="Times New Roman" panose="02020603050405020304" pitchFamily="18" charset="0"/>
                <a:ea typeface="Calibri" panose="020F0502020204030204" pitchFamily="34" charset="0"/>
                <a:cs typeface="Times New Roman" panose="02020603050405020304" pitchFamily="18" charset="0"/>
              </a:rPr>
              <a:t>The EI is calculated for any group of applicable PQs based on the following formulae:</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GB" sz="2000" dirty="0" smtClean="0">
                <a:latin typeface="Times New Roman" panose="02020603050405020304" pitchFamily="18" charset="0"/>
                <a:ea typeface="Calibri" panose="020F0502020204030204" pitchFamily="34" charset="0"/>
                <a:cs typeface="Times New Roman" panose="02020603050405020304" pitchFamily="18" charset="0"/>
              </a:rPr>
              <a:t>number of satisfactory PQs</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sz="2000" dirty="0" smtClean="0">
                <a:latin typeface="Times New Roman" panose="02020603050405020304" pitchFamily="18" charset="0"/>
                <a:ea typeface="Calibri" panose="020F0502020204030204" pitchFamily="34" charset="0"/>
                <a:cs typeface="Times New Roman" panose="02020603050405020304" pitchFamily="18" charset="0"/>
              </a:rPr>
              <a:t>EI (%) = ——————————————————— x 100</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GB" sz="2000" dirty="0" smtClean="0">
                <a:latin typeface="Times New Roman" panose="02020603050405020304" pitchFamily="18" charset="0"/>
                <a:ea typeface="Calibri" panose="020F0502020204030204" pitchFamily="34" charset="0"/>
                <a:cs typeface="Times New Roman" panose="02020603050405020304" pitchFamily="18" charset="0"/>
              </a:rPr>
              <a:t>total number of applicable PQs</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000" dirty="0" smtClean="0">
                <a:latin typeface="Times New Roman" panose="02020603050405020304" pitchFamily="18" charset="0"/>
                <a:ea typeface="Calibri" panose="020F0502020204030204" pitchFamily="34" charset="0"/>
                <a:cs typeface="Times New Roman" panose="02020603050405020304" pitchFamily="18" charset="0"/>
              </a:rPr>
              <a:t>Lack of effective implementation (LEI) score is also calculated for certain analysis.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2000" dirty="0" smtClean="0">
              <a:latin typeface="Times New Roman" panose="02020603050405020304" pitchFamily="18" charset="0"/>
              <a:ea typeface="Calibri" panose="020F0502020204030204" pitchFamily="34" charset="0"/>
            </a:endParaRPr>
          </a:p>
          <a:p>
            <a:r>
              <a:rPr lang="en-GB" sz="2000" dirty="0" smtClean="0">
                <a:latin typeface="Times New Roman" panose="02020603050405020304" pitchFamily="18" charset="0"/>
                <a:ea typeface="Calibri" panose="020F0502020204030204" pitchFamily="34" charset="0"/>
              </a:rPr>
              <a:t>The LEI is simply calculated as: LEI (%) = 100 – EI (%)</a:t>
            </a:r>
            <a:endParaRPr lang="en-US" sz="2000" dirty="0"/>
          </a:p>
        </p:txBody>
      </p:sp>
    </p:spTree>
    <p:extLst>
      <p:ext uri="{BB962C8B-B14F-4D97-AF65-F5344CB8AC3E}">
        <p14:creationId xmlns:p14="http://schemas.microsoft.com/office/powerpoint/2010/main" val="27224820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31</a:t>
            </a:fld>
            <a:endParaRPr lang="en-CA"/>
          </a:p>
        </p:txBody>
      </p:sp>
      <p:sp>
        <p:nvSpPr>
          <p:cNvPr id="5" name="Rectangle 4"/>
          <p:cNvSpPr/>
          <p:nvPr/>
        </p:nvSpPr>
        <p:spPr>
          <a:xfrm>
            <a:off x="107504" y="771551"/>
            <a:ext cx="9001000" cy="3598806"/>
          </a:xfrm>
          <a:prstGeom prst="rect">
            <a:avLst/>
          </a:prstGeom>
        </p:spPr>
        <p:txBody>
          <a:bodyPr wrap="square">
            <a:spAutoFit/>
          </a:bodyPr>
          <a:lstStyle/>
          <a:p>
            <a:pPr>
              <a:lnSpc>
                <a:spcPct val="107000"/>
              </a:lnSpc>
              <a:spcAft>
                <a:spcPts val="800"/>
              </a:spcAft>
            </a:pPr>
            <a:r>
              <a:rPr lang="en-GB" sz="2600" b="1" dirty="0">
                <a:latin typeface="Times New Roman" panose="02020603050405020304" pitchFamily="18" charset="0"/>
                <a:ea typeface="Calibri" panose="020F0502020204030204" pitchFamily="34" charset="0"/>
                <a:cs typeface="Times New Roman" panose="02020603050405020304" pitchFamily="18" charset="0"/>
              </a:rPr>
              <a:t>Programme Records and Confidentiality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Documentation, correspondence, notes, records and other information relating to the Programme should be obtained, managed and filed through an established and controlled system</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The MT should establish an internal quality assurance mechanism to monitor and assess the quality of the Programme’s processes, ensuring that the activities are carried out according to defined </a:t>
            </a:r>
            <a:r>
              <a:rPr lang="en-GB" sz="2600" dirty="0" smtClean="0">
                <a:latin typeface="Times New Roman" panose="02020603050405020304" pitchFamily="18" charset="0"/>
                <a:ea typeface="Calibri" panose="020F0502020204030204" pitchFamily="34" charset="0"/>
                <a:cs typeface="Times New Roman" panose="02020603050405020304" pitchFamily="18" charset="0"/>
              </a:rPr>
              <a:t>procedures</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5490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32</a:t>
            </a:fld>
            <a:endParaRPr lang="en-CA"/>
          </a:p>
        </p:txBody>
      </p:sp>
      <p:sp>
        <p:nvSpPr>
          <p:cNvPr id="5" name="Rectangle 4"/>
          <p:cNvSpPr/>
          <p:nvPr/>
        </p:nvSpPr>
        <p:spPr>
          <a:xfrm>
            <a:off x="107504" y="771551"/>
            <a:ext cx="9001000" cy="3598806"/>
          </a:xfrm>
          <a:prstGeom prst="rect">
            <a:avLst/>
          </a:prstGeom>
        </p:spPr>
        <p:txBody>
          <a:bodyPr wrap="square">
            <a:spAutoFit/>
          </a:bodyPr>
          <a:lstStyle/>
          <a:p>
            <a:pPr>
              <a:lnSpc>
                <a:spcPct val="107000"/>
              </a:lnSpc>
              <a:spcAft>
                <a:spcPts val="800"/>
              </a:spcAft>
            </a:pPr>
            <a:r>
              <a:rPr lang="en-GB" sz="2600" b="1" dirty="0">
                <a:latin typeface="Times New Roman" panose="02020603050405020304" pitchFamily="18" charset="0"/>
                <a:ea typeface="Calibri" panose="020F0502020204030204" pitchFamily="34" charset="0"/>
                <a:cs typeface="Times New Roman" panose="02020603050405020304" pitchFamily="18" charset="0"/>
              </a:rPr>
              <a:t>Programme Records and Confidentiality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sz="2600" dirty="0">
                <a:latin typeface="Times New Roman" panose="02020603050405020304" pitchFamily="18" charset="0"/>
                <a:ea typeface="Calibri" panose="020F0502020204030204" pitchFamily="34" charset="0"/>
                <a:cs typeface="Times New Roman" panose="02020603050405020304" pitchFamily="18" charset="0"/>
              </a:rPr>
              <a:t>MT should also obtain feedback from the TL and TM through the use of feedback forms, which provide comments and information on the conduct of the Programme activities from planning to completion, to improve process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The MT will maintain a record of all Host ANSPs, TL and TM feedback forms, related recommendations and actions taken by the MT to address issues and concerns</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5780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33</a:t>
            </a:fld>
            <a:endParaRPr lang="en-CA"/>
          </a:p>
        </p:txBody>
      </p:sp>
      <p:sp>
        <p:nvSpPr>
          <p:cNvPr id="5" name="Rectangle 4"/>
          <p:cNvSpPr/>
          <p:nvPr/>
        </p:nvSpPr>
        <p:spPr>
          <a:xfrm>
            <a:off x="107504" y="771549"/>
            <a:ext cx="8928992" cy="3879460"/>
          </a:xfrm>
          <a:prstGeom prst="rect">
            <a:avLst/>
          </a:prstGeom>
        </p:spPr>
        <p:txBody>
          <a:bodyPr wrap="square">
            <a:spAutoFit/>
          </a:bodyPr>
          <a:lstStyle/>
          <a:p>
            <a:pPr>
              <a:lnSpc>
                <a:spcPct val="107000"/>
              </a:lnSpc>
              <a:spcAft>
                <a:spcPts val="800"/>
              </a:spcAft>
            </a:pPr>
            <a:r>
              <a:rPr lang="en-GB" sz="2500" b="1" dirty="0">
                <a:latin typeface="Times New Roman" panose="02020603050405020304" pitchFamily="18" charset="0"/>
                <a:ea typeface="Calibri" panose="020F0502020204030204" pitchFamily="34" charset="0"/>
                <a:cs typeface="Times New Roman" panose="02020603050405020304" pitchFamily="18" charset="0"/>
              </a:rPr>
              <a:t>Language</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500" dirty="0">
                <a:latin typeface="Times New Roman" panose="02020603050405020304" pitchFamily="18" charset="0"/>
                <a:ea typeface="Calibri" panose="020F0502020204030204" pitchFamily="34" charset="0"/>
                <a:cs typeface="Times New Roman" panose="02020603050405020304" pitchFamily="18" charset="0"/>
              </a:rPr>
              <a:t>The Programme activities will be conducted in either English or French.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500" dirty="0">
                <a:latin typeface="Times New Roman" panose="02020603050405020304" pitchFamily="18" charset="0"/>
                <a:ea typeface="Calibri" panose="020F0502020204030204" pitchFamily="34" charset="0"/>
                <a:cs typeface="Times New Roman" panose="02020603050405020304" pitchFamily="18" charset="0"/>
              </a:rPr>
              <a:t>Host ANSPs shall indicate which of these languages they wish to be used for the conduct of the scheduled activities and for communicating with the MT</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500" dirty="0">
                <a:latin typeface="Times New Roman" panose="02020603050405020304" pitchFamily="18" charset="0"/>
                <a:ea typeface="Calibri" panose="020F0502020204030204" pitchFamily="34" charset="0"/>
                <a:cs typeface="Times New Roman" panose="02020603050405020304" pitchFamily="18" charset="0"/>
              </a:rPr>
              <a:t>Host ANSP whose language is not English or French may request for the activities to be carried out through the assistance of an interpreter, with the review results reported in </a:t>
            </a:r>
            <a:r>
              <a:rPr lang="en-GB" sz="2500" dirty="0" smtClean="0">
                <a:latin typeface="Times New Roman" panose="02020603050405020304" pitchFamily="18" charset="0"/>
                <a:ea typeface="Calibri" panose="020F0502020204030204" pitchFamily="34" charset="0"/>
                <a:cs typeface="Times New Roman" panose="02020603050405020304" pitchFamily="18" charset="0"/>
              </a:rPr>
              <a:t>English</a:t>
            </a:r>
            <a:endParaRPr lang="en-US" sz="2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53917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34</a:t>
            </a:fld>
            <a:endParaRPr lang="en-CA"/>
          </a:p>
        </p:txBody>
      </p:sp>
      <p:sp>
        <p:nvSpPr>
          <p:cNvPr id="5" name="Rectangle 4"/>
          <p:cNvSpPr/>
          <p:nvPr/>
        </p:nvSpPr>
        <p:spPr>
          <a:xfrm>
            <a:off x="107504" y="771549"/>
            <a:ext cx="8928992" cy="3628429"/>
          </a:xfrm>
          <a:prstGeom prst="rect">
            <a:avLst/>
          </a:prstGeom>
        </p:spPr>
        <p:txBody>
          <a:bodyPr wrap="square">
            <a:spAutoFit/>
          </a:bodyPr>
          <a:lstStyle/>
          <a:p>
            <a:pPr>
              <a:lnSpc>
                <a:spcPct val="107000"/>
              </a:lnSpc>
              <a:spcAft>
                <a:spcPts val="800"/>
              </a:spcAft>
            </a:pPr>
            <a:r>
              <a:rPr lang="en-GB" sz="3000" b="1" dirty="0">
                <a:latin typeface="Times New Roman" panose="02020603050405020304" pitchFamily="18" charset="0"/>
                <a:ea typeface="Calibri" panose="020F0502020204030204" pitchFamily="34" charset="0"/>
                <a:cs typeface="Times New Roman" panose="02020603050405020304" pitchFamily="18" charset="0"/>
              </a:rPr>
              <a:t>Language</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3000" dirty="0" smtClean="0">
                <a:latin typeface="Times New Roman" panose="02020603050405020304" pitchFamily="18" charset="0"/>
                <a:ea typeface="Calibri" panose="020F0502020204030204" pitchFamily="34" charset="0"/>
                <a:cs typeface="Times New Roman" panose="02020603050405020304" pitchFamily="18" charset="0"/>
              </a:rPr>
              <a:t>Interpretation </a:t>
            </a:r>
            <a:r>
              <a:rPr lang="en-GB" sz="3000" dirty="0">
                <a:latin typeface="Times New Roman" panose="02020603050405020304" pitchFamily="18" charset="0"/>
                <a:ea typeface="Calibri" panose="020F0502020204030204" pitchFamily="34" charset="0"/>
                <a:cs typeface="Times New Roman" panose="02020603050405020304" pitchFamily="18" charset="0"/>
              </a:rPr>
              <a:t>and translation support during the conduct of onsite activities shall be provided by the Host ANSPs. </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3000" dirty="0">
                <a:latin typeface="Times New Roman" panose="02020603050405020304" pitchFamily="18" charset="0"/>
                <a:ea typeface="Calibri" panose="020F0502020204030204" pitchFamily="34" charset="0"/>
                <a:cs typeface="Times New Roman" panose="02020603050405020304" pitchFamily="18" charset="0"/>
              </a:rPr>
              <a:t>The final report will be published in the language selected by the Host ANSP.  If translation of the final report is required, additional time will be allocated</a:t>
            </a: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688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35</a:t>
            </a:fld>
            <a:endParaRPr lang="en-CA"/>
          </a:p>
        </p:txBody>
      </p:sp>
      <p:sp>
        <p:nvSpPr>
          <p:cNvPr id="5" name="Rectangle 4"/>
          <p:cNvSpPr/>
          <p:nvPr/>
        </p:nvSpPr>
        <p:spPr>
          <a:xfrm>
            <a:off x="107504" y="771549"/>
            <a:ext cx="9001000" cy="3752566"/>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Onsite Activity Team Composition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A review team (RT) should consist of a TL and a number of TMs, as required, covering the scope of the onsite activity to be conducted for each onsite activity. TMs can be reviewers or SMEs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The MT maintains a list of qualified reviewers and SMEs from ANSP Partners or other organizations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46402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36</a:t>
            </a:fld>
            <a:endParaRPr lang="en-CA"/>
          </a:p>
        </p:txBody>
      </p:sp>
      <p:sp>
        <p:nvSpPr>
          <p:cNvPr id="5" name="Rectangle 4"/>
          <p:cNvSpPr/>
          <p:nvPr/>
        </p:nvSpPr>
        <p:spPr>
          <a:xfrm>
            <a:off x="107504" y="771549"/>
            <a:ext cx="9001000" cy="4026936"/>
          </a:xfrm>
          <a:prstGeom prst="rect">
            <a:avLst/>
          </a:prstGeom>
        </p:spPr>
        <p:txBody>
          <a:bodyPr wrap="square">
            <a:spAutoFit/>
          </a:bodyPr>
          <a:lstStyle/>
          <a:p>
            <a:pPr>
              <a:lnSpc>
                <a:spcPct val="107000"/>
              </a:lnSpc>
              <a:spcAft>
                <a:spcPts val="800"/>
              </a:spcAft>
            </a:pPr>
            <a:r>
              <a:rPr lang="en-GB" sz="2600" b="1" dirty="0">
                <a:latin typeface="Times New Roman" panose="02020603050405020304" pitchFamily="18" charset="0"/>
                <a:ea typeface="Calibri" panose="020F0502020204030204" pitchFamily="34" charset="0"/>
                <a:cs typeface="Times New Roman" panose="02020603050405020304" pitchFamily="18" charset="0"/>
              </a:rPr>
              <a:t>Onsite Activity Team Composition</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i="1"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sz="2600" i="1" dirty="0">
                <a:latin typeface="Times New Roman" panose="02020603050405020304" pitchFamily="18" charset="0"/>
                <a:ea typeface="Calibri" panose="020F0502020204030204" pitchFamily="34" charset="0"/>
                <a:cs typeface="Times New Roman" panose="02020603050405020304" pitchFamily="18" charset="0"/>
              </a:rPr>
              <a:t>Host ANSP may wish to include observers or advisors in the onsite activity.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i="1" dirty="0">
                <a:latin typeface="Times New Roman" panose="02020603050405020304" pitchFamily="18" charset="0"/>
                <a:ea typeface="Calibri" panose="020F0502020204030204" pitchFamily="34" charset="0"/>
                <a:cs typeface="Times New Roman" panose="02020603050405020304" pitchFamily="18" charset="0"/>
              </a:rPr>
              <a:t>Such individuals can observe the activity, but they do not participate as TMs.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600" i="1" dirty="0">
                <a:latin typeface="Times New Roman" panose="02020603050405020304" pitchFamily="18" charset="0"/>
                <a:ea typeface="Calibri" panose="020F0502020204030204" pitchFamily="34" charset="0"/>
                <a:cs typeface="Times New Roman" panose="02020603050405020304" pitchFamily="18" charset="0"/>
              </a:rPr>
              <a:t>If ICAO or ANSP Partners or organisation wishes to include an observer, the Host ANSP must be notified before the start of the onsite activity and must agree with the participation of observers.</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274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37</a:t>
            </a:fld>
            <a:endParaRPr lang="en-CA"/>
          </a:p>
        </p:txBody>
      </p:sp>
      <p:sp>
        <p:nvSpPr>
          <p:cNvPr id="5" name="Rectangle 4"/>
          <p:cNvSpPr/>
          <p:nvPr/>
        </p:nvSpPr>
        <p:spPr>
          <a:xfrm>
            <a:off x="35496" y="771550"/>
            <a:ext cx="9108504" cy="3799886"/>
          </a:xfrm>
          <a:prstGeom prst="rect">
            <a:avLst/>
          </a:prstGeom>
        </p:spPr>
        <p:txBody>
          <a:bodyPr wrap="square">
            <a:spAutoFit/>
          </a:bodyPr>
          <a:lstStyle/>
          <a:p>
            <a:pPr>
              <a:lnSpc>
                <a:spcPct val="107000"/>
              </a:lnSpc>
              <a:spcAft>
                <a:spcPts val="800"/>
              </a:spcAft>
            </a:pPr>
            <a:r>
              <a:rPr lang="en-GB" sz="2200" b="1" dirty="0">
                <a:latin typeface="Times New Roman" panose="02020603050405020304" pitchFamily="18" charset="0"/>
                <a:ea typeface="Calibri" panose="020F0502020204030204" pitchFamily="34" charset="0"/>
                <a:cs typeface="Times New Roman" panose="02020603050405020304" pitchFamily="18" charset="0"/>
              </a:rPr>
              <a:t>Training of Reviewers and SMEs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200" dirty="0" smtClean="0">
                <a:latin typeface="Times New Roman" panose="02020603050405020304" pitchFamily="18" charset="0"/>
                <a:ea typeface="Calibri" panose="020F0502020204030204" pitchFamily="34" charset="0"/>
                <a:cs typeface="Times New Roman" panose="02020603050405020304" pitchFamily="18" charset="0"/>
              </a:rPr>
              <a:t>Candidates </a:t>
            </a:r>
            <a:r>
              <a:rPr lang="en-GB" sz="2200" dirty="0">
                <a:latin typeface="Times New Roman" panose="02020603050405020304" pitchFamily="18" charset="0"/>
                <a:ea typeface="Calibri" panose="020F0502020204030204" pitchFamily="34" charset="0"/>
                <a:cs typeface="Times New Roman" panose="02020603050405020304" pitchFamily="18" charset="0"/>
              </a:rPr>
              <a:t>who meet the criteria are scheduled to participate in an appropriate onsite activity</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200" dirty="0">
                <a:latin typeface="Times New Roman" panose="02020603050405020304" pitchFamily="18" charset="0"/>
                <a:ea typeface="Calibri" panose="020F0502020204030204" pitchFamily="34" charset="0"/>
                <a:cs typeface="Times New Roman" panose="02020603050405020304" pitchFamily="18" charset="0"/>
              </a:rPr>
              <a:t> MT provides familiarization to candidates on methodology (e.g. using similar principles employed for ICAO USOAP CMA), processes and tools of the activity and the PQs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200" dirty="0">
                <a:latin typeface="Times New Roman" panose="02020603050405020304" pitchFamily="18" charset="0"/>
                <a:ea typeface="Calibri" panose="020F0502020204030204" pitchFamily="34" charset="0"/>
                <a:cs typeface="Times New Roman" panose="02020603050405020304" pitchFamily="18" charset="0"/>
              </a:rPr>
              <a:t>Trainees receive on-the-job training (OJT) during onsite activity from experienced reviewer</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200" dirty="0">
                <a:latin typeface="Times New Roman" panose="02020603050405020304" pitchFamily="18" charset="0"/>
                <a:ea typeface="Calibri" panose="020F0502020204030204" pitchFamily="34" charset="0"/>
                <a:cs typeface="Times New Roman" panose="02020603050405020304" pitchFamily="18" charset="0"/>
              </a:rPr>
              <a:t>Responsibilities, competencies and personal attributes of Team Members and Team Leaders are specified in Section 5.3 to 5.6 of manual</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70473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38</a:t>
            </a:fld>
            <a:endParaRPr lang="en-CA"/>
          </a:p>
        </p:txBody>
      </p:sp>
      <p:sp>
        <p:nvSpPr>
          <p:cNvPr id="5" name="Rectangle 4"/>
          <p:cNvSpPr/>
          <p:nvPr/>
        </p:nvSpPr>
        <p:spPr>
          <a:xfrm>
            <a:off x="35496" y="771550"/>
            <a:ext cx="9108504" cy="3598806"/>
          </a:xfrm>
          <a:prstGeom prst="rect">
            <a:avLst/>
          </a:prstGeom>
        </p:spPr>
        <p:txBody>
          <a:bodyPr wrap="square">
            <a:spAutoFit/>
          </a:bodyPr>
          <a:lstStyle/>
          <a:p>
            <a:pPr>
              <a:lnSpc>
                <a:spcPct val="107000"/>
              </a:lnSpc>
              <a:spcAft>
                <a:spcPts val="800"/>
              </a:spcAft>
            </a:pPr>
            <a:r>
              <a:rPr lang="en-GB" sz="2600" b="1" dirty="0">
                <a:latin typeface="Times New Roman" panose="02020603050405020304" pitchFamily="18" charset="0"/>
                <a:ea typeface="Calibri" panose="020F0502020204030204" pitchFamily="34" charset="0"/>
                <a:cs typeface="Times New Roman" panose="02020603050405020304" pitchFamily="18" charset="0"/>
              </a:rPr>
              <a:t>Training of Reviewers and SMEs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MT selects candidates from the pool of nominated experts based on their qualifications, experience and programme needs.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MT should organise training for reviewers and SMEs in areas such as review basics and familiarisation with the PQs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latin typeface="Times New Roman" panose="02020603050405020304" pitchFamily="18" charset="0"/>
                <a:ea typeface="Calibri" panose="020F0502020204030204" pitchFamily="34" charset="0"/>
                <a:cs typeface="Times New Roman" panose="02020603050405020304" pitchFamily="18" charset="0"/>
              </a:rPr>
              <a:t>MT may also conduct a technical interview with candidates to verify their qualification and experience and to determine whether any candidate need additional </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training</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2838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39</a:t>
            </a:fld>
            <a:endParaRPr lang="en-CA"/>
          </a:p>
        </p:txBody>
      </p:sp>
      <p:sp>
        <p:nvSpPr>
          <p:cNvPr id="5" name="Rectangle 4"/>
          <p:cNvSpPr/>
          <p:nvPr/>
        </p:nvSpPr>
        <p:spPr>
          <a:xfrm>
            <a:off x="107504" y="771550"/>
            <a:ext cx="8928992" cy="2948243"/>
          </a:xfrm>
          <a:prstGeom prst="rect">
            <a:avLst/>
          </a:prstGeom>
        </p:spPr>
        <p:txBody>
          <a:bodyPr wrap="square">
            <a:spAutoFit/>
          </a:bodyPr>
          <a:lstStyle/>
          <a:p>
            <a:pPr>
              <a:lnSpc>
                <a:spcPct val="107000"/>
              </a:lnSpc>
              <a:spcAft>
                <a:spcPts val="800"/>
              </a:spcAft>
            </a:pPr>
            <a:r>
              <a:rPr lang="en-GB" sz="3000" b="1" dirty="0">
                <a:latin typeface="Times New Roman" panose="02020603050405020304" pitchFamily="18" charset="0"/>
                <a:ea typeface="Calibri" panose="020F0502020204030204" pitchFamily="34" charset="0"/>
                <a:cs typeface="Times New Roman" panose="02020603050405020304" pitchFamily="18" charset="0"/>
              </a:rPr>
              <a:t>Programme Activity Phases and Procedures</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3000" dirty="0">
                <a:latin typeface="Times New Roman" panose="02020603050405020304" pitchFamily="18" charset="0"/>
                <a:ea typeface="Calibri" panose="020F0502020204030204" pitchFamily="34" charset="0"/>
                <a:cs typeface="Times New Roman" panose="02020603050405020304" pitchFamily="18" charset="0"/>
              </a:rPr>
              <a:t>Phases of Onsite Activities</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GB" sz="3000" dirty="0">
                <a:latin typeface="Times New Roman" panose="02020603050405020304" pitchFamily="18" charset="0"/>
                <a:ea typeface="Calibri" panose="020F0502020204030204" pitchFamily="34" charset="0"/>
                <a:cs typeface="Times New Roman" panose="02020603050405020304" pitchFamily="18" charset="0"/>
              </a:rPr>
              <a:t>a) the preparation phase;</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GB" sz="3000" dirty="0">
                <a:latin typeface="Times New Roman" panose="02020603050405020304" pitchFamily="18" charset="0"/>
                <a:ea typeface="Calibri" panose="020F0502020204030204" pitchFamily="34" charset="0"/>
                <a:cs typeface="Times New Roman" panose="02020603050405020304" pitchFamily="18" charset="0"/>
              </a:rPr>
              <a:t>b) the onsite phase; and</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GB" sz="3000" dirty="0">
                <a:latin typeface="Times New Roman" panose="02020603050405020304" pitchFamily="18" charset="0"/>
                <a:ea typeface="Calibri" panose="020F0502020204030204" pitchFamily="34" charset="0"/>
                <a:cs typeface="Times New Roman" panose="02020603050405020304" pitchFamily="18" charset="0"/>
              </a:rPr>
              <a:t>c) the validation and report production phase</a:t>
            </a:r>
            <a:r>
              <a:rPr lang="en-GB" sz="3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2637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4</a:t>
            </a:fld>
            <a:endParaRPr lang="en-CA">
              <a:solidFill>
                <a:prstClr val="white"/>
              </a:solidFill>
            </a:endParaRPr>
          </a:p>
        </p:txBody>
      </p:sp>
      <p:sp>
        <p:nvSpPr>
          <p:cNvPr id="9" name="Content Placeholder 2"/>
          <p:cNvSpPr txBox="1">
            <a:spLocks/>
          </p:cNvSpPr>
          <p:nvPr/>
        </p:nvSpPr>
        <p:spPr>
          <a:xfrm>
            <a:off x="107504" y="843558"/>
            <a:ext cx="8784976" cy="405045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a:t>Objectives of the African ANSPs Peer Support Programme</a:t>
            </a:r>
            <a:endParaRPr lang="en-US" dirty="0"/>
          </a:p>
          <a:p>
            <a:pPr lvl="0"/>
            <a:r>
              <a:rPr lang="en-US" dirty="0"/>
              <a:t>Programme aims to promote continuous improvements </a:t>
            </a:r>
          </a:p>
          <a:p>
            <a:pPr lvl="0"/>
            <a:r>
              <a:rPr lang="en-US" dirty="0"/>
              <a:t>A structured framework to develop corrective action plans</a:t>
            </a:r>
          </a:p>
          <a:p>
            <a:pPr lvl="0"/>
            <a:r>
              <a:rPr lang="en-GB" dirty="0"/>
              <a:t>Achieve measurable common performance standards, uniform level of safety for AFI region</a:t>
            </a:r>
            <a:endParaRPr lang="en-US" dirty="0"/>
          </a:p>
          <a:p>
            <a:pPr lvl="0"/>
            <a:r>
              <a:rPr lang="en-GB" dirty="0"/>
              <a:t>Fostering cooperation, promote trust and confidence among ANSPs</a:t>
            </a:r>
            <a:endParaRPr lang="en-US" dirty="0"/>
          </a:p>
          <a:p>
            <a:pPr marL="285750" lvl="1">
              <a:spcBef>
                <a:spcPts val="600"/>
              </a:spcBef>
              <a:spcAft>
                <a:spcPts val="600"/>
              </a:spcAft>
              <a:buFont typeface="Arial" panose="020B0604020202020204" pitchFamily="34" charset="0"/>
              <a:buChar char="•"/>
              <a:tabLst>
                <a:tab pos="2238375" algn="l"/>
                <a:tab pos="2689225" algn="l"/>
                <a:tab pos="4927600" algn="l"/>
              </a:tabLst>
            </a:pPr>
            <a:endParaRPr lang="en-US" altLang="ja-JP" sz="1800" dirty="0" smtClean="0">
              <a:solidFill>
                <a:srgbClr val="0054A4">
                  <a:lumMod val="50000"/>
                </a:srgbClr>
              </a:solidFill>
            </a:endParaRPr>
          </a:p>
          <a:p>
            <a:endParaRPr lang="en-US" dirty="0"/>
          </a:p>
        </p:txBody>
      </p:sp>
    </p:spTree>
    <p:extLst>
      <p:ext uri="{BB962C8B-B14F-4D97-AF65-F5344CB8AC3E}">
        <p14:creationId xmlns:p14="http://schemas.microsoft.com/office/powerpoint/2010/main" val="24757817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40</a:t>
            </a:fld>
            <a:endParaRPr lang="en-CA"/>
          </a:p>
        </p:txBody>
      </p:sp>
      <p:sp>
        <p:nvSpPr>
          <p:cNvPr id="5" name="Rectangle 4"/>
          <p:cNvSpPr/>
          <p:nvPr/>
        </p:nvSpPr>
        <p:spPr>
          <a:xfrm>
            <a:off x="107504" y="771550"/>
            <a:ext cx="8928992" cy="3628429"/>
          </a:xfrm>
          <a:prstGeom prst="rect">
            <a:avLst/>
          </a:prstGeom>
        </p:spPr>
        <p:txBody>
          <a:bodyPr wrap="square">
            <a:spAutoFit/>
          </a:bodyPr>
          <a:lstStyle/>
          <a:p>
            <a:pPr>
              <a:lnSpc>
                <a:spcPct val="107000"/>
              </a:lnSpc>
              <a:spcAft>
                <a:spcPts val="800"/>
              </a:spcAft>
            </a:pPr>
            <a:r>
              <a:rPr lang="en-GB" sz="3000" b="1" dirty="0">
                <a:latin typeface="Times New Roman" panose="02020603050405020304" pitchFamily="18" charset="0"/>
                <a:ea typeface="Calibri" panose="020F0502020204030204" pitchFamily="34" charset="0"/>
                <a:cs typeface="Times New Roman" panose="02020603050405020304" pitchFamily="18" charset="0"/>
              </a:rPr>
              <a:t>Programme Activity Phases and Procedures</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3000" dirty="0" smtClean="0">
                <a:latin typeface="Times New Roman" panose="02020603050405020304" pitchFamily="18" charset="0"/>
                <a:ea typeface="Calibri" panose="020F0502020204030204" pitchFamily="34" charset="0"/>
                <a:cs typeface="Times New Roman" panose="02020603050405020304" pitchFamily="18" charset="0"/>
              </a:rPr>
              <a:t>Document review</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3000" dirty="0" smtClean="0">
                <a:latin typeface="Times New Roman" panose="02020603050405020304" pitchFamily="18" charset="0"/>
                <a:ea typeface="Calibri" panose="020F0502020204030204" pitchFamily="34" charset="0"/>
                <a:cs typeface="Times New Roman" panose="02020603050405020304" pitchFamily="18" charset="0"/>
              </a:rPr>
              <a:t>Preparation of Host ANSP-specific activity plan</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000" dirty="0" smtClean="0">
                <a:latin typeface="Times New Roman" panose="02020603050405020304" pitchFamily="18" charset="0"/>
                <a:ea typeface="Calibri" panose="020F0502020204030204" pitchFamily="34" charset="0"/>
                <a:cs typeface="Times New Roman" panose="02020603050405020304" pitchFamily="18" charset="0"/>
              </a:rPr>
              <a:t>Conduct of the onsite activity</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000" dirty="0" smtClean="0">
                <a:latin typeface="Times New Roman" panose="02020603050405020304" pitchFamily="18" charset="0"/>
                <a:ea typeface="Calibri" panose="020F0502020204030204" pitchFamily="34" charset="0"/>
                <a:cs typeface="Times New Roman" panose="02020603050405020304" pitchFamily="18" charset="0"/>
              </a:rPr>
              <a:t>Validation and Report Production Phase</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3000" dirty="0" smtClean="0">
                <a:latin typeface="Times New Roman" panose="02020603050405020304" pitchFamily="18" charset="0"/>
                <a:ea typeface="Calibri" panose="020F0502020204030204" pitchFamily="34" charset="0"/>
                <a:cs typeface="Times New Roman" panose="02020603050405020304" pitchFamily="18" charset="0"/>
              </a:rPr>
              <a:t>Submission</a:t>
            </a:r>
            <a:r>
              <a:rPr lang="en-GB" sz="3000" dirty="0">
                <a:latin typeface="Times New Roman" panose="02020603050405020304" pitchFamily="18" charset="0"/>
                <a:ea typeface="Calibri" panose="020F0502020204030204" pitchFamily="34" charset="0"/>
                <a:cs typeface="Times New Roman" panose="02020603050405020304" pitchFamily="18" charset="0"/>
              </a:rPr>
              <a:t>, assessment, implementation of Response Plans/CAPs</a:t>
            </a: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35008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41</a:t>
            </a:fld>
            <a:endParaRPr lang="en-CA"/>
          </a:p>
        </p:txBody>
      </p:sp>
      <p:sp>
        <p:nvSpPr>
          <p:cNvPr id="5" name="Rectangle 4"/>
          <p:cNvSpPr/>
          <p:nvPr/>
        </p:nvSpPr>
        <p:spPr>
          <a:xfrm>
            <a:off x="107504" y="843558"/>
            <a:ext cx="8928992" cy="2477281"/>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Reports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Preparation of the draft report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Preparation of the final report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Submission, assessment, implementation of Response Plans/CAPs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11900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42</a:t>
            </a:fld>
            <a:endParaRPr lang="en-CA"/>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7504" y="843558"/>
            <a:ext cx="8856984" cy="3960440"/>
          </a:xfrm>
          <a:prstGeom prst="rect">
            <a:avLst/>
          </a:prstGeom>
          <a:noFill/>
        </p:spPr>
      </p:pic>
    </p:spTree>
    <p:extLst>
      <p:ext uri="{BB962C8B-B14F-4D97-AF65-F5344CB8AC3E}">
        <p14:creationId xmlns:p14="http://schemas.microsoft.com/office/powerpoint/2010/main" val="234544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43</a:t>
            </a:fld>
            <a:endParaRPr lang="en-CA"/>
          </a:p>
        </p:txBody>
      </p:sp>
      <p:sp>
        <p:nvSpPr>
          <p:cNvPr id="5" name="Rectangle 4"/>
          <p:cNvSpPr/>
          <p:nvPr/>
        </p:nvSpPr>
        <p:spPr>
          <a:xfrm>
            <a:off x="0" y="843558"/>
            <a:ext cx="9036496" cy="3571106"/>
          </a:xfrm>
          <a:prstGeom prst="rect">
            <a:avLst/>
          </a:prstGeom>
        </p:spPr>
        <p:txBody>
          <a:bodyPr wrap="square">
            <a:spAutoFit/>
          </a:bodyPr>
          <a:lstStyle/>
          <a:p>
            <a:pPr>
              <a:lnSpc>
                <a:spcPct val="107000"/>
              </a:lnSpc>
              <a:spcAft>
                <a:spcPts val="800"/>
              </a:spcAft>
            </a:pPr>
            <a:r>
              <a:rPr lang="en-GB" sz="2600" dirty="0">
                <a:latin typeface="Times New Roman" panose="02020603050405020304" pitchFamily="18" charset="0"/>
                <a:ea typeface="Calibri" panose="020F0502020204030204" pitchFamily="34" charset="0"/>
                <a:cs typeface="Times New Roman" panose="02020603050405020304" pitchFamily="18" charset="0"/>
              </a:rPr>
              <a:t>Enclosed:</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600" dirty="0">
                <a:latin typeface="Arial" panose="020B0604020202020204" pitchFamily="34" charset="0"/>
                <a:ea typeface="Calibri" panose="020F0502020204030204" pitchFamily="34" charset="0"/>
                <a:cs typeface="Arial" panose="020B0604020202020204" pitchFamily="34" charset="0"/>
              </a:rPr>
              <a:t> </a:t>
            </a:r>
            <a:r>
              <a:rPr lang="en-GB" sz="2600" dirty="0" smtClean="0">
                <a:latin typeface="Arial" panose="020B0604020202020204" pitchFamily="34" charset="0"/>
                <a:ea typeface="Calibri" panose="020F0502020204030204" pitchFamily="34" charset="0"/>
                <a:cs typeface="Arial" panose="020B0604020202020204" pitchFamily="34" charset="0"/>
              </a:rPr>
              <a:t>Appendix </a:t>
            </a:r>
            <a:r>
              <a:rPr lang="en-GB" sz="2600" dirty="0">
                <a:latin typeface="Arial" panose="020B0604020202020204" pitchFamily="34" charset="0"/>
                <a:ea typeface="Calibri" panose="020F0502020204030204" pitchFamily="34" charset="0"/>
                <a:cs typeface="Arial" panose="020B0604020202020204" pitchFamily="34" charset="0"/>
              </a:rPr>
              <a:t>A – </a:t>
            </a:r>
            <a:r>
              <a:rPr lang="en-US" sz="2600" dirty="0" smtClean="0">
                <a:latin typeface="Arial" panose="020B0604020202020204" pitchFamily="34" charset="0"/>
                <a:ea typeface="Calibri" panose="020F0502020204030204" pitchFamily="34" charset="0"/>
                <a:cs typeface="Arial" panose="020B0604020202020204" pitchFamily="34" charset="0"/>
              </a:rPr>
              <a:t>Terms of Reference</a:t>
            </a:r>
          </a:p>
          <a:p>
            <a:pPr>
              <a:lnSpc>
                <a:spcPct val="107000"/>
              </a:lnSpc>
              <a:spcAft>
                <a:spcPts val="800"/>
              </a:spcAft>
            </a:pPr>
            <a:r>
              <a:rPr lang="en-US" sz="2600" dirty="0">
                <a:latin typeface="Arial" panose="020B0604020202020204" pitchFamily="34" charset="0"/>
                <a:ea typeface="Calibri" panose="020F0502020204030204" pitchFamily="34" charset="0"/>
                <a:cs typeface="Arial" panose="020B0604020202020204" pitchFamily="34" charset="0"/>
              </a:rPr>
              <a:t>Appendix </a:t>
            </a:r>
            <a:r>
              <a:rPr lang="en-US" sz="2600" dirty="0" smtClean="0">
                <a:latin typeface="Arial" panose="020B0604020202020204" pitchFamily="34" charset="0"/>
                <a:ea typeface="Calibri" panose="020F0502020204030204" pitchFamily="34" charset="0"/>
                <a:cs typeface="Arial" panose="020B0604020202020204" pitchFamily="34" charset="0"/>
              </a:rPr>
              <a:t>B </a:t>
            </a:r>
            <a:r>
              <a:rPr lang="en-US" sz="2600" dirty="0">
                <a:latin typeface="Arial" panose="020B0604020202020204" pitchFamily="34" charset="0"/>
                <a:ea typeface="Calibri" panose="020F0502020204030204" pitchFamily="34" charset="0"/>
                <a:cs typeface="Arial" panose="020B0604020202020204" pitchFamily="34" charset="0"/>
              </a:rPr>
              <a:t>– Onsite activity timelines</a:t>
            </a:r>
          </a:p>
          <a:p>
            <a:pPr>
              <a:lnSpc>
                <a:spcPct val="107000"/>
              </a:lnSpc>
              <a:spcAft>
                <a:spcPts val="800"/>
              </a:spcAft>
            </a:pPr>
            <a:r>
              <a:rPr lang="en-GB" sz="2600" dirty="0">
                <a:latin typeface="Arial" panose="020B0604020202020204" pitchFamily="34" charset="0"/>
                <a:ea typeface="Calibri" panose="020F0502020204030204" pitchFamily="34" charset="0"/>
                <a:cs typeface="Arial" panose="020B0604020202020204" pitchFamily="34" charset="0"/>
              </a:rPr>
              <a:t> </a:t>
            </a:r>
            <a:r>
              <a:rPr lang="en-GB" sz="2600" dirty="0" smtClean="0">
                <a:latin typeface="Arial" panose="020B0604020202020204" pitchFamily="34" charset="0"/>
                <a:ea typeface="Calibri" panose="020F0502020204030204" pitchFamily="34" charset="0"/>
                <a:cs typeface="Arial" panose="020B0604020202020204" pitchFamily="34" charset="0"/>
              </a:rPr>
              <a:t>Appendix C </a:t>
            </a:r>
            <a:r>
              <a:rPr lang="en-GB" sz="2600" dirty="0">
                <a:latin typeface="Arial" panose="020B0604020202020204" pitchFamily="34" charset="0"/>
                <a:ea typeface="Calibri" panose="020F0502020204030204" pitchFamily="34" charset="0"/>
                <a:cs typeface="Arial" panose="020B0604020202020204" pitchFamily="34" charset="0"/>
              </a:rPr>
              <a:t>– Sample Memorandum of Understanding</a:t>
            </a:r>
            <a:endParaRPr lang="en-US" sz="2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600" dirty="0">
                <a:latin typeface="Arial" panose="020B0604020202020204" pitchFamily="34" charset="0"/>
                <a:ea typeface="Calibri" panose="020F0502020204030204" pitchFamily="34" charset="0"/>
                <a:cs typeface="Arial" panose="020B0604020202020204" pitchFamily="34" charset="0"/>
              </a:rPr>
              <a:t> </a:t>
            </a:r>
            <a:r>
              <a:rPr lang="en-GB" sz="2600" dirty="0" smtClean="0">
                <a:latin typeface="Arial" panose="020B0604020202020204" pitchFamily="34" charset="0"/>
                <a:ea typeface="Calibri" panose="020F0502020204030204" pitchFamily="34" charset="0"/>
                <a:cs typeface="Arial" panose="020B0604020202020204" pitchFamily="34" charset="0"/>
              </a:rPr>
              <a:t>Appendix D </a:t>
            </a:r>
            <a:r>
              <a:rPr lang="en-GB" sz="2600" dirty="0">
                <a:latin typeface="Arial" panose="020B0604020202020204" pitchFamily="34" charset="0"/>
                <a:ea typeface="Calibri" panose="020F0502020204030204" pitchFamily="34" charset="0"/>
                <a:cs typeface="Arial" panose="020B0604020202020204" pitchFamily="34" charset="0"/>
              </a:rPr>
              <a:t>– Guidance for Host ANSP on developing Response / Corrective Action Plan (Response Plan/CAP)</a:t>
            </a:r>
            <a:endParaRPr lang="en-US" sz="2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600" dirty="0">
                <a:latin typeface="Arial" panose="020B0604020202020204" pitchFamily="34" charset="0"/>
                <a:ea typeface="Calibri" panose="020F0502020204030204" pitchFamily="34" charset="0"/>
                <a:cs typeface="Arial" panose="020B0604020202020204" pitchFamily="34" charset="0"/>
              </a:rPr>
              <a:t> </a:t>
            </a:r>
            <a:r>
              <a:rPr lang="fr-CA" sz="2600" dirty="0" err="1" smtClean="0">
                <a:latin typeface="Arial" panose="020B0604020202020204" pitchFamily="34" charset="0"/>
                <a:ea typeface="Calibri" panose="020F0502020204030204" pitchFamily="34" charset="0"/>
                <a:cs typeface="Arial" panose="020B0604020202020204" pitchFamily="34" charset="0"/>
              </a:rPr>
              <a:t>Appendix</a:t>
            </a:r>
            <a:r>
              <a:rPr lang="fr-CA" sz="2600" dirty="0" smtClean="0">
                <a:latin typeface="Arial" panose="020B0604020202020204" pitchFamily="34" charset="0"/>
                <a:ea typeface="Calibri" panose="020F0502020204030204" pitchFamily="34" charset="0"/>
                <a:cs typeface="Arial" panose="020B0604020202020204" pitchFamily="34" charset="0"/>
              </a:rPr>
              <a:t> </a:t>
            </a:r>
            <a:r>
              <a:rPr lang="fr-CA" sz="2600" dirty="0">
                <a:latin typeface="Arial" panose="020B0604020202020204" pitchFamily="34" charset="0"/>
                <a:ea typeface="Calibri" panose="020F0502020204030204" pitchFamily="34" charset="0"/>
                <a:cs typeface="Arial" panose="020B0604020202020204" pitchFamily="34" charset="0"/>
              </a:rPr>
              <a:t>E</a:t>
            </a:r>
            <a:r>
              <a:rPr lang="fr-CA" sz="2600" dirty="0" smtClean="0">
                <a:latin typeface="Arial" panose="020B0604020202020204" pitchFamily="34" charset="0"/>
                <a:ea typeface="Calibri" panose="020F0502020204030204" pitchFamily="34" charset="0"/>
                <a:cs typeface="Arial" panose="020B0604020202020204" pitchFamily="34" charset="0"/>
              </a:rPr>
              <a:t> </a:t>
            </a:r>
            <a:r>
              <a:rPr lang="fr-CA" sz="2600" dirty="0">
                <a:latin typeface="Arial" panose="020B0604020202020204" pitchFamily="34" charset="0"/>
                <a:ea typeface="Calibri" panose="020F0502020204030204" pitchFamily="34" charset="0"/>
                <a:cs typeface="Arial" panose="020B0604020202020204" pitchFamily="34" charset="0"/>
              </a:rPr>
              <a:t>– Protocol Questionnaires</a:t>
            </a:r>
            <a:endParaRPr lang="en-US" sz="2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83162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44</a:t>
            </a:fld>
            <a:endParaRPr lang="en-CA"/>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Tree>
    <p:extLst>
      <p:ext uri="{BB962C8B-B14F-4D97-AF65-F5344CB8AC3E}">
        <p14:creationId xmlns:p14="http://schemas.microsoft.com/office/powerpoint/2010/main" val="40281884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5</a:t>
            </a:fld>
            <a:endParaRPr lang="en-CA">
              <a:solidFill>
                <a:prstClr val="white"/>
              </a:solidFill>
            </a:endParaRPr>
          </a:p>
        </p:txBody>
      </p:sp>
      <p:sp>
        <p:nvSpPr>
          <p:cNvPr id="9" name="Content Placeholder 2"/>
          <p:cNvSpPr txBox="1">
            <a:spLocks/>
          </p:cNvSpPr>
          <p:nvPr/>
        </p:nvSpPr>
        <p:spPr>
          <a:xfrm>
            <a:off x="107504" y="843558"/>
            <a:ext cx="8784976" cy="405045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a:t>Objectives of the African ANSPs Peer Support Programme</a:t>
            </a:r>
            <a:endParaRPr lang="en-US" dirty="0"/>
          </a:p>
          <a:p>
            <a:pPr lvl="0"/>
            <a:r>
              <a:rPr lang="en-GB" dirty="0" smtClean="0"/>
              <a:t>Programme </a:t>
            </a:r>
            <a:r>
              <a:rPr lang="en-GB" dirty="0"/>
              <a:t>does not address / supersede regulatory aspects of safety oversight system</a:t>
            </a:r>
            <a:endParaRPr lang="en-US" dirty="0"/>
          </a:p>
          <a:p>
            <a:pPr lvl="0"/>
            <a:r>
              <a:rPr lang="en-GB" dirty="0"/>
              <a:t>Highlight areas where improvements should be made at the ANSP operational level</a:t>
            </a:r>
            <a:endParaRPr lang="en-US" dirty="0"/>
          </a:p>
          <a:p>
            <a:pPr lvl="0"/>
            <a:r>
              <a:rPr lang="en-GB" dirty="0"/>
              <a:t>Establish a peer review mechanism among ANSPs (akin to IOSA for airlines and APEX for airports</a:t>
            </a:r>
            <a:endParaRPr lang="en-US" dirty="0"/>
          </a:p>
          <a:p>
            <a:pPr marL="285750" lvl="1">
              <a:spcBef>
                <a:spcPts val="600"/>
              </a:spcBef>
              <a:spcAft>
                <a:spcPts val="600"/>
              </a:spcAft>
              <a:buFont typeface="Arial" panose="020B0604020202020204" pitchFamily="34" charset="0"/>
              <a:buChar char="•"/>
              <a:tabLst>
                <a:tab pos="2238375" algn="l"/>
                <a:tab pos="2689225" algn="l"/>
                <a:tab pos="4927600" algn="l"/>
              </a:tabLst>
            </a:pPr>
            <a:endParaRPr lang="en-US" altLang="ja-JP" sz="1800" dirty="0" smtClean="0">
              <a:solidFill>
                <a:srgbClr val="0054A4">
                  <a:lumMod val="50000"/>
                </a:srgbClr>
              </a:solidFill>
            </a:endParaRPr>
          </a:p>
          <a:p>
            <a:endParaRPr lang="en-US" dirty="0"/>
          </a:p>
        </p:txBody>
      </p:sp>
    </p:spTree>
    <p:extLst>
      <p:ext uri="{BB962C8B-B14F-4D97-AF65-F5344CB8AC3E}">
        <p14:creationId xmlns:p14="http://schemas.microsoft.com/office/powerpoint/2010/main" val="29547692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6</a:t>
            </a:fld>
            <a:endParaRPr lang="en-CA"/>
          </a:p>
        </p:txBody>
      </p:sp>
      <p:sp>
        <p:nvSpPr>
          <p:cNvPr id="5" name="Rectangle 4"/>
          <p:cNvSpPr/>
          <p:nvPr/>
        </p:nvSpPr>
        <p:spPr>
          <a:xfrm>
            <a:off x="3275856" y="699542"/>
            <a:ext cx="2243050" cy="369332"/>
          </a:xfrm>
          <a:prstGeom prst="rect">
            <a:avLst/>
          </a:prstGeom>
        </p:spPr>
        <p:txBody>
          <a:bodyPr wrap="none">
            <a:spAutoFit/>
          </a:bodyPr>
          <a:lstStyle/>
          <a:p>
            <a:r>
              <a:rPr lang="en-US" dirty="0"/>
              <a:t>Governance Structure</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720" y="1068874"/>
            <a:ext cx="4705568" cy="3735124"/>
          </a:xfrm>
          <a:prstGeom prst="rect">
            <a:avLst/>
          </a:prstGeom>
          <a:noFill/>
        </p:spPr>
      </p:pic>
    </p:spTree>
    <p:extLst>
      <p:ext uri="{BB962C8B-B14F-4D97-AF65-F5344CB8AC3E}">
        <p14:creationId xmlns:p14="http://schemas.microsoft.com/office/powerpoint/2010/main" val="3408491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7</a:t>
            </a:fld>
            <a:endParaRPr lang="en-CA"/>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29217"/>
            <a:ext cx="5943600" cy="4163060"/>
          </a:xfrm>
          <a:prstGeom prst="rect">
            <a:avLst/>
          </a:prstGeom>
          <a:noFill/>
        </p:spPr>
      </p:pic>
    </p:spTree>
    <p:extLst>
      <p:ext uri="{BB962C8B-B14F-4D97-AF65-F5344CB8AC3E}">
        <p14:creationId xmlns:p14="http://schemas.microsoft.com/office/powerpoint/2010/main" val="38091572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8</a:t>
            </a:fld>
            <a:endParaRPr lang="en-CA"/>
          </a:p>
        </p:txBody>
      </p:sp>
      <p:sp>
        <p:nvSpPr>
          <p:cNvPr id="5" name="Rectangle 4"/>
          <p:cNvSpPr/>
          <p:nvPr/>
        </p:nvSpPr>
        <p:spPr>
          <a:xfrm>
            <a:off x="107504" y="843558"/>
            <a:ext cx="9036496" cy="4004368"/>
          </a:xfrm>
          <a:prstGeom prst="rect">
            <a:avLst/>
          </a:prstGeom>
        </p:spPr>
        <p:txBody>
          <a:bodyPr wrap="square">
            <a:spAutoFit/>
          </a:bodyPr>
          <a:lstStyle/>
          <a:p>
            <a:pPr>
              <a:lnSpc>
                <a:spcPct val="107000"/>
              </a:lnSpc>
              <a:spcAft>
                <a:spcPts val="800"/>
              </a:spcAft>
            </a:pPr>
            <a:r>
              <a:rPr lang="en-GB" sz="2800" b="1" dirty="0">
                <a:latin typeface="Times New Roman" panose="02020603050405020304" pitchFamily="18" charset="0"/>
                <a:ea typeface="Calibri" panose="020F0502020204030204" pitchFamily="34" charset="0"/>
                <a:cs typeface="Times New Roman" panose="02020603050405020304" pitchFamily="18" charset="0"/>
              </a:rPr>
              <a:t>The African ANSPs Steering Group (AASG) is to:</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b="1" dirty="0">
                <a:latin typeface="Times New Roman" panose="02020603050405020304" pitchFamily="18" charset="0"/>
                <a:ea typeface="Calibri" panose="020F0502020204030204" pitchFamily="34" charset="0"/>
                <a:cs typeface="Times New Roman" panose="02020603050405020304" pitchFamily="18" charset="0"/>
              </a:rPr>
              <a:t>Coordination Team </a:t>
            </a:r>
            <a:r>
              <a:rPr lang="en-GB" sz="2800" dirty="0">
                <a:latin typeface="Times New Roman" panose="02020603050405020304" pitchFamily="18" charset="0"/>
                <a:ea typeface="Calibri" panose="020F0502020204030204" pitchFamily="34" charset="0"/>
                <a:cs typeface="Times New Roman" panose="02020603050405020304" pitchFamily="18" charset="0"/>
              </a:rPr>
              <a:t>composed of executives appointed by the ANSP members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Exercise Overview of the Programme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Provide direction and guidance whenever necessary.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Conduct periodic review of the Programme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800" dirty="0">
                <a:latin typeface="Times New Roman" panose="02020603050405020304" pitchFamily="18" charset="0"/>
                <a:ea typeface="Calibri" panose="020F0502020204030204" pitchFamily="34" charset="0"/>
                <a:cs typeface="Times New Roman" panose="02020603050405020304" pitchFamily="18" charset="0"/>
              </a:rPr>
              <a:t>Monitor the development and trend from peer support /reviews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09440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9</a:t>
            </a:fld>
            <a:endParaRPr lang="en-CA"/>
          </a:p>
        </p:txBody>
      </p:sp>
      <p:sp>
        <p:nvSpPr>
          <p:cNvPr id="5" name="Rectangle 4"/>
          <p:cNvSpPr/>
          <p:nvPr/>
        </p:nvSpPr>
        <p:spPr>
          <a:xfrm>
            <a:off x="179512" y="915566"/>
            <a:ext cx="8712968" cy="3598806"/>
          </a:xfrm>
          <a:prstGeom prst="rect">
            <a:avLst/>
          </a:prstGeom>
        </p:spPr>
        <p:txBody>
          <a:bodyPr wrap="square">
            <a:spAutoFit/>
          </a:bodyPr>
          <a:lstStyle/>
          <a:p>
            <a:pPr>
              <a:lnSpc>
                <a:spcPct val="107000"/>
              </a:lnSpc>
              <a:spcAft>
                <a:spcPts val="800"/>
              </a:spcAft>
            </a:pPr>
            <a:r>
              <a:rPr lang="en-GB" sz="2600" b="1" dirty="0">
                <a:latin typeface="Times New Roman" panose="02020603050405020304" pitchFamily="18" charset="0"/>
                <a:ea typeface="Calibri" panose="020F0502020204030204" pitchFamily="34" charset="0"/>
                <a:cs typeface="Times New Roman" panose="02020603050405020304" pitchFamily="18" charset="0"/>
              </a:rPr>
              <a:t>The Management Team (MT)</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Select and manage pool of ANS experts from ANSPs &amp; Intl Orgs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Organise review missions for ANSPs requesting peer support</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Fulltime staff sponsored or seconded by ANSP Partners &amp; Intl Orgs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Responsible for managing the programme (development, implementation, maintenance and quality)</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78040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b0ce932-0cfe-456f-8102-1a6bc8116a95">WXTAS5ZCFHPA-1237-43</_dlc_DocId>
    <_dlc_DocIdUrl xmlns="7b0ce932-0cfe-456f-8102-1a6bc8116a95">
      <Url>http://intranet.icao.lan/osg/COM/_layouts/15/DocIdRedir.aspx?ID=WXTAS5ZCFHPA-1237-43</Url>
      <Description>WXTAS5ZCFHPA-1237-43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5DAC1B849C5248A75D522085A8150D" ma:contentTypeVersion="1" ma:contentTypeDescription="Create a new document." ma:contentTypeScope="" ma:versionID="25441ad7f1b3e005aa5dc75a5ebecdcd">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3C8064A-FE1B-4553-971F-9893CE69453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b0ce932-0cfe-456f-8102-1a6bc8116a95"/>
    <ds:schemaRef ds:uri="http://www.w3.org/XML/1998/namespace"/>
    <ds:schemaRef ds:uri="http://purl.org/dc/dcmitype/"/>
  </ds:schemaRefs>
</ds:datastoreItem>
</file>

<file path=customXml/itemProps2.xml><?xml version="1.0" encoding="utf-8"?>
<ds:datastoreItem xmlns:ds="http://schemas.openxmlformats.org/officeDocument/2006/customXml" ds:itemID="{F0D0B93F-A1DA-4F90-858D-EEDF81D19ED6}"/>
</file>

<file path=customXml/itemProps3.xml><?xml version="1.0" encoding="utf-8"?>
<ds:datastoreItem xmlns:ds="http://schemas.openxmlformats.org/officeDocument/2006/customXml" ds:itemID="{D213E0FA-B4D6-45C8-8FDC-E55D671BD55D}"/>
</file>

<file path=customXml/itemProps4.xml><?xml version="1.0" encoding="utf-8"?>
<ds:datastoreItem xmlns:ds="http://schemas.openxmlformats.org/officeDocument/2006/customXml" ds:itemID="{03C8064A-FE1B-4553-971F-9893CE694533}"/>
</file>

<file path=docProps/app.xml><?xml version="1.0" encoding="utf-8"?>
<Properties xmlns="http://schemas.openxmlformats.org/officeDocument/2006/extended-properties" xmlns:vt="http://schemas.openxmlformats.org/officeDocument/2006/docPropsVTypes">
  <Template/>
  <TotalTime>4519</TotalTime>
  <Words>2606</Words>
  <Application>Microsoft Office PowerPoint</Application>
  <PresentationFormat>On-screen Show (16:9)</PresentationFormat>
  <Paragraphs>306</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ＭＳ Ｐゴシック</vt: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TAYLOR, Albert Aidoo</cp:lastModifiedBy>
  <cp:revision>302</cp:revision>
  <dcterms:created xsi:type="dcterms:W3CDTF">2013-08-20T15:49:37Z</dcterms:created>
  <dcterms:modified xsi:type="dcterms:W3CDTF">2018-04-25T18:38:45Z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0x010100A85DAC1B849C5248A75D522085A8150D</vt:lpwstr>
  </property>
  <property fmtid="{D5CDD505-2E9C-101B-9397-08002B2CF9AE}" pid="3" name="_dlc_DocIdItemGuid">
    <vt:lpwstr>239e8d59-7da3-4c6d-b6cf-d47dae6d4541</vt:lpwstr>
  </property>
</Properties>
</file>