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6"/>
  </p:notesMasterIdLst>
  <p:sldIdLst>
    <p:sldId id="256" r:id="rId6"/>
    <p:sldId id="267" r:id="rId7"/>
    <p:sldId id="337" r:id="rId8"/>
    <p:sldId id="341" r:id="rId9"/>
    <p:sldId id="339" r:id="rId10"/>
    <p:sldId id="342" r:id="rId11"/>
    <p:sldId id="340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22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1A"/>
    <a:srgbClr val="C40075"/>
    <a:srgbClr val="CC8004"/>
    <a:srgbClr val="8DD020"/>
    <a:srgbClr val="0054A4"/>
    <a:srgbClr val="279DD9"/>
    <a:srgbClr val="0066FF"/>
    <a:srgbClr val="F37021"/>
    <a:srgbClr val="7B0052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E689-E20F-46C0-84C1-83E6485DF48E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BCF44-5D3D-435D-8D0A-8983AD748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eaLnBrk="1" hangingPunct="1"/>
            <a:fld id="{D72B58B8-2DAD-473B-9FBC-01C0F2F3DCF2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42271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3657600" y="92869"/>
            <a:ext cx="1828800" cy="112395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5" y="216"/>
              <a:ext cx="29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5"/>
              <a:ext cx="72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3" y="155"/>
              <a:ext cx="27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1" y="200"/>
              <a:ext cx="90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6" cy="26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6" y="520"/>
              <a:ext cx="225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5"/>
              <a:ext cx="182" cy="116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26" y="760"/>
              <a:ext cx="137" cy="131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2" y="447"/>
              <a:ext cx="41" cy="107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25" y="825"/>
              <a:ext cx="181" cy="116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3" y="760"/>
              <a:ext cx="138" cy="131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3" y="447"/>
              <a:ext cx="41" cy="107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48" y="652"/>
              <a:ext cx="145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49" y="625"/>
              <a:ext cx="36" cy="45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1"/>
              <a:ext cx="11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5" y="683"/>
              <a:ext cx="12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2" y="541"/>
              <a:ext cx="18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2" y="393"/>
              <a:ext cx="35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5" y="397"/>
              <a:ext cx="25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6"/>
              <a:ext cx="10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29" y="381"/>
              <a:ext cx="9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0" y="427"/>
              <a:ext cx="142" cy="195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5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85" y="590"/>
              <a:ext cx="1" cy="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3" y="722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8" y="687"/>
              <a:ext cx="510" cy="226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7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8" y="687"/>
              <a:ext cx="510" cy="226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1" y="804"/>
              <a:ext cx="97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7"/>
              <a:ext cx="72" cy="51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2" y="926"/>
              <a:ext cx="28" cy="15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79" y="945"/>
              <a:ext cx="18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2" y="1028"/>
              <a:ext cx="9" cy="11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1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10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2" y="1059"/>
              <a:ext cx="43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5" cy="45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7" y="1149"/>
              <a:ext cx="50" cy="26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3" y="904"/>
              <a:ext cx="334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95" name="Rectangle 94"/>
          <p:cNvSpPr/>
          <p:nvPr userDrawn="1"/>
        </p:nvSpPr>
        <p:spPr>
          <a:xfrm>
            <a:off x="0" y="0"/>
            <a:ext cx="9144000" cy="12573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0" y="571500"/>
            <a:ext cx="9144000" cy="4572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1905000" y="569119"/>
            <a:ext cx="235833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rgbClr val="FFFFFF"/>
                </a:solidFill>
                <a:ea typeface="ＭＳ Ｐゴシック" pitchFamily="-103" charset="-128"/>
              </a:rPr>
              <a:t>International Civil Aviation Organization</a:t>
            </a:r>
          </a:p>
        </p:txBody>
      </p:sp>
      <p:grpSp>
        <p:nvGrpSpPr>
          <p:cNvPr id="98" name="Group 2"/>
          <p:cNvGrpSpPr>
            <a:grpSpLocks noChangeAspect="1"/>
          </p:cNvGrpSpPr>
          <p:nvPr userDrawn="1"/>
        </p:nvGrpSpPr>
        <p:grpSpPr bwMode="auto">
          <a:xfrm>
            <a:off x="0" y="66675"/>
            <a:ext cx="1828800" cy="1123950"/>
            <a:chOff x="240" y="144"/>
            <a:chExt cx="1296" cy="1062"/>
          </a:xfrm>
          <a:solidFill>
            <a:schemeClr val="bg1"/>
          </a:solidFill>
        </p:grpSpPr>
        <p:sp>
          <p:nvSpPr>
            <p:cNvPr id="9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794"/>
            <a:ext cx="6400800" cy="1650206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28E9-C315-4662-9ABD-F20A77E0472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40030"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893D76-56FF-423A-9329-64E6446CF38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</p:spTree>
    <p:extLst>
      <p:ext uri="{BB962C8B-B14F-4D97-AF65-F5344CB8AC3E}">
        <p14:creationId xmlns:p14="http://schemas.microsoft.com/office/powerpoint/2010/main" val="33951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036094"/>
            <a:ext cx="7772400" cy="10215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3771901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5175"/>
            <a:ext cx="7772400" cy="459486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27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ICAO SIP 2012 - ASBU workshops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51C18B12-4C88-4E50-BD92-6FA94EFE44C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85800" y="3036094"/>
            <a:ext cx="7772400" cy="10215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3771901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5175"/>
            <a:ext cx="7772400" cy="459486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27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CD4F-0832-44F8-8F95-7D2ADDBA93C4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A0AA-D85A-46CF-A382-0E0867E2778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7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A72F-FBDB-401D-983A-B3B8CF83A3F2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9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4972050"/>
            <a:ext cx="68580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4972050"/>
            <a:ext cx="1143000" cy="171450"/>
          </a:xfrm>
        </p:spPr>
        <p:txBody>
          <a:bodyPr/>
          <a:lstStyle>
            <a:lvl1pPr>
              <a:defRPr/>
            </a:lvl1pPr>
          </a:lstStyle>
          <a:p>
            <a:fld id="{4C04F60B-C6F1-4036-84EB-9702ED97EE79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White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ICAO SIP 2012 - ASBU workshops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DA900C10-7CA6-49D4-B1B5-EF77617A187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37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57CE-3F8F-45DE-9D60-2EDBDE27B29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4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11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3017520" y="228600"/>
            <a:ext cx="411480" cy="252889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2C6ABA"/>
          </a:solidFill>
        </p:spPr>
        <p:txBody>
          <a:bodyPr lIns="45720" rIns="45720"/>
          <a:lstStyle>
            <a:lvl1pPr marL="0"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940D-7060-486F-BD72-0DC473CB1C78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0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5850"/>
            <a:ext cx="5486400" cy="245983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1E0B-6E54-4A09-8A3B-9B53AC0B9831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E99C7-A684-4FC5-9DD3-0818E939A058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82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 rot="-5400000" flipH="1" flipV="1">
            <a:off x="8153996" y="3639146"/>
            <a:ext cx="837009" cy="9144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50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3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82" y="216"/>
              <a:ext cx="28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8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65" y="251"/>
              <a:ext cx="87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22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90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5" y="1141"/>
              <a:ext cx="42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7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31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917" y="577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917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4" y="633"/>
              <a:ext cx="53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4" y="577"/>
              <a:ext cx="53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55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66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5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9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5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43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206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36" y="446"/>
              <a:ext cx="42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58" y="653"/>
              <a:ext cx="146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7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9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29" y="393"/>
              <a:ext cx="28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55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5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91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91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922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4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08" y="688"/>
              <a:ext cx="509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7" y="688"/>
              <a:ext cx="511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42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70" y="926"/>
              <a:ext cx="28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83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09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60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8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623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9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80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811" y="1153"/>
              <a:ext cx="17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1000" y="904"/>
              <a:ext cx="337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1"/>
            <a:ext cx="1143000" cy="4594622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02870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7543800" cy="4594622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6/92010</a:t>
            </a:r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ICAO SIP 2012 - ASBU workshops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C7694-3B8C-40B7-95A3-830401C61734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2018-04-26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8" descr="BottomBord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335"/>
            <a:ext cx="9144000" cy="1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350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  <p:grpSp>
        <p:nvGrpSpPr>
          <p:cNvPr id="1028" name="Group 2"/>
          <p:cNvGrpSpPr>
            <a:grpSpLocks noChangeAspect="1"/>
          </p:cNvGrpSpPr>
          <p:nvPr/>
        </p:nvGrpSpPr>
        <p:grpSpPr bwMode="auto">
          <a:xfrm>
            <a:off x="7875588" y="85725"/>
            <a:ext cx="1116012" cy="6858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1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6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1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60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3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1" y="1141"/>
              <a:ext cx="41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9" y="577"/>
              <a:ext cx="53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9" y="633"/>
              <a:ext cx="53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4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4" y="577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7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4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7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3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3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8"/>
              <a:ext cx="511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9" y="688"/>
              <a:ext cx="509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0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4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80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89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2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1350">
                <a:solidFill>
                  <a:srgbClr val="000000"/>
                </a:solidFill>
                <a:ea typeface="ＭＳ Ｐゴシック" pitchFamily="-103" charset="-128"/>
              </a:endParaRPr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20" rIns="13716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3124200" cy="171450"/>
          </a:xfrm>
          <a:prstGeom prst="rect">
            <a:avLst/>
          </a:prstGeom>
          <a:noFill/>
        </p:spPr>
        <p:txBody>
          <a:bodyPr vert="horz" wrap="square" lIns="4572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pitchFamily="-103" charset="-128"/>
              </a:rPr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4972050"/>
            <a:ext cx="655320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pitchFamily="-103" charset="-128"/>
              </a:rPr>
              <a:t>ICAO SIP 2012 - ASBU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4972050"/>
            <a:ext cx="3124200" cy="171450"/>
          </a:xfrm>
          <a:prstGeom prst="rect">
            <a:avLst/>
          </a:prstGeom>
          <a:noFill/>
        </p:spPr>
        <p:txBody>
          <a:bodyPr vert="horz" wrap="square" lIns="91440" tIns="45720" rIns="45720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CCAE9-9F8C-4DAC-992F-4B31E682E25E}" type="slidenum">
              <a:rPr lang="en-US" smtClean="0">
                <a:solidFill>
                  <a:srgbClr val="FFFFFF"/>
                </a:solidFill>
                <a:ea typeface="ＭＳ Ｐゴシック" pitchFamily="-10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mtClean="0">
              <a:solidFill>
                <a:srgbClr val="FFFFFF"/>
              </a:solidFill>
              <a:ea typeface="ＭＳ Ｐゴシック" pitchFamily="-10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8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dt="0"/>
  <p:txStyles>
    <p:titleStyle>
      <a:lvl1pPr marL="342900" indent="-342900" algn="l" rtl="0" eaLnBrk="0" fontAlgn="base" hangingPunct="0">
        <a:spcBef>
          <a:spcPct val="0"/>
        </a:spcBef>
        <a:spcAft>
          <a:spcPct val="0"/>
        </a:spcAft>
        <a:defRPr lang="en-US" sz="2700" kern="1200" dirty="0">
          <a:solidFill>
            <a:schemeClr val="bg1"/>
          </a:solidFill>
          <a:latin typeface="+mj-lt"/>
          <a:ea typeface="ＭＳ Ｐゴシック" pitchFamily="-103" charset="-128"/>
          <a:cs typeface="+mj-cs"/>
        </a:defRPr>
      </a:lvl1pPr>
      <a:lvl2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2pPr>
      <a:lvl3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3pPr>
      <a:lvl4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4pPr>
      <a:lvl5pPr marL="342900" indent="-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5pPr>
      <a:lvl6pPr marL="6858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6pPr>
      <a:lvl7pPr marL="10287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7pPr>
      <a:lvl8pPr marL="13716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8pPr>
      <a:lvl9pPr marL="1714500" indent="-3429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itchFamily="34" charset="0"/>
          <a:ea typeface="ＭＳ Ｐゴシック" pitchFamily="-103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13465" y="4011910"/>
            <a:ext cx="9130535" cy="8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Presented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on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by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GB" sz="2400" b="1" dirty="0" smtClean="0">
                <a:solidFill>
                  <a:srgbClr val="06AA1A"/>
                </a:solidFill>
                <a:cs typeface="Arial" charset="0"/>
              </a:rPr>
              <a:t>François-Xavier </a:t>
            </a:r>
            <a:r>
              <a:rPr lang="en-GB" sz="2400" b="1" dirty="0">
                <a:solidFill>
                  <a:srgbClr val="06AA1A"/>
                </a:solidFill>
                <a:cs typeface="Arial" charset="0"/>
              </a:rPr>
              <a:t>SALAMBANGA</a:t>
            </a:r>
          </a:p>
          <a:p>
            <a:pPr>
              <a:buFont typeface="Arial" charset="0"/>
              <a:buNone/>
            </a:pPr>
            <a:r>
              <a:rPr lang="en-GB" sz="2400" b="1" dirty="0">
                <a:solidFill>
                  <a:srgbClr val="06AA1A"/>
                </a:solidFill>
                <a:cs typeface="Arial" charset="0"/>
              </a:rPr>
              <a:t>Regional Officer CNS ICAO WACAF</a:t>
            </a:r>
            <a:endParaRPr lang="en-US" sz="2400" b="1" dirty="0">
              <a:solidFill>
                <a:srgbClr val="06AA1A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888572"/>
            <a:ext cx="6574760" cy="11109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Key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Phases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of the Peer Review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</a:rPr>
              <a:t>Programme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sz="4000" b="1" spc="-2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96552" y="2234296"/>
            <a:ext cx="6265391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Module </a:t>
            </a:r>
            <a:r>
              <a:rPr lang="en-US" sz="4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465" y="996405"/>
            <a:ext cx="751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Workshop </a:t>
            </a:r>
            <a:r>
              <a:rPr lang="fr-FR" sz="2000" b="1" dirty="0" smtClean="0">
                <a:solidFill>
                  <a:schemeClr val="bg1"/>
                </a:solidFill>
              </a:rPr>
              <a:t>on the </a:t>
            </a:r>
            <a:r>
              <a:rPr lang="fr-FR" sz="2000" b="1" dirty="0" err="1" smtClean="0">
                <a:solidFill>
                  <a:schemeClr val="bg1"/>
                </a:solidFill>
              </a:rPr>
              <a:t>Manual</a:t>
            </a:r>
            <a:r>
              <a:rPr lang="fr-FR" sz="2000" b="1" dirty="0" smtClean="0">
                <a:solidFill>
                  <a:schemeClr val="bg1"/>
                </a:solidFill>
              </a:rPr>
              <a:t> of AFI </a:t>
            </a:r>
            <a:r>
              <a:rPr lang="fr-FR" sz="2000" b="1" dirty="0" err="1" smtClean="0">
                <a:solidFill>
                  <a:schemeClr val="bg1"/>
                </a:solidFill>
              </a:rPr>
              <a:t>ANSPs</a:t>
            </a:r>
            <a:r>
              <a:rPr lang="fr-FR" sz="2000" b="1" dirty="0" smtClean="0">
                <a:solidFill>
                  <a:schemeClr val="bg1"/>
                </a:solidFill>
              </a:rPr>
              <a:t> Peer </a:t>
            </a:r>
            <a:r>
              <a:rPr lang="fr-FR" sz="2000" b="1" dirty="0" err="1" smtClean="0">
                <a:solidFill>
                  <a:schemeClr val="bg1"/>
                </a:solidFill>
              </a:rPr>
              <a:t>Review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Grand </a:t>
            </a:r>
            <a:r>
              <a:rPr lang="fr-FR" sz="2000" b="1" dirty="0">
                <a:solidFill>
                  <a:schemeClr val="bg1"/>
                </a:solidFill>
              </a:rPr>
              <a:t>Bassam, Côte d’Ivoire 26-27 April 2018</a:t>
            </a:r>
          </a:p>
          <a:p>
            <a:pPr algn="ctr"/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-180528" y="771550"/>
            <a:ext cx="8963729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On </a:t>
            </a:r>
            <a:r>
              <a:rPr lang="en-US" sz="4300" b="1" dirty="0">
                <a:solidFill>
                  <a:srgbClr val="00B0F0"/>
                </a:solidFill>
              </a:rPr>
              <a:t>site Review </a:t>
            </a:r>
            <a:endParaRPr lang="en-US" sz="43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4300" b="1" dirty="0" smtClean="0">
                <a:solidFill>
                  <a:schemeClr val="accent6"/>
                </a:solidFill>
              </a:rPr>
              <a:t>The Host ANSP to :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>
                <a:solidFill>
                  <a:srgbClr val="00B0F0"/>
                </a:solidFill>
              </a:rPr>
              <a:t>	</a:t>
            </a:r>
            <a:r>
              <a:rPr lang="en-US" sz="4300" b="1" dirty="0" smtClean="0">
                <a:solidFill>
                  <a:srgbClr val="06AA1A"/>
                </a:solidFill>
              </a:rPr>
              <a:t>Ensure the availability of it representatives</a:t>
            </a:r>
            <a:r>
              <a:rPr lang="en-US" sz="4300" b="1" dirty="0">
                <a:solidFill>
                  <a:srgbClr val="06AA1A"/>
                </a:solidFill>
              </a:rPr>
              <a:t>, counterparts and staff members </a:t>
            </a:r>
            <a:r>
              <a:rPr lang="en-US" sz="4300" b="1" dirty="0" smtClean="0">
                <a:solidFill>
                  <a:srgbClr val="06AA1A"/>
                </a:solidFill>
              </a:rPr>
              <a:t>involved;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CC8004"/>
                </a:solidFill>
              </a:rPr>
              <a:t>Makes </a:t>
            </a:r>
            <a:r>
              <a:rPr lang="en-US" sz="4300" b="1" dirty="0">
                <a:solidFill>
                  <a:srgbClr val="CC8004"/>
                </a:solidFill>
              </a:rPr>
              <a:t>the evidence, information and documentation requested readily available </a:t>
            </a:r>
            <a:r>
              <a:rPr lang="en-US" sz="4300" b="1" dirty="0" smtClean="0">
                <a:solidFill>
                  <a:srgbClr val="CC8004"/>
                </a:solidFill>
              </a:rPr>
              <a:t>to be submitted in </a:t>
            </a:r>
            <a:r>
              <a:rPr lang="en-US" sz="4300" b="1" dirty="0">
                <a:solidFill>
                  <a:srgbClr val="CC8004"/>
                </a:solidFill>
              </a:rPr>
              <a:t>a timely </a:t>
            </a:r>
            <a:r>
              <a:rPr lang="en-US" sz="4300" b="1" dirty="0" smtClean="0">
                <a:solidFill>
                  <a:srgbClr val="CC8004"/>
                </a:solidFill>
              </a:rPr>
              <a:t>manner</a:t>
            </a:r>
            <a:endParaRPr lang="en-US" sz="4300" b="1" dirty="0">
              <a:solidFill>
                <a:srgbClr val="CC8004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1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3804" y="915566"/>
            <a:ext cx="9002692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On </a:t>
            </a:r>
            <a:r>
              <a:rPr lang="en-US" sz="4300" b="1" dirty="0" smtClean="0">
                <a:solidFill>
                  <a:srgbClr val="00B0F0"/>
                </a:solidFill>
              </a:rPr>
              <a:t>site Review </a:t>
            </a:r>
          </a:p>
          <a:p>
            <a:pPr marL="0" indent="0" algn="just">
              <a:buNone/>
            </a:pPr>
            <a:r>
              <a:rPr lang="en-US" sz="4300" b="1" dirty="0" smtClean="0">
                <a:solidFill>
                  <a:schemeClr val="accent6"/>
                </a:solidFill>
              </a:rPr>
              <a:t>The Host ANSP to :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300" b="1" dirty="0">
                <a:solidFill>
                  <a:srgbClr val="FF0000"/>
                </a:solidFill>
              </a:rPr>
              <a:t>	</a:t>
            </a:r>
            <a:r>
              <a:rPr lang="en-US" sz="4300" b="1" dirty="0" smtClean="0">
                <a:solidFill>
                  <a:srgbClr val="FF0000"/>
                </a:solidFill>
              </a:rPr>
              <a:t>Facilitate </a:t>
            </a:r>
            <a:r>
              <a:rPr lang="en-US" sz="4300" b="1" dirty="0">
                <a:solidFill>
                  <a:srgbClr val="FF0000"/>
                </a:solidFill>
              </a:rPr>
              <a:t>and </a:t>
            </a:r>
            <a:r>
              <a:rPr lang="en-US" sz="4300" b="1" dirty="0" smtClean="0">
                <a:solidFill>
                  <a:srgbClr val="FF0000"/>
                </a:solidFill>
              </a:rPr>
              <a:t>arrange </a:t>
            </a:r>
            <a:r>
              <a:rPr lang="en-US" sz="4300" b="1" dirty="0">
                <a:solidFill>
                  <a:srgbClr val="FF0000"/>
                </a:solidFill>
              </a:rPr>
              <a:t>visits to industry and/or service providers</a:t>
            </a:r>
            <a:r>
              <a:rPr lang="en-US" sz="4300" b="1" dirty="0" smtClean="0">
                <a:solidFill>
                  <a:srgbClr val="FF0000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 startAt="3"/>
            </a:pPr>
            <a:endParaRPr lang="en-US" sz="4300" b="1" dirty="0"/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200" b="1" dirty="0"/>
              <a:t>Provide </a:t>
            </a:r>
            <a:r>
              <a:rPr lang="en-US" sz="4200" b="1" dirty="0"/>
              <a:t>a suitable working environment for the activity team; </a:t>
            </a:r>
            <a:endParaRPr lang="en-US" sz="4200" b="1" dirty="0"/>
          </a:p>
          <a:p>
            <a:pPr marL="742950" indent="-742950" algn="just">
              <a:buFont typeface="+mj-lt"/>
              <a:buAutoNum type="alphaLcParenR" startAt="3"/>
            </a:pPr>
            <a:endParaRPr lang="en-US" sz="4200" b="1" dirty="0"/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300" b="1" dirty="0" smtClean="0">
                <a:solidFill>
                  <a:srgbClr val="8DD020"/>
                </a:solidFill>
              </a:rPr>
              <a:t>Arranges </a:t>
            </a:r>
            <a:r>
              <a:rPr lang="en-US" sz="4300" b="1" dirty="0">
                <a:solidFill>
                  <a:srgbClr val="8DD020"/>
                </a:solidFill>
              </a:rPr>
              <a:t>daily transportation and administrative issues, as required.</a:t>
            </a:r>
          </a:p>
          <a:p>
            <a:pPr marL="742950" indent="-742950" algn="just">
              <a:buFont typeface="+mj-lt"/>
              <a:buAutoNum type="alphaLcParenR" startAt="3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9" y="843558"/>
            <a:ext cx="9002692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Reporting Phase</a:t>
            </a:r>
            <a:endParaRPr lang="fr-FR" dirty="0" smtClean="0"/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chemeClr val="accent6"/>
                </a:solidFill>
              </a:rPr>
              <a:t>TL </a:t>
            </a:r>
            <a:r>
              <a:rPr lang="en-US" sz="4300" b="1" dirty="0">
                <a:solidFill>
                  <a:schemeClr val="accent6"/>
                </a:solidFill>
              </a:rPr>
              <a:t>submits </a:t>
            </a:r>
            <a:r>
              <a:rPr lang="en-US" sz="4300" b="1" dirty="0" smtClean="0">
                <a:solidFill>
                  <a:schemeClr val="accent6"/>
                </a:solidFill>
              </a:rPr>
              <a:t>draft </a:t>
            </a:r>
            <a:r>
              <a:rPr lang="en-US" sz="4300" b="1" dirty="0">
                <a:solidFill>
                  <a:schemeClr val="accent6"/>
                </a:solidFill>
              </a:rPr>
              <a:t>report of the onsite activity, </a:t>
            </a:r>
            <a:r>
              <a:rPr lang="en-US" sz="4300" b="1" dirty="0" smtClean="0">
                <a:solidFill>
                  <a:schemeClr val="accent6"/>
                </a:solidFill>
              </a:rPr>
              <a:t>compiled </a:t>
            </a:r>
            <a:r>
              <a:rPr lang="en-US" sz="4300" b="1" dirty="0">
                <a:solidFill>
                  <a:schemeClr val="accent6"/>
                </a:solidFill>
              </a:rPr>
              <a:t>from contributions and notes from each TM</a:t>
            </a:r>
            <a:r>
              <a:rPr lang="en-US" sz="4300" b="1" dirty="0" smtClean="0">
                <a:solidFill>
                  <a:schemeClr val="accent6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FF0000"/>
                </a:solidFill>
              </a:rPr>
              <a:t>RT </a:t>
            </a:r>
            <a:r>
              <a:rPr lang="en-US" sz="4300" b="1" dirty="0">
                <a:solidFill>
                  <a:srgbClr val="FF0000"/>
                </a:solidFill>
              </a:rPr>
              <a:t>performs a quality and technical review of the review results (i.e. the observations issued by each TM) and the input of each TM to the review draft report</a:t>
            </a:r>
            <a:r>
              <a:rPr lang="en-US" sz="4300" b="1" dirty="0" smtClean="0">
                <a:solidFill>
                  <a:srgbClr val="FF0000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FF0000"/>
                </a:solidFill>
              </a:rPr>
              <a:t>RT </a:t>
            </a:r>
            <a:r>
              <a:rPr lang="en-US" sz="4300" b="1" dirty="0">
                <a:solidFill>
                  <a:srgbClr val="FF0000"/>
                </a:solidFill>
              </a:rPr>
              <a:t>produces the draft report and sends it to the Host ANSP for </a:t>
            </a:r>
            <a:r>
              <a:rPr lang="en-US" sz="4300" b="1" dirty="0" smtClean="0">
                <a:solidFill>
                  <a:srgbClr val="FF0000"/>
                </a:solidFill>
              </a:rPr>
              <a:t>comments</a:t>
            </a:r>
            <a:endParaRPr lang="en-US" sz="43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63525" y="0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9" y="843558"/>
            <a:ext cx="9002692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Reporting Phase</a:t>
            </a:r>
            <a:endParaRPr lang="fr-FR" dirty="0" smtClean="0"/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4"/>
            </a:pPr>
            <a:r>
              <a:rPr lang="en-US" sz="4300" b="1" dirty="0" smtClean="0">
                <a:solidFill>
                  <a:srgbClr val="FF0000"/>
                </a:solidFill>
              </a:rPr>
              <a:t>RT reviews </a:t>
            </a:r>
            <a:r>
              <a:rPr lang="en-US" sz="4300" b="1" dirty="0">
                <a:solidFill>
                  <a:srgbClr val="FF0000"/>
                </a:solidFill>
              </a:rPr>
              <a:t>the Host ANSP’s </a:t>
            </a:r>
            <a:r>
              <a:rPr lang="en-US" sz="4300" b="1" dirty="0" smtClean="0">
                <a:solidFill>
                  <a:srgbClr val="FF0000"/>
                </a:solidFill>
              </a:rPr>
              <a:t>comments </a:t>
            </a:r>
            <a:r>
              <a:rPr lang="en-US" sz="4300" b="1" dirty="0" smtClean="0">
                <a:solidFill>
                  <a:srgbClr val="FF0000"/>
                </a:solidFill>
              </a:rPr>
              <a:t>for </a:t>
            </a:r>
            <a:r>
              <a:rPr lang="en-US" sz="4300" b="1" dirty="0">
                <a:solidFill>
                  <a:srgbClr val="FF0000"/>
                </a:solidFill>
              </a:rPr>
              <a:t>incorporation in the final </a:t>
            </a:r>
            <a:r>
              <a:rPr lang="en-US" sz="4300" b="1" dirty="0" smtClean="0">
                <a:solidFill>
                  <a:srgbClr val="FF0000"/>
                </a:solidFill>
              </a:rPr>
              <a:t>report;</a:t>
            </a:r>
          </a:p>
          <a:p>
            <a:pPr marL="742950" indent="-742950" algn="just">
              <a:buFont typeface="+mj-lt"/>
              <a:buAutoNum type="alphaLcParenR" startAt="4"/>
            </a:pPr>
            <a:endParaRPr lang="en-US" sz="4300" b="1" dirty="0" smtClean="0">
              <a:solidFill>
                <a:srgbClr val="FF0000"/>
              </a:solidFill>
            </a:endParaRPr>
          </a:p>
          <a:p>
            <a:pPr marL="742950" indent="-742950" algn="just">
              <a:buFont typeface="+mj-lt"/>
              <a:buAutoNum type="alphaLcParenR" startAt="4"/>
            </a:pPr>
            <a:r>
              <a:rPr lang="en-US" sz="4300" b="1" dirty="0" smtClean="0">
                <a:solidFill>
                  <a:srgbClr val="8DD020"/>
                </a:solidFill>
              </a:rPr>
              <a:t>MT </a:t>
            </a:r>
            <a:r>
              <a:rPr lang="en-US" sz="4300" b="1" dirty="0">
                <a:solidFill>
                  <a:srgbClr val="8DD020"/>
                </a:solidFill>
              </a:rPr>
              <a:t>sends the final activity report to the Host ANSP at the end of this phase; </a:t>
            </a:r>
            <a:endParaRPr lang="en-US" sz="4300" b="1" dirty="0" smtClean="0">
              <a:solidFill>
                <a:srgbClr val="8DD020"/>
              </a:solidFill>
            </a:endParaRPr>
          </a:p>
          <a:p>
            <a:pPr marL="742950" indent="-742950" algn="just">
              <a:buFont typeface="+mj-lt"/>
              <a:buAutoNum type="alphaLcParenR" startAt="4"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4"/>
            </a:pPr>
            <a:r>
              <a:rPr lang="en-US" sz="4300" b="1" dirty="0" smtClean="0">
                <a:solidFill>
                  <a:srgbClr val="C40075"/>
                </a:solidFill>
              </a:rPr>
              <a:t>MT &amp; RT assess Response Plans/CAPs submitted by the Host ANSP to ensure that they are acceptable and that they fully address associated </a:t>
            </a:r>
            <a:r>
              <a:rPr lang="en-US" sz="4300" b="1" dirty="0" smtClean="0">
                <a:solidFill>
                  <a:srgbClr val="C40075"/>
                </a:solidFill>
              </a:rPr>
              <a:t>PQs </a:t>
            </a:r>
            <a:r>
              <a:rPr lang="en-US" sz="4300" b="1" dirty="0" smtClean="0">
                <a:solidFill>
                  <a:srgbClr val="C40075"/>
                </a:solidFill>
              </a:rPr>
              <a:t>observations.</a:t>
            </a:r>
          </a:p>
          <a:p>
            <a:pPr marL="742950" indent="-742950" algn="just">
              <a:buFont typeface="+mj-lt"/>
              <a:buAutoNum type="alphaLcParenR" startAt="3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63525" y="0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1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7" y="699542"/>
            <a:ext cx="9081821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Reporting Phase</a:t>
            </a:r>
            <a:endParaRPr lang="fr-FR" sz="8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6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8000" b="1" dirty="0">
                <a:solidFill>
                  <a:schemeClr val="accent6"/>
                </a:solidFill>
              </a:rPr>
              <a:t>Host ANSP </a:t>
            </a:r>
            <a:r>
              <a:rPr lang="en-US" sz="8000" b="1" dirty="0" smtClean="0">
                <a:solidFill>
                  <a:schemeClr val="accent6"/>
                </a:solidFill>
              </a:rPr>
              <a:t>to:</a:t>
            </a: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endParaRPr lang="en-US" sz="62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0B0F0"/>
                </a:solidFill>
              </a:rPr>
              <a:t>Provide </a:t>
            </a:r>
            <a:r>
              <a:rPr lang="en-US" sz="8000" b="1" dirty="0">
                <a:solidFill>
                  <a:srgbClr val="00B0F0"/>
                </a:solidFill>
              </a:rPr>
              <a:t>comments to the draft report within two (2) weeks on receipt of the draft review </a:t>
            </a:r>
            <a:r>
              <a:rPr lang="en-US" sz="8000" b="1" dirty="0" smtClean="0">
                <a:solidFill>
                  <a:srgbClr val="00B0F0"/>
                </a:solidFill>
              </a:rPr>
              <a:t>report;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64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CC8004"/>
                </a:solidFill>
              </a:rPr>
              <a:t>Develop </a:t>
            </a:r>
            <a:r>
              <a:rPr lang="en-US" sz="8000" b="1" dirty="0">
                <a:solidFill>
                  <a:srgbClr val="CC8004"/>
                </a:solidFill>
              </a:rPr>
              <a:t>an acceptable Response Plan/CAP in response to review observations; </a:t>
            </a:r>
            <a:endParaRPr lang="en-US" sz="8000" b="1" dirty="0" smtClean="0">
              <a:solidFill>
                <a:srgbClr val="CC8004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64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C40075"/>
                </a:solidFill>
              </a:rPr>
              <a:t>Submit </a:t>
            </a:r>
            <a:r>
              <a:rPr lang="en-US" sz="8000" b="1" dirty="0">
                <a:solidFill>
                  <a:srgbClr val="C40075"/>
                </a:solidFill>
              </a:rPr>
              <a:t>the Response/CAPs to the MT two (2) weeks on receipt of the final report.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03088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7" y="699542"/>
            <a:ext cx="9081821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sz="8000" b="1" dirty="0" err="1" smtClean="0">
                <a:solidFill>
                  <a:srgbClr val="00B0F0"/>
                </a:solidFill>
              </a:rPr>
              <a:t>Reporting</a:t>
            </a:r>
            <a:r>
              <a:rPr lang="fr-FR" sz="8000" b="1" dirty="0" smtClean="0">
                <a:solidFill>
                  <a:srgbClr val="00B0F0"/>
                </a:solidFill>
              </a:rPr>
              <a:t> Phase</a:t>
            </a:r>
            <a:endParaRPr lang="en-US" sz="6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8000" b="1" dirty="0">
                <a:solidFill>
                  <a:schemeClr val="accent6"/>
                </a:solidFill>
              </a:rPr>
              <a:t>MT </a:t>
            </a:r>
            <a:r>
              <a:rPr lang="en-US" sz="8000" b="1" dirty="0" smtClean="0">
                <a:solidFill>
                  <a:schemeClr val="accent6"/>
                </a:solidFill>
              </a:rPr>
              <a:t>to: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chemeClr val="accent6"/>
                </a:solidFill>
              </a:rPr>
              <a:t>Assess </a:t>
            </a:r>
            <a:r>
              <a:rPr lang="en-US" sz="8000" b="1" dirty="0">
                <a:solidFill>
                  <a:schemeClr val="accent6"/>
                </a:solidFill>
              </a:rPr>
              <a:t>the submitted Response </a:t>
            </a:r>
            <a:r>
              <a:rPr lang="en-US" sz="8000" b="1" dirty="0">
                <a:solidFill>
                  <a:schemeClr val="accent6"/>
                </a:solidFill>
              </a:rPr>
              <a:t>Plans/CAPs to ensure </a:t>
            </a:r>
            <a:r>
              <a:rPr lang="en-US" sz="8000" b="1" dirty="0">
                <a:solidFill>
                  <a:schemeClr val="accent6"/>
                </a:solidFill>
              </a:rPr>
              <a:t>their relevance to address associated PQs </a:t>
            </a:r>
            <a:r>
              <a:rPr lang="en-US" sz="8000" b="1" dirty="0" smtClean="0">
                <a:solidFill>
                  <a:schemeClr val="accent6"/>
                </a:solidFill>
              </a:rPr>
              <a:t>observations;</a:t>
            </a: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0B0F0"/>
                </a:solidFill>
              </a:rPr>
              <a:t>Provide </a:t>
            </a:r>
            <a:r>
              <a:rPr lang="en-US" sz="8000" b="1" dirty="0">
                <a:solidFill>
                  <a:srgbClr val="00B0F0"/>
                </a:solidFill>
              </a:rPr>
              <a:t>comments </a:t>
            </a:r>
            <a:r>
              <a:rPr lang="en-US" sz="8000" b="1" dirty="0" smtClean="0">
                <a:solidFill>
                  <a:srgbClr val="00B0F0"/>
                </a:solidFill>
              </a:rPr>
              <a:t>on unsatisfactory CAPs to the Host ANSP for revision and resubmission;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80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6AA1A"/>
                </a:solidFill>
              </a:rPr>
              <a:t>Notify the acceptance of the final Response CAPs to the Host ANSP</a:t>
            </a:r>
            <a:endParaRPr lang="en-US" sz="8000" b="1" dirty="0" smtClean="0">
              <a:solidFill>
                <a:srgbClr val="06AA1A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64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03088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7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7" y="699542"/>
            <a:ext cx="9081821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Implementation &amp; Monitoring </a:t>
            </a:r>
            <a:endParaRPr lang="fr-FR" sz="8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8000" b="1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en-US" sz="8000" b="1" dirty="0" smtClean="0">
                <a:solidFill>
                  <a:schemeClr val="accent6"/>
                </a:solidFill>
              </a:rPr>
              <a:t>Host </a:t>
            </a:r>
            <a:r>
              <a:rPr lang="en-US" sz="8000" b="1" dirty="0">
                <a:solidFill>
                  <a:schemeClr val="accent6"/>
                </a:solidFill>
              </a:rPr>
              <a:t>ANSP </a:t>
            </a:r>
            <a:r>
              <a:rPr lang="en-US" sz="8000" b="1" dirty="0" smtClean="0">
                <a:solidFill>
                  <a:schemeClr val="accent6"/>
                </a:solidFill>
              </a:rPr>
              <a:t>to:</a:t>
            </a:r>
          </a:p>
          <a:p>
            <a:pPr marL="0" indent="0" algn="just">
              <a:buNone/>
            </a:pP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chemeClr val="accent6"/>
                </a:solidFill>
              </a:rPr>
              <a:t>Submit revised Response </a:t>
            </a:r>
            <a:r>
              <a:rPr lang="en-US" sz="8000" b="1" dirty="0">
                <a:solidFill>
                  <a:schemeClr val="accent6"/>
                </a:solidFill>
              </a:rPr>
              <a:t>Plans/CAPs to </a:t>
            </a:r>
            <a:r>
              <a:rPr lang="en-US" sz="8000" b="1" dirty="0" smtClean="0">
                <a:solidFill>
                  <a:schemeClr val="accent6"/>
                </a:solidFill>
              </a:rPr>
              <a:t>MT</a:t>
            </a: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0B0F0"/>
                </a:solidFill>
              </a:rPr>
              <a:t>Start implementing </a:t>
            </a:r>
            <a:r>
              <a:rPr lang="en-US" sz="8000" b="1" dirty="0">
                <a:solidFill>
                  <a:srgbClr val="00B0F0"/>
                </a:solidFill>
              </a:rPr>
              <a:t>the corrective actions outlined in each CAP;</a:t>
            </a: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64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03088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7" y="699542"/>
            <a:ext cx="9081821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Implementation &amp; Monitoring  </a:t>
            </a:r>
            <a:endParaRPr lang="fr-FR" sz="8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8000" b="1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en-US" sz="8000" b="1" dirty="0" smtClean="0">
                <a:solidFill>
                  <a:schemeClr val="accent6"/>
                </a:solidFill>
              </a:rPr>
              <a:t>Host </a:t>
            </a:r>
            <a:r>
              <a:rPr lang="en-US" sz="8000" b="1" dirty="0">
                <a:solidFill>
                  <a:schemeClr val="accent6"/>
                </a:solidFill>
              </a:rPr>
              <a:t>ANSP </a:t>
            </a:r>
            <a:r>
              <a:rPr lang="en-US" sz="8000" b="1" dirty="0" smtClean="0">
                <a:solidFill>
                  <a:schemeClr val="accent6"/>
                </a:solidFill>
              </a:rPr>
              <a:t>to regularly:</a:t>
            </a:r>
          </a:p>
          <a:p>
            <a:pPr marL="0" indent="0" algn="just">
              <a:buNone/>
            </a:pP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>
                <a:solidFill>
                  <a:schemeClr val="accent6"/>
                </a:solidFill>
              </a:rPr>
              <a:t>U</a:t>
            </a:r>
            <a:r>
              <a:rPr lang="en-US" sz="8000" b="1" dirty="0" smtClean="0">
                <a:solidFill>
                  <a:schemeClr val="accent6"/>
                </a:solidFill>
              </a:rPr>
              <a:t>pdate </a:t>
            </a:r>
            <a:r>
              <a:rPr lang="en-US" sz="8000" b="1" dirty="0">
                <a:solidFill>
                  <a:schemeClr val="accent6"/>
                </a:solidFill>
              </a:rPr>
              <a:t>to </a:t>
            </a:r>
            <a:r>
              <a:rPr lang="en-US" sz="8000" b="1" dirty="0" smtClean="0">
                <a:solidFill>
                  <a:schemeClr val="accent6"/>
                </a:solidFill>
              </a:rPr>
              <a:t>MT any change in Response Plans/CAPs;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0B0F0"/>
                </a:solidFill>
              </a:rPr>
              <a:t>Provide MT </a:t>
            </a:r>
            <a:r>
              <a:rPr lang="en-US" sz="8000" b="1" dirty="0">
                <a:solidFill>
                  <a:srgbClr val="00B0F0"/>
                </a:solidFill>
              </a:rPr>
              <a:t>with relevant and complete evidence of </a:t>
            </a:r>
            <a:r>
              <a:rPr lang="en-US" sz="8000" b="1" dirty="0" smtClean="0">
                <a:solidFill>
                  <a:srgbClr val="00B0F0"/>
                </a:solidFill>
              </a:rPr>
              <a:t>implementation</a:t>
            </a: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64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03088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177" y="699542"/>
            <a:ext cx="9081821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Implementation &amp; Monitoring  </a:t>
            </a:r>
            <a:endParaRPr lang="fr-FR" sz="8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8000" b="1" dirty="0" smtClean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en-US" sz="8000" b="1" dirty="0" smtClean="0">
                <a:solidFill>
                  <a:schemeClr val="accent6"/>
                </a:solidFill>
              </a:rPr>
              <a:t>MT to regularly:</a:t>
            </a:r>
          </a:p>
          <a:p>
            <a:pPr marL="0" indent="0" algn="just">
              <a:buNone/>
            </a:pPr>
            <a:endParaRPr lang="en-US" sz="8000" b="1" dirty="0">
              <a:solidFill>
                <a:schemeClr val="accent6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FF0000"/>
                </a:solidFill>
              </a:rPr>
              <a:t>Assess the proposed change in Host ANSP Response Plans/CAPs</a:t>
            </a:r>
            <a:r>
              <a:rPr lang="en-US" sz="8000" b="1" dirty="0" smtClean="0">
                <a:solidFill>
                  <a:schemeClr val="accent6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80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8000" b="1" dirty="0" smtClean="0">
                <a:solidFill>
                  <a:srgbClr val="06AA1A"/>
                </a:solidFill>
              </a:rPr>
              <a:t>Monitor </a:t>
            </a:r>
            <a:r>
              <a:rPr lang="en-US" sz="8000" b="1" dirty="0">
                <a:solidFill>
                  <a:srgbClr val="06AA1A"/>
                </a:solidFill>
              </a:rPr>
              <a:t>the Host ANSP’s progress in implementing its Response Plans/CAPs </a:t>
            </a:r>
            <a:endParaRPr lang="en-US" sz="6400" b="1" dirty="0" smtClean="0">
              <a:solidFill>
                <a:srgbClr val="06AA1A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03088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5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285750"/>
            <a:ext cx="6172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“We know where to go”</a:t>
            </a:r>
            <a:endParaRPr lang="en-GB" sz="33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ＭＳ Ｐゴシック" pitchFamily="-103" charset="-128"/>
              </a:defRPr>
            </a:lvl9pPr>
          </a:lstStyle>
          <a:p>
            <a:pPr eaLnBrk="1" hangingPunct="1"/>
            <a:fld id="{EE423C55-27A0-4508-A7AE-32D122FFDB3D}" type="slidenum">
              <a:rPr lang="en-US">
                <a:solidFill>
                  <a:srgbClr val="FFFFFF"/>
                </a:solidFill>
                <a:latin typeface="Calibri" pitchFamily="34" charset="0"/>
              </a:rPr>
              <a:pPr eaLnBrk="1" hangingPunct="1"/>
              <a:t>19</a:t>
            </a:fld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71551"/>
            <a:ext cx="4526756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01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741830"/>
            <a:ext cx="3322712" cy="576064"/>
          </a:xfrm>
        </p:spPr>
        <p:txBody>
          <a:bodyPr/>
          <a:lstStyle/>
          <a:p>
            <a:pPr algn="ctr"/>
            <a:r>
              <a:rPr lang="fr-FR" sz="2800" b="1" dirty="0" err="1" smtClean="0"/>
              <a:t>Outline</a:t>
            </a:r>
            <a:endParaRPr lang="fr-FR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207589"/>
            <a:ext cx="7920880" cy="3600450"/>
          </a:xfrm>
        </p:spPr>
        <p:txBody>
          <a:bodyPr>
            <a:normAutofit fontScale="85000" lnSpcReduction="20000"/>
          </a:bodyPr>
          <a:lstStyle/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 </a:t>
            </a:r>
            <a:r>
              <a:rPr lang="fr-FR" b="1" dirty="0" err="1" smtClean="0"/>
              <a:t>Preparation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On site </a:t>
            </a:r>
            <a:r>
              <a:rPr lang="fr-FR" b="1" dirty="0" err="1" smtClean="0"/>
              <a:t>review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 </a:t>
            </a:r>
            <a:r>
              <a:rPr lang="fr-FR" b="1" dirty="0" err="1" smtClean="0"/>
              <a:t>Reporting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r>
              <a:rPr lang="fr-FR" b="1" dirty="0" smtClean="0"/>
              <a:t> </a:t>
            </a:r>
            <a:r>
              <a:rPr lang="fr-FR" b="1" dirty="0" err="1" smtClean="0"/>
              <a:t>Implementation</a:t>
            </a:r>
            <a:r>
              <a:rPr lang="fr-FR" b="1" dirty="0" smtClean="0"/>
              <a:t> and monitoring</a:t>
            </a: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 smtClean="0"/>
          </a:p>
          <a:p>
            <a:pPr marL="428625" indent="-428625">
              <a:buFont typeface="+mj-lt"/>
              <a:buAutoNum type="romanUcPeriod"/>
            </a:pPr>
            <a:endParaRPr lang="fr-FR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550" y="4985766"/>
            <a:ext cx="4914900" cy="171450"/>
          </a:xfrm>
        </p:spPr>
        <p:txBody>
          <a:bodyPr/>
          <a:lstStyle/>
          <a:p>
            <a:r>
              <a:rPr lang="en-CA" dirty="0" smtClean="0"/>
              <a:t> Peer Review Manual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7058" y="843558"/>
            <a:ext cx="8882994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P</a:t>
            </a:r>
            <a:r>
              <a:rPr lang="en-US" sz="6000" b="1" dirty="0" smtClean="0">
                <a:solidFill>
                  <a:srgbClr val="FF000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US" sz="60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6000" b="1" dirty="0" smtClean="0">
                <a:solidFill>
                  <a:schemeClr val="accent6"/>
                </a:solidFill>
              </a:rPr>
              <a:t> Management Team (MT) to:</a:t>
            </a:r>
          </a:p>
          <a:p>
            <a:pPr marL="0" indent="0" algn="just">
              <a:buNone/>
            </a:pPr>
            <a:endParaRPr lang="en-US" sz="6000" b="1" dirty="0" smtClean="0">
              <a:solidFill>
                <a:srgbClr val="00B0F0"/>
              </a:solidFill>
            </a:endParaRPr>
          </a:p>
          <a:p>
            <a:pPr marL="1143000" indent="-1143000" algn="just">
              <a:buFont typeface="+mj-lt"/>
              <a:buAutoNum type="alphaLcParenR"/>
            </a:pPr>
            <a:r>
              <a:rPr lang="en-US" sz="6000" b="1" dirty="0" smtClean="0">
                <a:solidFill>
                  <a:srgbClr val="06AA1A"/>
                </a:solidFill>
              </a:rPr>
              <a:t>Confirm  </a:t>
            </a:r>
            <a:r>
              <a:rPr lang="en-US" sz="6000" b="1" dirty="0">
                <a:solidFill>
                  <a:srgbClr val="06AA1A"/>
                </a:solidFill>
              </a:rPr>
              <a:t>the scope and duration of the activity</a:t>
            </a:r>
            <a:r>
              <a:rPr lang="en-US" sz="6000" b="1" dirty="0" smtClean="0">
                <a:solidFill>
                  <a:srgbClr val="06AA1A"/>
                </a:solidFill>
              </a:rPr>
              <a:t>;</a:t>
            </a:r>
          </a:p>
          <a:p>
            <a:pPr marL="914400" indent="-914400" algn="just">
              <a:buFont typeface="+mj-lt"/>
              <a:buAutoNum type="alphaLcParenR"/>
            </a:pPr>
            <a:endParaRPr lang="en-US" sz="5100" b="1" dirty="0">
              <a:solidFill>
                <a:srgbClr val="00B0F0"/>
              </a:solidFill>
            </a:endParaRPr>
          </a:p>
          <a:p>
            <a:pPr marL="1143000" indent="-1143000" algn="just">
              <a:buFont typeface="+mj-lt"/>
              <a:buAutoNum type="alphaLcParenR"/>
            </a:pPr>
            <a:r>
              <a:rPr lang="en-US" sz="6000" b="1" dirty="0" smtClean="0">
                <a:solidFill>
                  <a:srgbClr val="00B0F0"/>
                </a:solidFill>
              </a:rPr>
              <a:t>Confirm  </a:t>
            </a:r>
            <a:r>
              <a:rPr lang="en-US" sz="6000" b="1" dirty="0">
                <a:solidFill>
                  <a:srgbClr val="00B0F0"/>
                </a:solidFill>
              </a:rPr>
              <a:t>the assignments of the TL and all </a:t>
            </a:r>
            <a:r>
              <a:rPr lang="en-US" sz="6000" b="1" dirty="0" smtClean="0">
                <a:solidFill>
                  <a:srgbClr val="00B0F0"/>
                </a:solidFill>
              </a:rPr>
              <a:t>TMs</a:t>
            </a:r>
            <a:endParaRPr lang="en-US" sz="6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7058" y="843558"/>
            <a:ext cx="9116942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00B0F0"/>
                </a:solidFill>
              </a:rPr>
              <a:t>P</a:t>
            </a:r>
            <a:r>
              <a:rPr lang="en-US" sz="6000" b="1" dirty="0" smtClean="0">
                <a:solidFill>
                  <a:srgbClr val="00B0F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US" sz="67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6700" b="1" dirty="0" smtClean="0">
                <a:solidFill>
                  <a:schemeClr val="accent6"/>
                </a:solidFill>
              </a:rPr>
              <a:t> Management Team (MT) to</a:t>
            </a:r>
            <a:r>
              <a:rPr lang="en-US" sz="6700" b="1" dirty="0" smtClean="0">
                <a:solidFill>
                  <a:srgbClr val="00B0F0"/>
                </a:solidFill>
              </a:rPr>
              <a:t>:</a:t>
            </a:r>
          </a:p>
          <a:p>
            <a:pPr marL="0" indent="0" algn="just">
              <a:buNone/>
            </a:pPr>
            <a:endParaRPr lang="en-US" sz="6700" b="1" dirty="0" smtClean="0">
              <a:solidFill>
                <a:srgbClr val="00B0F0"/>
              </a:solidFill>
            </a:endParaRPr>
          </a:p>
          <a:p>
            <a:pPr marL="1143000" indent="-1143000" algn="just">
              <a:buFont typeface="+mj-lt"/>
              <a:buAutoNum type="alphaLcParenR" startAt="3"/>
            </a:pPr>
            <a:r>
              <a:rPr lang="en-US" sz="6700" b="1" dirty="0" smtClean="0">
                <a:solidFill>
                  <a:srgbClr val="FF0000"/>
                </a:solidFill>
              </a:rPr>
              <a:t>Request  </a:t>
            </a:r>
            <a:r>
              <a:rPr lang="en-US" sz="6700" b="1" dirty="0">
                <a:solidFill>
                  <a:srgbClr val="FF0000"/>
                </a:solidFill>
              </a:rPr>
              <a:t>the release of all TMs, including short-term seconded reviewers and SMEs</a:t>
            </a:r>
            <a:r>
              <a:rPr lang="en-US" sz="6700" b="1" dirty="0" smtClean="0">
                <a:solidFill>
                  <a:srgbClr val="FF0000"/>
                </a:solidFill>
              </a:rPr>
              <a:t>;</a:t>
            </a:r>
          </a:p>
          <a:p>
            <a:pPr marL="1143000" indent="-1143000" algn="just">
              <a:buFont typeface="+mj-lt"/>
              <a:buAutoNum type="alphaLcParenR" startAt="3"/>
            </a:pPr>
            <a:endParaRPr lang="en-US" sz="6700" b="1" dirty="0" smtClean="0">
              <a:solidFill>
                <a:srgbClr val="00B0F0"/>
              </a:solidFill>
            </a:endParaRPr>
          </a:p>
          <a:p>
            <a:pPr marL="1143000" indent="-1143000" algn="just">
              <a:buFont typeface="+mj-lt"/>
              <a:buAutoNum type="alphaLcParenR" startAt="3"/>
            </a:pPr>
            <a:r>
              <a:rPr lang="en-US" sz="6700" b="1" dirty="0" smtClean="0">
                <a:solidFill>
                  <a:srgbClr val="06AA1A"/>
                </a:solidFill>
              </a:rPr>
              <a:t>Review </a:t>
            </a:r>
            <a:r>
              <a:rPr lang="en-US" sz="6700" b="1" dirty="0">
                <a:solidFill>
                  <a:srgbClr val="06AA1A"/>
                </a:solidFill>
              </a:rPr>
              <a:t>information and documents submitted by the Host </a:t>
            </a:r>
            <a:r>
              <a:rPr lang="en-US" sz="6700" b="1" i="1" dirty="0" smtClean="0">
                <a:solidFill>
                  <a:srgbClr val="06AA1A"/>
                </a:solidFill>
              </a:rPr>
              <a:t>ANSP (Response </a:t>
            </a:r>
            <a:r>
              <a:rPr lang="en-US" sz="5100" b="1" i="1" dirty="0">
                <a:solidFill>
                  <a:srgbClr val="06AA1A"/>
                </a:solidFill>
              </a:rPr>
              <a:t>Plans/CAPs and associated evidence, self-assessment </a:t>
            </a:r>
            <a:r>
              <a:rPr lang="en-US" sz="5100" b="1" i="1" dirty="0" smtClean="0">
                <a:solidFill>
                  <a:srgbClr val="06AA1A"/>
                </a:solidFill>
              </a:rPr>
              <a:t>results…</a:t>
            </a:r>
            <a:r>
              <a:rPr lang="en-US" sz="6000" b="1" dirty="0" smtClean="0">
                <a:solidFill>
                  <a:srgbClr val="06AA1A"/>
                </a:solidFill>
              </a:rPr>
              <a:t>)</a:t>
            </a:r>
            <a:endParaRPr lang="en-US" sz="4300" b="1" dirty="0">
              <a:solidFill>
                <a:srgbClr val="06AA1A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1203598"/>
            <a:ext cx="8882994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00B0F0"/>
                </a:solidFill>
              </a:rPr>
              <a:t>P</a:t>
            </a:r>
            <a:r>
              <a:rPr lang="en-US" sz="4300" b="1" dirty="0" smtClean="0">
                <a:solidFill>
                  <a:srgbClr val="00B0F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US" sz="43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4300" b="1" dirty="0" smtClean="0">
                <a:solidFill>
                  <a:schemeClr val="accent6"/>
                </a:solidFill>
              </a:rPr>
              <a:t> Management Team (MT) to:</a:t>
            </a:r>
          </a:p>
          <a:p>
            <a:pPr marL="0" indent="0" algn="just">
              <a:buNone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5"/>
            </a:pPr>
            <a:r>
              <a:rPr lang="en-US" sz="4300" b="1" dirty="0" smtClean="0">
                <a:solidFill>
                  <a:srgbClr val="7B0052"/>
                </a:solidFill>
              </a:rPr>
              <a:t>Prepare Host </a:t>
            </a:r>
            <a:r>
              <a:rPr lang="en-US" sz="4300" b="1" dirty="0">
                <a:solidFill>
                  <a:srgbClr val="7B0052"/>
                </a:solidFill>
              </a:rPr>
              <a:t>ANSP-specific activity plan and </a:t>
            </a:r>
            <a:r>
              <a:rPr lang="en-US" sz="4300" b="1" dirty="0" smtClean="0">
                <a:solidFill>
                  <a:srgbClr val="7B0052"/>
                </a:solidFill>
              </a:rPr>
              <a:t>coordinate </a:t>
            </a:r>
            <a:r>
              <a:rPr lang="en-US" sz="4300" b="1" dirty="0">
                <a:solidFill>
                  <a:srgbClr val="7B0052"/>
                </a:solidFill>
              </a:rPr>
              <a:t>with </a:t>
            </a:r>
            <a:r>
              <a:rPr lang="en-US" sz="4300" b="1" dirty="0" smtClean="0">
                <a:solidFill>
                  <a:srgbClr val="7B0052"/>
                </a:solidFill>
              </a:rPr>
              <a:t>TMs;</a:t>
            </a:r>
          </a:p>
          <a:p>
            <a:pPr marL="742950" indent="-742950" algn="just">
              <a:buFont typeface="+mj-lt"/>
              <a:buAutoNum type="alphaLcParenR" startAt="5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5"/>
            </a:pPr>
            <a:r>
              <a:rPr lang="en-US" sz="4300" b="1" dirty="0" smtClean="0">
                <a:solidFill>
                  <a:srgbClr val="00B0F0"/>
                </a:solidFill>
              </a:rPr>
              <a:t>Coordinate Travel </a:t>
            </a:r>
            <a:r>
              <a:rPr lang="en-US" sz="4300" b="1" dirty="0" smtClean="0">
                <a:solidFill>
                  <a:srgbClr val="00B0F0"/>
                </a:solidFill>
              </a:rPr>
              <a:t>arrangements</a:t>
            </a: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5"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3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1203598"/>
            <a:ext cx="8882994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00B0F0"/>
                </a:solidFill>
              </a:rPr>
              <a:t>P</a:t>
            </a:r>
            <a:r>
              <a:rPr lang="en-US" sz="4300" b="1" dirty="0" smtClean="0">
                <a:solidFill>
                  <a:srgbClr val="00B0F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US" sz="4300" b="1" dirty="0" err="1" smtClean="0">
                <a:solidFill>
                  <a:schemeClr val="accent6"/>
                </a:solidFill>
              </a:rPr>
              <a:t>Programme</a:t>
            </a:r>
            <a:r>
              <a:rPr lang="en-US" sz="4300" b="1" dirty="0" smtClean="0">
                <a:solidFill>
                  <a:schemeClr val="accent6"/>
                </a:solidFill>
              </a:rPr>
              <a:t> Management Team (MT) to:</a:t>
            </a:r>
          </a:p>
          <a:p>
            <a:pPr marL="742950" indent="-742950" algn="just">
              <a:buFont typeface="+mj-lt"/>
              <a:buAutoNum type="alphaLcParenR" startAt="5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7"/>
            </a:pPr>
            <a:r>
              <a:rPr lang="en-US" sz="4300" b="1" dirty="0">
                <a:solidFill>
                  <a:srgbClr val="F37021"/>
                </a:solidFill>
              </a:rPr>
              <a:t>Manage various administrative issues</a:t>
            </a:r>
            <a:r>
              <a:rPr lang="en-US" sz="4300" b="1" dirty="0">
                <a:solidFill>
                  <a:srgbClr val="00B0F0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 startAt="7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7"/>
            </a:pPr>
            <a:r>
              <a:rPr lang="en-US" sz="4300" b="1" dirty="0">
                <a:solidFill>
                  <a:srgbClr val="C40075"/>
                </a:solidFill>
              </a:rPr>
              <a:t>Conduct a Team briefing.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6882" y="915566"/>
            <a:ext cx="9036496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00B0F0"/>
                </a:solidFill>
              </a:rPr>
              <a:t>P</a:t>
            </a:r>
            <a:r>
              <a:rPr lang="en-US" sz="4300" b="1" dirty="0" smtClean="0">
                <a:solidFill>
                  <a:srgbClr val="00B0F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GB" sz="4300" b="1" dirty="0" smtClean="0">
                <a:solidFill>
                  <a:schemeClr val="accent6"/>
                </a:solidFill>
              </a:rPr>
              <a:t>The Host ANSP to</a:t>
            </a:r>
            <a:r>
              <a:rPr lang="en-US" sz="43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4300" b="1" dirty="0">
                <a:solidFill>
                  <a:srgbClr val="F37021"/>
                </a:solidFill>
              </a:rPr>
              <a:t> a)	</a:t>
            </a:r>
            <a:r>
              <a:rPr lang="en-US" sz="4300" b="1" dirty="0">
                <a:solidFill>
                  <a:srgbClr val="F37021"/>
                </a:solidFill>
              </a:rPr>
              <a:t>C</a:t>
            </a:r>
            <a:r>
              <a:rPr lang="en-US" sz="4300" b="1" dirty="0" smtClean="0">
                <a:solidFill>
                  <a:srgbClr val="F37021"/>
                </a:solidFill>
              </a:rPr>
              <a:t>onduct </a:t>
            </a:r>
            <a:r>
              <a:rPr lang="en-US" sz="4300" b="1" dirty="0" smtClean="0">
                <a:solidFill>
                  <a:srgbClr val="F37021"/>
                </a:solidFill>
              </a:rPr>
              <a:t>PQs </a:t>
            </a:r>
            <a:r>
              <a:rPr lang="en-US" sz="4300" b="1" dirty="0">
                <a:solidFill>
                  <a:srgbClr val="F37021"/>
                </a:solidFill>
              </a:rPr>
              <a:t>self-assessment; </a:t>
            </a:r>
            <a:endParaRPr lang="en-US" sz="4300" b="1" dirty="0" smtClean="0">
              <a:solidFill>
                <a:srgbClr val="F37021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F37021"/>
              </a:solidFill>
            </a:endParaRPr>
          </a:p>
          <a:p>
            <a:pPr marL="0" indent="0" algn="just">
              <a:buNone/>
            </a:pPr>
            <a:r>
              <a:rPr lang="en-US" sz="4300" b="1" dirty="0">
                <a:solidFill>
                  <a:srgbClr val="00B0F0"/>
                </a:solidFill>
              </a:rPr>
              <a:t>b)	</a:t>
            </a:r>
            <a:r>
              <a:rPr lang="en-US" sz="4300" b="1" dirty="0" smtClean="0">
                <a:solidFill>
                  <a:srgbClr val="00B0F0"/>
                </a:solidFill>
              </a:rPr>
              <a:t>Ensure that </a:t>
            </a:r>
            <a:r>
              <a:rPr lang="en-US" sz="4300" b="1" dirty="0" smtClean="0">
                <a:solidFill>
                  <a:srgbClr val="00B0F0"/>
                </a:solidFill>
              </a:rPr>
              <a:t>Response </a:t>
            </a:r>
            <a:r>
              <a:rPr lang="en-US" sz="4300" b="1" dirty="0">
                <a:solidFill>
                  <a:srgbClr val="00B0F0"/>
                </a:solidFill>
              </a:rPr>
              <a:t>Plans/CAPs related to not satisfactory PQs within the scope of the activity are fully implemented and </a:t>
            </a:r>
            <a:r>
              <a:rPr lang="en-US" sz="4300" b="1" dirty="0" smtClean="0">
                <a:solidFill>
                  <a:srgbClr val="00B0F0"/>
                </a:solidFill>
              </a:rPr>
              <a:t>updated</a:t>
            </a:r>
            <a:endParaRPr lang="en-US" sz="43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45130" y="16149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07504" y="771550"/>
            <a:ext cx="8963729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00B0F0"/>
                </a:solidFill>
              </a:rPr>
              <a:t>P</a:t>
            </a:r>
            <a:r>
              <a:rPr lang="en-US" sz="4300" b="1" dirty="0" smtClean="0">
                <a:solidFill>
                  <a:srgbClr val="00B0F0"/>
                </a:solidFill>
              </a:rPr>
              <a:t>reparation phase </a:t>
            </a:r>
          </a:p>
          <a:p>
            <a:pPr marL="0" indent="0" algn="just">
              <a:buNone/>
            </a:pPr>
            <a:r>
              <a:rPr lang="en-GB" sz="4300" b="1" dirty="0" smtClean="0">
                <a:solidFill>
                  <a:schemeClr val="accent6"/>
                </a:solidFill>
              </a:rPr>
              <a:t>The Host ANSP to</a:t>
            </a:r>
            <a:r>
              <a:rPr lang="en-US" sz="43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300" b="1" dirty="0" smtClean="0">
                <a:solidFill>
                  <a:srgbClr val="F37021"/>
                </a:solidFill>
              </a:rPr>
              <a:t>Prepare, update </a:t>
            </a:r>
            <a:r>
              <a:rPr lang="en-US" sz="4300" b="1" dirty="0">
                <a:solidFill>
                  <a:srgbClr val="F37021"/>
                </a:solidFill>
              </a:rPr>
              <a:t>and </a:t>
            </a:r>
            <a:r>
              <a:rPr lang="en-US" sz="4300" b="1" dirty="0" smtClean="0">
                <a:solidFill>
                  <a:srgbClr val="F37021"/>
                </a:solidFill>
              </a:rPr>
              <a:t>organize </a:t>
            </a:r>
            <a:r>
              <a:rPr lang="en-US" sz="4300" b="1" dirty="0">
                <a:solidFill>
                  <a:srgbClr val="F37021"/>
                </a:solidFill>
              </a:rPr>
              <a:t>evidence and documentation to be submitted to the activity team, including manuals and/or procedures, records, etc</a:t>
            </a:r>
            <a:r>
              <a:rPr lang="en-US" sz="4300" b="1" dirty="0" smtClean="0">
                <a:solidFill>
                  <a:srgbClr val="F37021"/>
                </a:solidFill>
              </a:rPr>
              <a:t>.;</a:t>
            </a:r>
          </a:p>
          <a:p>
            <a:pPr marL="742950" indent="-742950" algn="just">
              <a:buFont typeface="+mj-lt"/>
              <a:buAutoNum type="alphaLcParenR" startAt="3"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300" b="1" dirty="0" smtClean="0">
                <a:solidFill>
                  <a:srgbClr val="7030A0"/>
                </a:solidFill>
              </a:rPr>
              <a:t>Communicate </a:t>
            </a:r>
            <a:r>
              <a:rPr lang="en-US" sz="4300" b="1" dirty="0">
                <a:solidFill>
                  <a:srgbClr val="7030A0"/>
                </a:solidFill>
              </a:rPr>
              <a:t>with the TL in a timely manner and </a:t>
            </a:r>
            <a:r>
              <a:rPr lang="en-US" sz="4300" b="1" dirty="0" smtClean="0">
                <a:solidFill>
                  <a:srgbClr val="7030A0"/>
                </a:solidFill>
              </a:rPr>
              <a:t>provide him with </a:t>
            </a:r>
            <a:r>
              <a:rPr lang="en-US" sz="4300" b="1" dirty="0">
                <a:solidFill>
                  <a:srgbClr val="7030A0"/>
                </a:solidFill>
              </a:rPr>
              <a:t>all required information and documentation; </a:t>
            </a:r>
            <a:endParaRPr lang="en-US" sz="4300" b="1" dirty="0" smtClean="0">
              <a:solidFill>
                <a:srgbClr val="7030A0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 startAt="3"/>
            </a:pPr>
            <a:r>
              <a:rPr lang="en-US" sz="4300" b="1" dirty="0" smtClean="0">
                <a:solidFill>
                  <a:srgbClr val="06AA1A"/>
                </a:solidFill>
              </a:rPr>
              <a:t>Support </a:t>
            </a:r>
            <a:r>
              <a:rPr lang="en-US" sz="4300" b="1" dirty="0">
                <a:solidFill>
                  <a:srgbClr val="06AA1A"/>
                </a:solidFill>
              </a:rPr>
              <a:t>the TL with travel, transportation and administrative issues and </a:t>
            </a:r>
            <a:r>
              <a:rPr lang="en-US" sz="4300" b="1" dirty="0" smtClean="0">
                <a:solidFill>
                  <a:srgbClr val="06AA1A"/>
                </a:solidFill>
              </a:rPr>
              <a:t>information</a:t>
            </a:r>
            <a:endParaRPr lang="en-US" sz="4300" b="1" dirty="0">
              <a:solidFill>
                <a:srgbClr val="06AA1A"/>
              </a:solidFill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07504" y="771550"/>
            <a:ext cx="8963729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 smtClean="0">
                <a:solidFill>
                  <a:srgbClr val="00B0F0"/>
                </a:solidFill>
              </a:rPr>
              <a:t>On site </a:t>
            </a:r>
            <a:r>
              <a:rPr lang="en-US" sz="4300" b="1" dirty="0" smtClean="0">
                <a:solidFill>
                  <a:srgbClr val="00B0F0"/>
                </a:solidFill>
              </a:rPr>
              <a:t>review </a:t>
            </a:r>
            <a:r>
              <a:rPr lang="en-US" sz="4300" b="1" dirty="0" smtClean="0">
                <a:solidFill>
                  <a:srgbClr val="00B0F0"/>
                </a:solidFill>
              </a:rPr>
              <a:t>phase </a:t>
            </a:r>
          </a:p>
          <a:p>
            <a:pPr marL="0" indent="0" algn="just">
              <a:buNone/>
            </a:pPr>
            <a:r>
              <a:rPr lang="en-US" sz="4300" b="1" dirty="0">
                <a:solidFill>
                  <a:schemeClr val="accent6"/>
                </a:solidFill>
              </a:rPr>
              <a:t>RT </a:t>
            </a:r>
            <a:r>
              <a:rPr lang="en-US" sz="4300" b="1" dirty="0" smtClean="0">
                <a:solidFill>
                  <a:schemeClr val="accent6"/>
                </a:solidFill>
              </a:rPr>
              <a:t>visit Host ANSP to :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FF0000"/>
                </a:solidFill>
              </a:rPr>
              <a:t>Conduct </a:t>
            </a:r>
            <a:r>
              <a:rPr lang="en-US" sz="4300" b="1" dirty="0">
                <a:solidFill>
                  <a:srgbClr val="FF0000"/>
                </a:solidFill>
              </a:rPr>
              <a:t>a systematic and objective assessment of the Host ANSP procedures and </a:t>
            </a:r>
            <a:r>
              <a:rPr lang="en-US" sz="4300" b="1" dirty="0" smtClean="0">
                <a:solidFill>
                  <a:srgbClr val="FF0000"/>
                </a:solidFill>
              </a:rPr>
              <a:t>processes;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 smtClean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00B050"/>
                </a:solidFill>
              </a:rPr>
              <a:t>Recommend </a:t>
            </a:r>
            <a:r>
              <a:rPr lang="en-US" sz="4300" b="1" dirty="0">
                <a:solidFill>
                  <a:srgbClr val="00B050"/>
                </a:solidFill>
              </a:rPr>
              <a:t>the issuance of any new observation to address identified deficiencies</a:t>
            </a:r>
            <a:r>
              <a:rPr lang="en-US" sz="4300" b="1" dirty="0" smtClean="0">
                <a:solidFill>
                  <a:srgbClr val="00B050"/>
                </a:solidFill>
              </a:rPr>
              <a:t>;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rgbClr val="FF0000"/>
                </a:solidFill>
              </a:rPr>
              <a:t>Collect </a:t>
            </a:r>
            <a:r>
              <a:rPr lang="en-US" sz="4300" b="1" dirty="0">
                <a:solidFill>
                  <a:srgbClr val="FF0000"/>
                </a:solidFill>
              </a:rPr>
              <a:t>and </a:t>
            </a:r>
            <a:r>
              <a:rPr lang="en-US" sz="4300" b="1" dirty="0" smtClean="0">
                <a:solidFill>
                  <a:srgbClr val="FF0000"/>
                </a:solidFill>
              </a:rPr>
              <a:t>document </a:t>
            </a:r>
            <a:r>
              <a:rPr lang="en-US" sz="4300" b="1" dirty="0">
                <a:solidFill>
                  <a:srgbClr val="FF0000"/>
                </a:solidFill>
              </a:rPr>
              <a:t>evidence submitted by the Host </a:t>
            </a:r>
            <a:r>
              <a:rPr lang="en-US" sz="4300" b="1" dirty="0" smtClean="0">
                <a:solidFill>
                  <a:srgbClr val="FF0000"/>
                </a:solidFill>
              </a:rPr>
              <a:t>ANSP; </a:t>
            </a:r>
          </a:p>
          <a:p>
            <a:pPr marL="742950" indent="-742950" algn="just">
              <a:buFont typeface="+mj-lt"/>
              <a:buAutoNum type="alphaLcParenR"/>
            </a:pPr>
            <a:endParaRPr lang="en-US" sz="4300" b="1" dirty="0">
              <a:solidFill>
                <a:srgbClr val="00B0F0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300" b="1" dirty="0" smtClean="0">
                <a:solidFill>
                  <a:schemeClr val="accent6"/>
                </a:solidFill>
              </a:rPr>
              <a:t>Inform </a:t>
            </a:r>
            <a:r>
              <a:rPr lang="en-US" sz="4300" b="1" dirty="0">
                <a:solidFill>
                  <a:schemeClr val="accent6"/>
                </a:solidFill>
              </a:rPr>
              <a:t>the Host ANSP of the outcome of the review during a closing meeting or briefing between the RT and Host ANSP.</a:t>
            </a:r>
          </a:p>
          <a:p>
            <a:pPr marL="0" indent="0" algn="just">
              <a:buNone/>
            </a:pPr>
            <a:endParaRPr lang="en-US" sz="4300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300" b="1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29736" y="123478"/>
            <a:ext cx="4032448" cy="4548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Programme Phases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5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8E9837-101F-43CB-A300-21EDB42F6DA2}"/>
</file>

<file path=customXml/itemProps2.xml><?xml version="1.0" encoding="utf-8"?>
<ds:datastoreItem xmlns:ds="http://schemas.openxmlformats.org/officeDocument/2006/customXml" ds:itemID="{1D9C13E5-E380-41BE-99FD-664A74BB64EC}"/>
</file>

<file path=customXml/itemProps3.xml><?xml version="1.0" encoding="utf-8"?>
<ds:datastoreItem xmlns:ds="http://schemas.openxmlformats.org/officeDocument/2006/customXml" ds:itemID="{E383FA3E-891C-4707-AC07-B6A0C88531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685</Words>
  <Application>Microsoft Office PowerPoint</Application>
  <PresentationFormat>Affichage à l'écran (16:9)</PresentationFormat>
  <Paragraphs>179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Wingdings</vt:lpstr>
      <vt:lpstr>Office Theme</vt:lpstr>
      <vt:lpstr>1_ICAO</vt:lpstr>
      <vt:lpstr>Présentation PowerPoint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148</cp:revision>
  <dcterms:created xsi:type="dcterms:W3CDTF">2013-08-20T15:49:37Z</dcterms:created>
  <dcterms:modified xsi:type="dcterms:W3CDTF">2018-04-26T07:26:20Z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