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4"/>
  </p:notesMasterIdLst>
  <p:sldIdLst>
    <p:sldId id="256" r:id="rId6"/>
    <p:sldId id="267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258" r:id="rId17"/>
    <p:sldId id="333" r:id="rId18"/>
    <p:sldId id="334" r:id="rId19"/>
    <p:sldId id="335" r:id="rId20"/>
    <p:sldId id="336" r:id="rId21"/>
    <p:sldId id="322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1A"/>
    <a:srgbClr val="C40075"/>
    <a:srgbClr val="CC8004"/>
    <a:srgbClr val="8DD020"/>
    <a:srgbClr val="0054A4"/>
    <a:srgbClr val="279DD9"/>
    <a:srgbClr val="0066FF"/>
    <a:srgbClr val="F37021"/>
    <a:srgbClr val="7B0052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E689-E20F-46C0-84C1-83E6485DF48E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BCF44-5D3D-435D-8D0A-8983AD74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CF44-5D3D-435D-8D0A-8983AD748FF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3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CF44-5D3D-435D-8D0A-8983AD748FF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8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CF44-5D3D-435D-8D0A-8983AD748FF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7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CF44-5D3D-435D-8D0A-8983AD748FF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9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CF44-5D3D-435D-8D0A-8983AD748FF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9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eaLnBrk="1" hangingPunct="1"/>
            <a:fld id="{D72B58B8-2DAD-473B-9FBC-01C0F2F3DCF2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42271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3657600" y="92869"/>
            <a:ext cx="1828800" cy="112395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5" y="216"/>
              <a:ext cx="29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5"/>
              <a:ext cx="72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3" y="155"/>
              <a:ext cx="27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1" y="200"/>
              <a:ext cx="90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6" cy="26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6" y="520"/>
              <a:ext cx="225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5"/>
              <a:ext cx="182" cy="116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26" y="760"/>
              <a:ext cx="137" cy="131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2" y="447"/>
              <a:ext cx="41" cy="107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25" y="825"/>
              <a:ext cx="181" cy="116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3" y="760"/>
              <a:ext cx="138" cy="131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3" y="447"/>
              <a:ext cx="41" cy="107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48" y="652"/>
              <a:ext cx="145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49" y="625"/>
              <a:ext cx="36" cy="45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1"/>
              <a:ext cx="11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5" y="683"/>
              <a:ext cx="12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2" y="541"/>
              <a:ext cx="18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2" y="393"/>
              <a:ext cx="35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5" y="397"/>
              <a:ext cx="25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6"/>
              <a:ext cx="10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29" y="381"/>
              <a:ext cx="9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0" y="427"/>
              <a:ext cx="142" cy="195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5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85" y="590"/>
              <a:ext cx="1" cy="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3" y="722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8" y="687"/>
              <a:ext cx="510" cy="226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7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8" y="687"/>
              <a:ext cx="510" cy="226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1" y="804"/>
              <a:ext cx="97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7"/>
              <a:ext cx="72" cy="51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2" y="926"/>
              <a:ext cx="28" cy="15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79" y="945"/>
              <a:ext cx="18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2" y="1028"/>
              <a:ext cx="9" cy="11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1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10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2" y="1059"/>
              <a:ext cx="43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5" cy="45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7" y="1149"/>
              <a:ext cx="50" cy="26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3" y="904"/>
              <a:ext cx="334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95" name="Rectangle 94"/>
          <p:cNvSpPr/>
          <p:nvPr userDrawn="1"/>
        </p:nvSpPr>
        <p:spPr>
          <a:xfrm>
            <a:off x="0" y="0"/>
            <a:ext cx="9144000" cy="12573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0" y="571500"/>
            <a:ext cx="9144000" cy="4572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1905000" y="569119"/>
            <a:ext cx="235833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rgbClr val="FFFFFF"/>
                </a:solidFill>
                <a:ea typeface="ＭＳ Ｐゴシック" pitchFamily="-103" charset="-128"/>
              </a:rPr>
              <a:t>International Civil Aviation Organization</a:t>
            </a:r>
          </a:p>
        </p:txBody>
      </p:sp>
      <p:grpSp>
        <p:nvGrpSpPr>
          <p:cNvPr id="98" name="Group 2"/>
          <p:cNvGrpSpPr>
            <a:grpSpLocks noChangeAspect="1"/>
          </p:cNvGrpSpPr>
          <p:nvPr userDrawn="1"/>
        </p:nvGrpSpPr>
        <p:grpSpPr bwMode="auto">
          <a:xfrm>
            <a:off x="0" y="66675"/>
            <a:ext cx="1828800" cy="1123950"/>
            <a:chOff x="240" y="144"/>
            <a:chExt cx="1296" cy="1062"/>
          </a:xfrm>
          <a:solidFill>
            <a:schemeClr val="bg1"/>
          </a:solidFill>
        </p:grpSpPr>
        <p:sp>
          <p:nvSpPr>
            <p:cNvPr id="9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794"/>
            <a:ext cx="6400800" cy="1650206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28E9-C315-4662-9ABD-F20A77E0472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40030"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893D76-56FF-423A-9329-64E6446CF38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</p:spTree>
    <p:extLst>
      <p:ext uri="{BB962C8B-B14F-4D97-AF65-F5344CB8AC3E}">
        <p14:creationId xmlns:p14="http://schemas.microsoft.com/office/powerpoint/2010/main" val="33951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036094"/>
            <a:ext cx="7772400" cy="10215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3771901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5175"/>
            <a:ext cx="7772400" cy="459486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27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ICAO SIP 2012 - ASBU workshops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51C18B12-4C88-4E50-BD92-6FA94EFE44C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85800" y="3036094"/>
            <a:ext cx="7772400" cy="10215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3771901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5175"/>
            <a:ext cx="7772400" cy="459486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27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CD4F-0832-44F8-8F95-7D2ADDBA93C4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A0AA-D85A-46CF-A382-0E0867E2778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7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A72F-FBDB-401D-983A-B3B8CF83A3F2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9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4972050"/>
            <a:ext cx="68580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4972050"/>
            <a:ext cx="1143000" cy="171450"/>
          </a:xfrm>
        </p:spPr>
        <p:txBody>
          <a:bodyPr/>
          <a:lstStyle>
            <a:lvl1pPr>
              <a:defRPr/>
            </a:lvl1pPr>
          </a:lstStyle>
          <a:p>
            <a:fld id="{4C04F60B-C6F1-4036-84EB-9702ED97EE79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White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ICAO SIP 2012 - ASBU workshops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DA900C10-7CA6-49D4-B1B5-EF77617A187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37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57CE-3F8F-45DE-9D60-2EDBDE27B29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4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11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3017520" y="228600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2C6ABA"/>
          </a:solidFill>
        </p:spPr>
        <p:txBody>
          <a:bodyPr lIns="45720" rIns="45720"/>
          <a:lstStyle>
            <a:lvl1pPr marL="0"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940D-7060-486F-BD72-0DC473CB1C78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0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5850"/>
            <a:ext cx="5486400" cy="245983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1E0B-6E54-4A09-8A3B-9B53AC0B9831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E99C7-A684-4FC5-9DD3-0818E939A058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82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 rot="-5400000" flipH="1" flipV="1">
            <a:off x="8153996" y="3639146"/>
            <a:ext cx="837009" cy="9144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50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3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82" y="216"/>
              <a:ext cx="28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8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65" y="251"/>
              <a:ext cx="87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22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90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5" y="1141"/>
              <a:ext cx="42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7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31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917" y="577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917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4" y="633"/>
              <a:ext cx="53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4" y="577"/>
              <a:ext cx="53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55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66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5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9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5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43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206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36" y="446"/>
              <a:ext cx="42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58" y="653"/>
              <a:ext cx="146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7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9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29" y="393"/>
              <a:ext cx="28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55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5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91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91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922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4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08" y="688"/>
              <a:ext cx="509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7" y="688"/>
              <a:ext cx="511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42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70" y="926"/>
              <a:ext cx="28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83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09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60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8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623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9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80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811" y="1153"/>
              <a:ext cx="17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1000" y="904"/>
              <a:ext cx="337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1"/>
            <a:ext cx="1143000" cy="4594622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02870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7543800" cy="4594622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C7694-3B8C-40B7-95A3-830401C61734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2018-04-26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8" descr="BottomBord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1028" name="Group 2"/>
          <p:cNvGrpSpPr>
            <a:grpSpLocks noChangeAspect="1"/>
          </p:cNvGrpSpPr>
          <p:nvPr/>
        </p:nvGrpSpPr>
        <p:grpSpPr bwMode="auto">
          <a:xfrm>
            <a:off x="7875588" y="85725"/>
            <a:ext cx="1116012" cy="6858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1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6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1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60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3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1" y="1141"/>
              <a:ext cx="41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9" y="577"/>
              <a:ext cx="53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9" y="633"/>
              <a:ext cx="53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4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4" y="577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7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4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7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3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3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8"/>
              <a:ext cx="511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9" y="688"/>
              <a:ext cx="509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0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4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80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89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2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20" rIns="13716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3124200" cy="171450"/>
          </a:xfrm>
          <a:prstGeom prst="rect">
            <a:avLst/>
          </a:prstGeom>
          <a:noFill/>
        </p:spPr>
        <p:txBody>
          <a:bodyPr vert="horz" wrap="square" lIns="4572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pitchFamily="-103" charset="-128"/>
              </a:rPr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4972050"/>
            <a:ext cx="655320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pitchFamily="-103" charset="-128"/>
              </a:rPr>
              <a:t>ICAO SIP 2012 - ASBU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4972050"/>
            <a:ext cx="3124200" cy="171450"/>
          </a:xfrm>
          <a:prstGeom prst="rect">
            <a:avLst/>
          </a:prstGeom>
          <a:noFill/>
        </p:spPr>
        <p:txBody>
          <a:bodyPr vert="horz" wrap="square" lIns="91440" tIns="45720" rIns="4572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CCAE9-9F8C-4DAC-992F-4B31E682E25E}" type="slidenum">
              <a:rPr lang="en-US" smtClean="0">
                <a:solidFill>
                  <a:srgbClr val="FFFFFF"/>
                </a:solidFill>
                <a:ea typeface="ＭＳ Ｐゴシック" pitchFamily="-10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8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dt="0"/>
  <p:txStyles>
    <p:titleStyle>
      <a:lvl1pPr marL="342900" indent="-342900" algn="l" rtl="0" eaLnBrk="0" fontAlgn="base" hangingPunct="0">
        <a:spcBef>
          <a:spcPct val="0"/>
        </a:spcBef>
        <a:spcAft>
          <a:spcPct val="0"/>
        </a:spcAft>
        <a:defRPr lang="en-US" sz="2700" kern="1200" dirty="0">
          <a:solidFill>
            <a:schemeClr val="bg1"/>
          </a:solidFill>
          <a:latin typeface="+mj-lt"/>
          <a:ea typeface="ＭＳ Ｐゴシック" pitchFamily="-103" charset="-128"/>
          <a:cs typeface="+mj-cs"/>
        </a:defRPr>
      </a:lvl1pPr>
      <a:lvl2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2pPr>
      <a:lvl3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3pPr>
      <a:lvl4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4pPr>
      <a:lvl5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5pPr>
      <a:lvl6pPr marL="6858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6pPr>
      <a:lvl7pPr marL="10287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7pPr>
      <a:lvl8pPr marL="13716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8pPr>
      <a:lvl9pPr marL="17145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13465" y="4011910"/>
            <a:ext cx="9130535" cy="8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Presented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on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by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GB" sz="2400" b="1" dirty="0" smtClean="0">
                <a:solidFill>
                  <a:srgbClr val="06AA1A"/>
                </a:solidFill>
                <a:cs typeface="Arial" charset="0"/>
              </a:rPr>
              <a:t>François-Xavier </a:t>
            </a:r>
            <a:r>
              <a:rPr lang="en-GB" sz="2400" b="1" dirty="0">
                <a:solidFill>
                  <a:srgbClr val="06AA1A"/>
                </a:solidFill>
                <a:cs typeface="Arial" charset="0"/>
              </a:rPr>
              <a:t>SALAMBANGA</a:t>
            </a:r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6AA1A"/>
                </a:solidFill>
                <a:cs typeface="Arial" charset="0"/>
              </a:rPr>
              <a:t>Regional Officer CNS ICAO WACAF</a:t>
            </a:r>
            <a:endParaRPr lang="en-US" sz="2400" b="1" dirty="0">
              <a:solidFill>
                <a:srgbClr val="06AA1A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900980"/>
            <a:ext cx="6574760" cy="11109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Key Principles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of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the Peer Review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</a:rPr>
              <a:t>Programme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sz="4000" b="1" spc="-2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96552" y="2234296"/>
            <a:ext cx="6265391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Module </a:t>
            </a:r>
            <a:r>
              <a:rPr lang="en-US" sz="4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465" y="996405"/>
            <a:ext cx="751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Workshop on the </a:t>
            </a:r>
            <a:r>
              <a:rPr lang="fr-FR" sz="2000" b="1" dirty="0" err="1" smtClean="0">
                <a:solidFill>
                  <a:schemeClr val="bg1"/>
                </a:solidFill>
              </a:rPr>
              <a:t>Manual</a:t>
            </a:r>
            <a:r>
              <a:rPr lang="fr-FR" sz="2000" b="1" dirty="0" smtClean="0">
                <a:solidFill>
                  <a:schemeClr val="bg1"/>
                </a:solidFill>
              </a:rPr>
              <a:t> of AFI </a:t>
            </a:r>
            <a:r>
              <a:rPr lang="fr-FR" sz="2000" b="1" dirty="0" err="1" smtClean="0">
                <a:solidFill>
                  <a:schemeClr val="bg1"/>
                </a:solidFill>
              </a:rPr>
              <a:t>ANSPs</a:t>
            </a:r>
            <a:r>
              <a:rPr lang="fr-FR" sz="2000" b="1" dirty="0" smtClean="0">
                <a:solidFill>
                  <a:schemeClr val="bg1"/>
                </a:solidFill>
              </a:rPr>
              <a:t> Peer </a:t>
            </a:r>
            <a:r>
              <a:rPr lang="fr-FR" sz="2000" b="1" dirty="0" err="1" smtClean="0">
                <a:solidFill>
                  <a:schemeClr val="bg1"/>
                </a:solidFill>
              </a:rPr>
              <a:t>Review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Grand </a:t>
            </a:r>
            <a:r>
              <a:rPr lang="fr-FR" sz="2000" b="1" dirty="0">
                <a:solidFill>
                  <a:schemeClr val="bg1"/>
                </a:solidFill>
              </a:rPr>
              <a:t>Bassam, Côte d’Ivoire 26-27 April 2018</a:t>
            </a:r>
          </a:p>
          <a:p>
            <a:pPr algn="ctr"/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8870" y="892262"/>
            <a:ext cx="9144000" cy="39880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Fairness</a:t>
            </a:r>
          </a:p>
          <a:p>
            <a:pPr marL="0" indent="0" algn="ctr">
              <a:buClrTx/>
              <a:buNone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activities shall be conducted in a manner such that ANSP Partners have every opportunity to monitor, comment on, and respond to the processes.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2664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b="1" dirty="0" smtClean="0">
                <a:solidFill>
                  <a:srgbClr val="06AA1A"/>
                </a:solidFill>
              </a:rPr>
              <a:t>Quality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ClrTx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quality of the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activities shall be ensured by: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Assigning trained and qualified reviewers and SMEs to conduct the </a:t>
            </a:r>
            <a:r>
              <a:rPr lang="en-US" b="1" dirty="0" err="1" smtClean="0">
                <a:solidFill>
                  <a:srgbClr val="C00000"/>
                </a:solidFill>
              </a:rPr>
              <a:t>Programme</a:t>
            </a:r>
            <a:r>
              <a:rPr lang="en-US" b="1" dirty="0" smtClean="0">
                <a:solidFill>
                  <a:srgbClr val="C00000"/>
                </a:solidFill>
              </a:rPr>
              <a:t> activities;</a:t>
            </a:r>
          </a:p>
          <a:p>
            <a:pPr marL="0" indent="0" algn="just">
              <a:buClrTx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79DD9"/>
                </a:solidFill>
              </a:rPr>
              <a:t>Implementing and maintaining a documented process that continually monitors and evaluates feedback received from ANSP Partners to ensure their ongoing satisfaction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7516" y="1059582"/>
            <a:ext cx="9164440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Ethical </a:t>
            </a:r>
            <a:r>
              <a:rPr lang="en-US" b="1" dirty="0" smtClean="0">
                <a:solidFill>
                  <a:srgbClr val="FF0000"/>
                </a:solidFill>
              </a:rPr>
              <a:t>conduct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279DD9"/>
                </a:solidFill>
              </a:rPr>
              <a:t>Foundation </a:t>
            </a:r>
            <a:r>
              <a:rPr lang="en-US" sz="3600" b="1" dirty="0">
                <a:solidFill>
                  <a:srgbClr val="279DD9"/>
                </a:solidFill>
              </a:rPr>
              <a:t>of </a:t>
            </a:r>
            <a:r>
              <a:rPr lang="en-US" sz="3600" b="1" dirty="0" smtClean="0">
                <a:solidFill>
                  <a:srgbClr val="279DD9"/>
                </a:solidFill>
              </a:rPr>
              <a:t>professionalism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Trust, integrity, confidentiality and discretion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essential to conducting the </a:t>
            </a:r>
            <a:r>
              <a:rPr lang="en-US" sz="3600" b="1" dirty="0" err="1">
                <a:solidFill>
                  <a:srgbClr val="00B050"/>
                </a:solidFill>
              </a:rPr>
              <a:t>Programme</a:t>
            </a:r>
            <a:r>
              <a:rPr lang="en-US" sz="3600" b="1" dirty="0">
                <a:solidFill>
                  <a:srgbClr val="00B050"/>
                </a:solidFill>
              </a:rPr>
              <a:t> activities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fr-FR" sz="3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7516" y="915566"/>
            <a:ext cx="9164440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Fair </a:t>
            </a:r>
            <a:r>
              <a:rPr lang="en-US" b="1" dirty="0" smtClean="0">
                <a:solidFill>
                  <a:srgbClr val="FF0000"/>
                </a:solidFill>
              </a:rPr>
              <a:t>presentation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B0052"/>
                </a:solidFill>
              </a:rPr>
              <a:t>Obligation </a:t>
            </a:r>
            <a:r>
              <a:rPr lang="en-US" b="1" dirty="0">
                <a:solidFill>
                  <a:srgbClr val="7B0052"/>
                </a:solidFill>
              </a:rPr>
              <a:t>to report truthfully and </a:t>
            </a:r>
            <a:r>
              <a:rPr lang="en-US" b="1" dirty="0" smtClean="0">
                <a:solidFill>
                  <a:srgbClr val="7B0052"/>
                </a:solidFill>
              </a:rPr>
              <a:t>accurately;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6AA1A"/>
                </a:solidFill>
              </a:rPr>
              <a:t>Review </a:t>
            </a:r>
            <a:r>
              <a:rPr lang="en-US" b="1" dirty="0">
                <a:solidFill>
                  <a:srgbClr val="06AA1A"/>
                </a:solidFill>
              </a:rPr>
              <a:t>observations, conclusions and activity reports shall reflect truthfully and accurately the ANSP’s safety and performance-related </a:t>
            </a:r>
            <a:r>
              <a:rPr lang="en-US" b="1" dirty="0" smtClean="0">
                <a:solidFill>
                  <a:srgbClr val="06AA1A"/>
                </a:solidFill>
              </a:rPr>
              <a:t>activities;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79DD9"/>
                </a:solidFill>
              </a:rPr>
              <a:t>Significant </a:t>
            </a:r>
            <a:r>
              <a:rPr lang="en-US" b="1" dirty="0">
                <a:solidFill>
                  <a:srgbClr val="279DD9"/>
                </a:solidFill>
              </a:rPr>
              <a:t>obstacles encountered during the activity and unresolved diverging opinions between a Review Team and the Host ANSP are to be reported</a:t>
            </a:r>
            <a:endParaRPr lang="fr-FR" sz="3600" dirty="0">
              <a:solidFill>
                <a:srgbClr val="279DD9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8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7516" y="578370"/>
            <a:ext cx="9164440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chemeClr val="accent6"/>
                </a:solidFill>
              </a:rPr>
              <a:t>Due professional care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100" b="1" dirty="0" smtClean="0">
                <a:solidFill>
                  <a:srgbClr val="279DD9"/>
                </a:solidFill>
              </a:rPr>
              <a:t>The </a:t>
            </a:r>
            <a:r>
              <a:rPr lang="en-US" sz="4100" b="1" dirty="0">
                <a:solidFill>
                  <a:srgbClr val="279DD9"/>
                </a:solidFill>
              </a:rPr>
              <a:t>application of diligence and judgement in the conduct of the </a:t>
            </a:r>
            <a:r>
              <a:rPr lang="en-US" sz="4100" b="1" dirty="0" err="1">
                <a:solidFill>
                  <a:srgbClr val="279DD9"/>
                </a:solidFill>
              </a:rPr>
              <a:t>Programme</a:t>
            </a:r>
            <a:r>
              <a:rPr lang="en-US" sz="4100" b="1" dirty="0">
                <a:solidFill>
                  <a:srgbClr val="279DD9"/>
                </a:solidFill>
              </a:rPr>
              <a:t> </a:t>
            </a:r>
            <a:r>
              <a:rPr lang="en-US" sz="4100" b="1" dirty="0" smtClean="0">
                <a:solidFill>
                  <a:srgbClr val="279DD9"/>
                </a:solidFill>
              </a:rPr>
              <a:t>activities;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Team </a:t>
            </a:r>
            <a:r>
              <a:rPr lang="en-US" sz="4100" b="1" dirty="0">
                <a:solidFill>
                  <a:srgbClr val="FF0000"/>
                </a:solidFill>
              </a:rPr>
              <a:t>members (TMs) shall exercise care in relation to the importance of the tasks they perform and the confidence placed in them by the Host ANSP and other interested </a:t>
            </a:r>
            <a:r>
              <a:rPr lang="en-US" sz="4100" b="1" dirty="0" smtClean="0">
                <a:solidFill>
                  <a:srgbClr val="FF0000"/>
                </a:solidFill>
              </a:rPr>
              <a:t>parties;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100" b="1" dirty="0" smtClean="0">
                <a:solidFill>
                  <a:schemeClr val="accent4">
                    <a:lumMod val="10000"/>
                  </a:schemeClr>
                </a:solidFill>
              </a:rPr>
              <a:t>Having the necessary competence is an important factor.</a:t>
            </a:r>
            <a:endParaRPr lang="fr-FR" sz="41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7516" y="699542"/>
            <a:ext cx="9096484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Independence</a:t>
            </a:r>
          </a:p>
          <a:p>
            <a:pPr marL="0" indent="0" algn="ctr">
              <a:buNone/>
            </a:pPr>
            <a:endParaRPr lang="en-US" sz="4300" b="1" dirty="0" smtClean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rgbClr val="F37021"/>
                </a:solidFill>
              </a:rPr>
              <a:t>Basis </a:t>
            </a:r>
            <a:r>
              <a:rPr lang="en-US" sz="4300" b="1" dirty="0">
                <a:solidFill>
                  <a:srgbClr val="F37021"/>
                </a:solidFill>
              </a:rPr>
              <a:t>for the impartiality of the </a:t>
            </a:r>
            <a:r>
              <a:rPr lang="en-US" sz="4300" b="1" dirty="0" err="1">
                <a:solidFill>
                  <a:srgbClr val="F37021"/>
                </a:solidFill>
              </a:rPr>
              <a:t>Programme</a:t>
            </a:r>
            <a:r>
              <a:rPr lang="en-US" sz="4300" b="1" dirty="0">
                <a:solidFill>
                  <a:srgbClr val="F37021"/>
                </a:solidFill>
              </a:rPr>
              <a:t> activities and the </a:t>
            </a:r>
            <a:r>
              <a:rPr lang="en-US" sz="4300" b="1" dirty="0" smtClean="0">
                <a:solidFill>
                  <a:srgbClr val="F37021"/>
                </a:solidFill>
              </a:rPr>
              <a:t>objectivity of </a:t>
            </a:r>
            <a:r>
              <a:rPr lang="en-US" sz="4300" b="1" dirty="0">
                <a:solidFill>
                  <a:srgbClr val="F37021"/>
                </a:solidFill>
              </a:rPr>
              <a:t>the </a:t>
            </a:r>
            <a:r>
              <a:rPr lang="en-US" sz="4300" b="1" dirty="0" smtClean="0">
                <a:solidFill>
                  <a:srgbClr val="F37021"/>
                </a:solidFill>
              </a:rPr>
              <a:t>conclusions;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 smtClean="0">
              <a:solidFill>
                <a:srgbClr val="F3702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chemeClr val="accent6"/>
                </a:solidFill>
              </a:rPr>
              <a:t> </a:t>
            </a:r>
            <a:r>
              <a:rPr lang="en-US" sz="4300" b="1" dirty="0" smtClean="0">
                <a:solidFill>
                  <a:schemeClr val="accent4">
                    <a:lumMod val="10000"/>
                  </a:schemeClr>
                </a:solidFill>
              </a:rPr>
              <a:t>Independent of TMs for the </a:t>
            </a:r>
            <a:r>
              <a:rPr lang="en-US" sz="4300" b="1" dirty="0">
                <a:solidFill>
                  <a:schemeClr val="accent4">
                    <a:lumMod val="10000"/>
                  </a:schemeClr>
                </a:solidFill>
              </a:rPr>
              <a:t>activity being </a:t>
            </a:r>
            <a:r>
              <a:rPr lang="en-US" sz="4300" b="1" dirty="0" smtClean="0">
                <a:solidFill>
                  <a:schemeClr val="accent4">
                    <a:lumMod val="10000"/>
                  </a:schemeClr>
                </a:solidFill>
              </a:rPr>
              <a:t>reviewed;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rgbClr val="FF0000"/>
                </a:solidFill>
              </a:rPr>
              <a:t>Freedom </a:t>
            </a:r>
            <a:r>
              <a:rPr lang="en-US" sz="4300" b="1" dirty="0">
                <a:solidFill>
                  <a:srgbClr val="FF0000"/>
                </a:solidFill>
              </a:rPr>
              <a:t>from bias and conflict of </a:t>
            </a:r>
            <a:r>
              <a:rPr lang="en-US" sz="4300" b="1" dirty="0" smtClean="0">
                <a:solidFill>
                  <a:srgbClr val="FF0000"/>
                </a:solidFill>
              </a:rPr>
              <a:t>interest;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>
                <a:solidFill>
                  <a:srgbClr val="06AA1A"/>
                </a:solidFill>
              </a:rPr>
              <a:t>M</a:t>
            </a:r>
            <a:r>
              <a:rPr lang="en-US" sz="4300" b="1" dirty="0" smtClean="0">
                <a:solidFill>
                  <a:srgbClr val="06AA1A"/>
                </a:solidFill>
              </a:rPr>
              <a:t>aintain objective </a:t>
            </a:r>
            <a:r>
              <a:rPr lang="en-US" sz="4300" b="1" dirty="0">
                <a:solidFill>
                  <a:srgbClr val="06AA1A"/>
                </a:solidFill>
              </a:rPr>
              <a:t>state of mind </a:t>
            </a:r>
            <a:r>
              <a:rPr lang="en-US" sz="4300" b="1" dirty="0" smtClean="0">
                <a:solidFill>
                  <a:srgbClr val="06AA1A"/>
                </a:solidFill>
              </a:rPr>
              <a:t>of TMs throughout </a:t>
            </a:r>
            <a:r>
              <a:rPr lang="en-US" sz="4300" b="1" dirty="0">
                <a:solidFill>
                  <a:srgbClr val="06AA1A"/>
                </a:solidFill>
              </a:rPr>
              <a:t>the process to ensure that review observations are based only on the assessed </a:t>
            </a:r>
            <a:r>
              <a:rPr lang="en-US" sz="4300" b="1" dirty="0" smtClean="0">
                <a:solidFill>
                  <a:srgbClr val="06AA1A"/>
                </a:solidFill>
              </a:rPr>
              <a:t>evidence</a:t>
            </a:r>
            <a:endParaRPr lang="fr-FR" sz="4100" dirty="0">
              <a:solidFill>
                <a:srgbClr val="06AA1A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0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81494" y="1203598"/>
            <a:ext cx="8882994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00B0F0"/>
                </a:solidFill>
              </a:rPr>
              <a:t>Evidence-based </a:t>
            </a:r>
            <a:r>
              <a:rPr lang="en-US" sz="4300" b="1" dirty="0" smtClean="0">
                <a:solidFill>
                  <a:srgbClr val="00B0F0"/>
                </a:solidFill>
              </a:rPr>
              <a:t>approach</a:t>
            </a:r>
          </a:p>
          <a:p>
            <a:pPr marL="0" indent="0" algn="ctr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 smtClean="0">
                <a:solidFill>
                  <a:srgbClr val="C00000"/>
                </a:solidFill>
              </a:rPr>
              <a:t>Rational </a:t>
            </a:r>
            <a:r>
              <a:rPr lang="en-US" sz="4300" b="1" dirty="0">
                <a:solidFill>
                  <a:srgbClr val="C00000"/>
                </a:solidFill>
              </a:rPr>
              <a:t>method for reaching reliable and reproducible conclusions in a systematic </a:t>
            </a:r>
            <a:r>
              <a:rPr lang="en-US" sz="4300" b="1" dirty="0" smtClean="0">
                <a:solidFill>
                  <a:srgbClr val="C00000"/>
                </a:solidFill>
              </a:rPr>
              <a:t>process;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/>
              <a:t>Review evidence shall be verifiable and based on samples of the information </a:t>
            </a:r>
            <a:r>
              <a:rPr lang="en-US" sz="4300" b="1" dirty="0" smtClean="0"/>
              <a:t>available;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rgbClr val="00B050"/>
                </a:solidFill>
              </a:rPr>
              <a:t>The </a:t>
            </a:r>
            <a:r>
              <a:rPr lang="en-US" sz="4300" b="1" dirty="0">
                <a:solidFill>
                  <a:srgbClr val="00B050"/>
                </a:solidFill>
              </a:rPr>
              <a:t>appropriate use of sampling is closely related to the confidence that can be placed in the review conclusions</a:t>
            </a:r>
            <a:endParaRPr lang="fr-FR" sz="4100" dirty="0">
              <a:solidFill>
                <a:srgbClr val="00B05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fr-FR" sz="2700" b="1" dirty="0" err="1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6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285750"/>
            <a:ext cx="6172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“We know where to go”</a:t>
            </a:r>
            <a:endParaRPr lang="en-GB" sz="33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eaLnBrk="1" hangingPunct="1"/>
            <a:fld id="{EE423C55-27A0-4508-A7AE-32D122FFDB3D}" type="slidenum">
              <a:rPr lang="en-US">
                <a:solidFill>
                  <a:srgbClr val="FFFFFF"/>
                </a:solidFill>
                <a:latin typeface="Calibri" pitchFamily="34" charset="0"/>
              </a:rPr>
              <a:pPr eaLnBrk="1" hangingPunct="1"/>
              <a:t>17</a:t>
            </a:fld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71551"/>
            <a:ext cx="4526756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01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741830"/>
            <a:ext cx="3322712" cy="576064"/>
          </a:xfrm>
        </p:spPr>
        <p:txBody>
          <a:bodyPr/>
          <a:lstStyle/>
          <a:p>
            <a:pPr algn="ctr"/>
            <a:r>
              <a:rPr lang="fr-FR" sz="2800" b="1" dirty="0" err="1" smtClean="0"/>
              <a:t>Outline</a:t>
            </a:r>
            <a:endParaRPr lang="fr-FR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207589"/>
            <a:ext cx="7920880" cy="3600450"/>
          </a:xfrm>
        </p:spPr>
        <p:txBody>
          <a:bodyPr>
            <a:normAutofit/>
          </a:bodyPr>
          <a:lstStyle/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Introduction: </a:t>
            </a:r>
            <a:r>
              <a:rPr lang="fr-FR" b="1" dirty="0" err="1" smtClean="0"/>
              <a:t>Shared</a:t>
            </a:r>
            <a:r>
              <a:rPr lang="fr-FR" b="1" dirty="0" smtClean="0"/>
              <a:t> Values ?</a:t>
            </a:r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Programme </a:t>
            </a:r>
            <a:r>
              <a:rPr lang="fr-FR" b="1" dirty="0" err="1" smtClean="0"/>
              <a:t>principles</a:t>
            </a:r>
            <a:r>
              <a:rPr lang="fr-FR" b="1" dirty="0" smtClean="0"/>
              <a:t> &amp; </a:t>
            </a:r>
            <a:r>
              <a:rPr lang="fr-FR" b="1" dirty="0" err="1" smtClean="0"/>
              <a:t>Procedures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 </a:t>
            </a:r>
            <a:r>
              <a:rPr lang="fr-FR" b="1" dirty="0" err="1" smtClean="0"/>
              <a:t>Review</a:t>
            </a:r>
            <a:r>
              <a:rPr lang="fr-FR" b="1" dirty="0" smtClean="0"/>
              <a:t> </a:t>
            </a:r>
            <a:r>
              <a:rPr lang="fr-FR" b="1" dirty="0" err="1"/>
              <a:t>principles</a:t>
            </a:r>
            <a:r>
              <a:rPr lang="fr-FR" b="1" dirty="0"/>
              <a:t> &amp; </a:t>
            </a:r>
            <a:r>
              <a:rPr lang="fr-FR" b="1" dirty="0" err="1"/>
              <a:t>Procedures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019810"/>
            <a:ext cx="9036496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ClrTx/>
              <a:buNone/>
            </a:pPr>
            <a:endParaRPr lang="en-CA" b="1" dirty="0" smtClean="0"/>
          </a:p>
          <a:p>
            <a:pPr marL="0" indent="0" algn="ctr">
              <a:buClrTx/>
              <a:buNone/>
            </a:pPr>
            <a:r>
              <a:rPr lang="en-CA" b="1" smtClean="0"/>
              <a:t>Which </a:t>
            </a:r>
            <a:r>
              <a:rPr lang="en-CA" b="1" dirty="0" smtClean="0"/>
              <a:t>Values do we wish  to share for </a:t>
            </a:r>
            <a:r>
              <a:rPr lang="en-CA" b="1" smtClean="0"/>
              <a:t>a Common </a:t>
            </a:r>
            <a:r>
              <a:rPr lang="en-CA" b="1" dirty="0" smtClean="0"/>
              <a:t>Goal?</a:t>
            </a:r>
          </a:p>
          <a:p>
            <a:pPr marL="0" indent="0">
              <a:buClrTx/>
              <a:buNone/>
            </a:pPr>
            <a:endParaRPr lang="en-CA" b="1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CA" b="1" dirty="0" smtClean="0"/>
              <a:t>Truth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CA" b="1" dirty="0" smtClean="0"/>
              <a:t>Transparency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CA" b="1" dirty="0" smtClean="0"/>
              <a:t>Collabo</a:t>
            </a:r>
            <a:r>
              <a:rPr lang="en-CA" b="1" dirty="0"/>
              <a:t>r</a:t>
            </a:r>
            <a:r>
              <a:rPr lang="en-CA" b="1" dirty="0" smtClean="0"/>
              <a:t>ation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CA" b="1" dirty="0" smtClean="0"/>
              <a:t>Consistency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CA" b="1" dirty="0" smtClean="0"/>
              <a:t>Agreed standards and guidance</a:t>
            </a:r>
          </a:p>
          <a:p>
            <a:pPr marL="0" indent="0">
              <a:buClrTx/>
              <a:buNone/>
            </a:pPr>
            <a:r>
              <a:rPr lang="en-CA" b="1" dirty="0" smtClean="0"/>
              <a:t>……….</a:t>
            </a: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019810"/>
            <a:ext cx="9036496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CA" b="1" dirty="0" smtClean="0"/>
              <a:t>Universality</a:t>
            </a:r>
          </a:p>
          <a:p>
            <a:pPr marL="0" indent="0">
              <a:buClrTx/>
              <a:buNone/>
            </a:pPr>
            <a:r>
              <a:rPr lang="en-US" b="1" dirty="0">
                <a:solidFill>
                  <a:schemeClr val="accent6"/>
                </a:solidFill>
              </a:rPr>
              <a:t>All ANSP Partners will be subject to </a:t>
            </a:r>
            <a:r>
              <a:rPr lang="en-US" b="1" dirty="0" smtClean="0">
                <a:solidFill>
                  <a:schemeClr val="accent6"/>
                </a:solidFill>
              </a:rPr>
              <a:t>review according to: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100" b="1" dirty="0">
                <a:solidFill>
                  <a:srgbClr val="00B050"/>
                </a:solidFill>
              </a:rPr>
              <a:t>A rotational basis</a:t>
            </a:r>
            <a:r>
              <a:rPr lang="en-US" b="1" dirty="0" smtClean="0">
                <a:solidFill>
                  <a:schemeClr val="accent6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The principles, methodologies, processes and procedures established for conducting such activities;</a:t>
            </a:r>
          </a:p>
          <a:p>
            <a:pPr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The framework agreement agreed by all participating </a:t>
            </a:r>
            <a:r>
              <a:rPr lang="en-US" sz="3100" b="1" dirty="0" smtClean="0">
                <a:solidFill>
                  <a:srgbClr val="FF0000"/>
                </a:solidFill>
              </a:rPr>
              <a:t>ANSPs</a:t>
            </a:r>
            <a:endParaRPr lang="fr-FR" b="1" dirty="0" smtClean="0"/>
          </a:p>
          <a:p>
            <a:pPr>
              <a:buClrTx/>
            </a:pP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9810"/>
            <a:ext cx="9144000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ClrTx/>
              <a:buNone/>
            </a:pPr>
            <a:r>
              <a:rPr lang="en-CA" b="1" dirty="0" smtClean="0"/>
              <a:t>Transparency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6"/>
                </a:solidFill>
              </a:rPr>
              <a:t>Programme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activities </a:t>
            </a:r>
            <a:r>
              <a:rPr lang="en-US" b="1" dirty="0" smtClean="0">
                <a:solidFill>
                  <a:schemeClr val="accent6"/>
                </a:solidFill>
              </a:rPr>
              <a:t>conducted </a:t>
            </a:r>
            <a:r>
              <a:rPr lang="en-US" b="1" dirty="0">
                <a:solidFill>
                  <a:schemeClr val="accent6"/>
                </a:solidFill>
              </a:rPr>
              <a:t>under a fully transparent </a:t>
            </a:r>
            <a:r>
              <a:rPr lang="en-US" b="1" dirty="0" smtClean="0">
                <a:solidFill>
                  <a:schemeClr val="accent6"/>
                </a:solidFill>
              </a:rPr>
              <a:t>process and </a:t>
            </a:r>
            <a:r>
              <a:rPr lang="en-US" b="1" dirty="0">
                <a:solidFill>
                  <a:schemeClr val="accent6"/>
                </a:solidFill>
              </a:rPr>
              <a:t>open for examination by all parties concerned</a:t>
            </a:r>
            <a:r>
              <a:rPr lang="en-US" b="1" dirty="0" smtClean="0">
                <a:solidFill>
                  <a:schemeClr val="accent6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rgbClr val="06AA1A"/>
                </a:solidFill>
              </a:rPr>
              <a:t>The finalized results of the activities will provide sufficient information for the Host ANSP to make informed decisions regarding the correction action plans to be </a:t>
            </a:r>
            <a:r>
              <a:rPr lang="en-US" b="1" dirty="0" smtClean="0">
                <a:solidFill>
                  <a:srgbClr val="06AA1A"/>
                </a:solidFill>
              </a:rPr>
              <a:t>taken</a:t>
            </a:r>
          </a:p>
          <a:p>
            <a:pPr>
              <a:buClrTx/>
            </a:pP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9810"/>
            <a:ext cx="9144000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ClrTx/>
              <a:buNone/>
            </a:pPr>
            <a:r>
              <a:rPr lang="en-GB" b="1" dirty="0" smtClean="0"/>
              <a:t>Timeliness</a:t>
            </a:r>
            <a:endParaRPr lang="en-CA" b="1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b="1" dirty="0" smtClean="0"/>
              <a:t>Results </a:t>
            </a:r>
            <a:r>
              <a:rPr lang="en-GB" b="1" dirty="0"/>
              <a:t>of the Programme activities shall be produced by the peer support review team in a timely manner, in accordance with a predetermined schedule for the preparation and submission of these results</a:t>
            </a:r>
            <a:r>
              <a:rPr lang="en-GB" b="1" dirty="0" smtClean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GB" b="1" dirty="0">
                <a:solidFill>
                  <a:srgbClr val="FF0000"/>
                </a:solidFill>
              </a:rPr>
              <a:t>ANSP Partners shall submit updates, comments, action plans and all required documentation in accordance with the timelines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9810"/>
            <a:ext cx="9144000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All-inclusiveness</a:t>
            </a:r>
          </a:p>
          <a:p>
            <a:pPr marL="0" indent="0">
              <a:buClrTx/>
              <a:buNone/>
            </a:pPr>
            <a:r>
              <a:rPr lang="en-US" b="1" dirty="0" smtClean="0"/>
              <a:t>The scope of the </a:t>
            </a:r>
            <a:r>
              <a:rPr lang="en-US" b="1" dirty="0" err="1" smtClean="0"/>
              <a:t>Programme</a:t>
            </a:r>
            <a:r>
              <a:rPr lang="en-US" b="1" dirty="0" smtClean="0"/>
              <a:t> includes the ICAO SARPs contained in: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b="1" dirty="0">
                <a:solidFill>
                  <a:srgbClr val="FF0000"/>
                </a:solidFill>
              </a:rPr>
              <a:t>ANS-related Annexes to the </a:t>
            </a:r>
            <a:r>
              <a:rPr lang="en-US" b="1" dirty="0" smtClean="0">
                <a:solidFill>
                  <a:srgbClr val="FF0000"/>
                </a:solidFill>
              </a:rPr>
              <a:t>Convention;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6AA1A"/>
                </a:solidFill>
              </a:rPr>
              <a:t>Procedures </a:t>
            </a:r>
            <a:r>
              <a:rPr lang="en-US" b="1" dirty="0">
                <a:solidFill>
                  <a:srgbClr val="06AA1A"/>
                </a:solidFill>
              </a:rPr>
              <a:t>for Air Navigation Services (PANS</a:t>
            </a:r>
            <a:r>
              <a:rPr lang="en-US" b="1" dirty="0" smtClean="0">
                <a:solidFill>
                  <a:srgbClr val="06AA1A"/>
                </a:solidFill>
              </a:rPr>
              <a:t>);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B0052"/>
                </a:solidFill>
              </a:rPr>
              <a:t>Guidance </a:t>
            </a:r>
            <a:r>
              <a:rPr lang="en-US" b="1" dirty="0">
                <a:solidFill>
                  <a:srgbClr val="7B0052"/>
                </a:solidFill>
              </a:rPr>
              <a:t>material and related procedures and </a:t>
            </a:r>
            <a:r>
              <a:rPr lang="en-US" b="1" dirty="0" smtClean="0">
                <a:solidFill>
                  <a:srgbClr val="7B0052"/>
                </a:solidFill>
              </a:rPr>
              <a:t>practices</a:t>
            </a:r>
            <a:endParaRPr lang="fr-FR" b="1" dirty="0">
              <a:solidFill>
                <a:srgbClr val="7B005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9810"/>
            <a:ext cx="9144000" cy="3714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ClrTx/>
              <a:buNone/>
            </a:pPr>
            <a:r>
              <a:rPr lang="en-US" b="1" dirty="0" smtClean="0">
                <a:solidFill>
                  <a:srgbClr val="A74233"/>
                </a:solidFill>
              </a:rPr>
              <a:t>All-inclusiveness</a:t>
            </a:r>
          </a:p>
          <a:p>
            <a:pPr marL="0" indent="0">
              <a:buClrTx/>
              <a:buNone/>
            </a:pPr>
            <a:r>
              <a:rPr lang="en-US" b="1" dirty="0" smtClean="0"/>
              <a:t>The scope of the </a:t>
            </a:r>
            <a:r>
              <a:rPr lang="en-US" b="1" dirty="0" err="1" smtClean="0"/>
              <a:t>Programme</a:t>
            </a:r>
            <a:r>
              <a:rPr lang="en-US" b="1" dirty="0" smtClean="0"/>
              <a:t> includes the ICAO SARPs contained in: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b="1" dirty="0">
                <a:solidFill>
                  <a:srgbClr val="FF0000"/>
                </a:solidFill>
              </a:rPr>
              <a:t>ANS-related Annexes to the </a:t>
            </a:r>
            <a:r>
              <a:rPr lang="en-US" b="1" dirty="0" smtClean="0">
                <a:solidFill>
                  <a:srgbClr val="FF0000"/>
                </a:solidFill>
              </a:rPr>
              <a:t>Convention;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6AA1A"/>
                </a:solidFill>
              </a:rPr>
              <a:t>Procedures </a:t>
            </a:r>
            <a:r>
              <a:rPr lang="en-US" b="1" dirty="0">
                <a:solidFill>
                  <a:srgbClr val="06AA1A"/>
                </a:solidFill>
              </a:rPr>
              <a:t>for Air Navigation Services (PANS</a:t>
            </a:r>
            <a:r>
              <a:rPr lang="en-US" b="1" dirty="0" smtClean="0">
                <a:solidFill>
                  <a:srgbClr val="06AA1A"/>
                </a:solidFill>
              </a:rPr>
              <a:t>);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40075"/>
                </a:solidFill>
              </a:rPr>
              <a:t>Guidance </a:t>
            </a:r>
            <a:r>
              <a:rPr lang="en-US" b="1" dirty="0">
                <a:solidFill>
                  <a:srgbClr val="C40075"/>
                </a:solidFill>
              </a:rPr>
              <a:t>material and related procedures and practices.</a:t>
            </a:r>
            <a:endParaRPr lang="fr-FR" b="1" dirty="0">
              <a:solidFill>
                <a:srgbClr val="C4007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220" y="35013"/>
            <a:ext cx="4397268" cy="857250"/>
          </a:xfrm>
        </p:spPr>
        <p:txBody>
          <a:bodyPr/>
          <a:lstStyle/>
          <a:p>
            <a:r>
              <a:rPr lang="fr-FR" sz="27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Programme </a:t>
            </a: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7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8870" y="892262"/>
            <a:ext cx="9144000" cy="39880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ClrTx/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Systematic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consistent and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objective</a:t>
            </a:r>
          </a:p>
          <a:p>
            <a:pPr marL="0" indent="0" algn="ctr">
              <a:buClrTx/>
              <a:buNone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Programme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shall be conducted in a systematic, consistent and objective manner;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Standardization </a:t>
            </a:r>
            <a:r>
              <a:rPr lang="en-US" b="1" dirty="0">
                <a:solidFill>
                  <a:srgbClr val="FF0000"/>
                </a:solidFill>
              </a:rPr>
              <a:t>and uniformity in the scope, depth and quality of the </a:t>
            </a:r>
            <a:r>
              <a:rPr lang="en-US" b="1" dirty="0" err="1">
                <a:solidFill>
                  <a:srgbClr val="FF0000"/>
                </a:solidFill>
              </a:rPr>
              <a:t>Programme</a:t>
            </a:r>
            <a:r>
              <a:rPr lang="en-US" b="1" dirty="0">
                <a:solidFill>
                  <a:srgbClr val="FF0000"/>
                </a:solidFill>
              </a:rPr>
              <a:t> activities shall be achieved </a:t>
            </a:r>
            <a:r>
              <a:rPr lang="en-US" b="1" dirty="0" smtClean="0">
                <a:solidFill>
                  <a:srgbClr val="FF0000"/>
                </a:solidFill>
              </a:rPr>
              <a:t>through: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use of trained and qualified reviewers and </a:t>
            </a:r>
            <a:r>
              <a:rPr lang="en-US" b="1" dirty="0" smtClean="0">
                <a:solidFill>
                  <a:srgbClr val="002060"/>
                </a:solidFill>
              </a:rPr>
              <a:t>SMEs;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6AA1A"/>
                </a:solidFill>
              </a:rPr>
              <a:t>The </a:t>
            </a:r>
            <a:r>
              <a:rPr lang="en-US" b="1" dirty="0">
                <a:solidFill>
                  <a:srgbClr val="06AA1A"/>
                </a:solidFill>
              </a:rPr>
              <a:t>use of standardized PQs and the provision of relevant guidance </a:t>
            </a:r>
            <a:r>
              <a:rPr lang="en-US" b="1" dirty="0" smtClean="0">
                <a:solidFill>
                  <a:srgbClr val="06AA1A"/>
                </a:solidFill>
              </a:rPr>
              <a:t>material.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B532F5E-83CD-46ED-8778-5EE677ECC0A2}"/>
</file>

<file path=customXml/itemProps2.xml><?xml version="1.0" encoding="utf-8"?>
<ds:datastoreItem xmlns:ds="http://schemas.openxmlformats.org/officeDocument/2006/customXml" ds:itemID="{1D9C13E5-E380-41BE-99FD-664A74BB64EC}"/>
</file>

<file path=customXml/itemProps3.xml><?xml version="1.0" encoding="utf-8"?>
<ds:datastoreItem xmlns:ds="http://schemas.openxmlformats.org/officeDocument/2006/customXml" ds:itemID="{E383FA3E-891C-4707-AC07-B6A0C88531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756</Words>
  <Application>Microsoft Office PowerPoint</Application>
  <PresentationFormat>Affichage à l'écran (16:9)</PresentationFormat>
  <Paragraphs>127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Office Theme</vt:lpstr>
      <vt:lpstr>1_ICAO</vt:lpstr>
      <vt:lpstr>Présentation PowerPoint</vt:lpstr>
      <vt:lpstr>Outline</vt:lpstr>
      <vt:lpstr>Programme PRINCIPLES   </vt:lpstr>
      <vt:lpstr>Programme PRINCIPLES   </vt:lpstr>
      <vt:lpstr>Programme PRINCIPLES   </vt:lpstr>
      <vt:lpstr>Programme PRINCIPLES   </vt:lpstr>
      <vt:lpstr>Programme PRINCIPLES   </vt:lpstr>
      <vt:lpstr>Programme PRINCIPLES   </vt:lpstr>
      <vt:lpstr>Programme PRINCIPLES   </vt:lpstr>
      <vt:lpstr>Programme PRINCIPLES   </vt:lpstr>
      <vt:lpstr>Programme PRINCIPLES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148</cp:revision>
  <dcterms:created xsi:type="dcterms:W3CDTF">2013-08-20T15:49:37Z</dcterms:created>
  <dcterms:modified xsi:type="dcterms:W3CDTF">2018-04-26T08:33:41Z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