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6"/>
  </p:notesMasterIdLst>
  <p:sldIdLst>
    <p:sldId id="366" r:id="rId6"/>
    <p:sldId id="379" r:id="rId7"/>
    <p:sldId id="370" r:id="rId8"/>
    <p:sldId id="390" r:id="rId9"/>
    <p:sldId id="380" r:id="rId10"/>
    <p:sldId id="381" r:id="rId11"/>
    <p:sldId id="382" r:id="rId12"/>
    <p:sldId id="383" r:id="rId13"/>
    <p:sldId id="384" r:id="rId14"/>
    <p:sldId id="385" r:id="rId15"/>
    <p:sldId id="386" r:id="rId16"/>
    <p:sldId id="387" r:id="rId17"/>
    <p:sldId id="388" r:id="rId18"/>
    <p:sldId id="391" r:id="rId19"/>
    <p:sldId id="392" r:id="rId20"/>
    <p:sldId id="394" r:id="rId21"/>
    <p:sldId id="395" r:id="rId22"/>
    <p:sldId id="393" r:id="rId23"/>
    <p:sldId id="389" r:id="rId24"/>
    <p:sldId id="262"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themon, NDIKUMANA" initials="A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60"/>
    <a:srgbClr val="C40075"/>
    <a:srgbClr val="7B0052"/>
    <a:srgbClr val="CC8004"/>
    <a:srgbClr val="006EB7"/>
    <a:srgbClr val="0054A4"/>
    <a:srgbClr val="A2CFEF"/>
    <a:srgbClr val="279DD9"/>
    <a:srgbClr val="F37021"/>
    <a:srgbClr val="A742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59" autoAdjust="0"/>
    <p:restoredTop sz="90909" autoAdjust="0"/>
  </p:normalViewPr>
  <p:slideViewPr>
    <p:cSldViewPr>
      <p:cViewPr varScale="1">
        <p:scale>
          <a:sx n="109" d="100"/>
          <a:sy n="109" d="100"/>
        </p:scale>
        <p:origin x="-307" y="-67"/>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30" Type="http://schemas.openxmlformats.org/officeDocument/2006/relationships/theme" Target="theme/theme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F61A3-FCB2-4CC6-AD46-62A4D4E38377}" type="datetimeFigureOut">
              <a:rPr lang="fr-FR" smtClean="0"/>
              <a:t>25/04/2018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E7F3EA-CBD4-47E5-BCB9-3CDA14F5CFCB}" type="slidenum">
              <a:rPr lang="fr-FR" smtClean="0"/>
              <a:t>‹#›</a:t>
            </a:fld>
            <a:endParaRPr lang="fr-FR"/>
          </a:p>
        </p:txBody>
      </p:sp>
    </p:spTree>
    <p:extLst>
      <p:ext uri="{BB962C8B-B14F-4D97-AF65-F5344CB8AC3E}">
        <p14:creationId xmlns:p14="http://schemas.microsoft.com/office/powerpoint/2010/main" val="2266337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4948014"/>
            <a:ext cx="2133600" cy="273844"/>
          </a:xfrm>
        </p:spPr>
        <p:txBody>
          <a:bodyPr/>
          <a:lstStyle/>
          <a:p>
            <a:r>
              <a:rPr lang="en-US" smtClean="0"/>
              <a:t>25-27 April 2018</a:t>
            </a:r>
            <a:endParaRPr lang="en-CA" dirty="0"/>
          </a:p>
        </p:txBody>
      </p:sp>
      <p:sp>
        <p:nvSpPr>
          <p:cNvPr id="5" name="Footer Placeholder 4"/>
          <p:cNvSpPr>
            <a:spLocks noGrp="1"/>
          </p:cNvSpPr>
          <p:nvPr>
            <p:ph type="ftr" sz="quarter" idx="11"/>
          </p:nvPr>
        </p:nvSpPr>
        <p:spPr>
          <a:xfrm>
            <a:off x="3124200" y="4948014"/>
            <a:ext cx="2895600" cy="273844"/>
          </a:xfrm>
        </p:spPr>
        <p:txBody>
          <a:bodyPr/>
          <a:lstStyle/>
          <a:p>
            <a:r>
              <a:rPr lang="en-US" smtClean="0"/>
              <a:t>ICAO AFI Plan African ANSP Peer Review Project – Regional Workshop</a:t>
            </a:r>
            <a:endParaRPr lang="en-CA" dirty="0"/>
          </a:p>
        </p:txBody>
      </p:sp>
      <p:sp>
        <p:nvSpPr>
          <p:cNvPr id="6" name="Slide Number Placeholder 5"/>
          <p:cNvSpPr>
            <a:spLocks noGrp="1"/>
          </p:cNvSpPr>
          <p:nvPr>
            <p:ph type="sldNum" sz="quarter" idx="12"/>
          </p:nvPr>
        </p:nvSpPr>
        <p:spPr>
          <a:xfrm>
            <a:off x="6553200" y="4948014"/>
            <a:ext cx="2133600" cy="273844"/>
          </a:xfrm>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50260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7574"/>
            <a:ext cx="2057400" cy="3744416"/>
          </a:xfrm>
          <a:prstGeom prst="rect">
            <a:avLst/>
          </a:prstGeom>
        </p:spPr>
        <p:txBody>
          <a:bodyPr vert="eaVert"/>
          <a:lstStyle>
            <a:lvl1pPr>
              <a:defRPr>
                <a:solidFill>
                  <a:srgbClr val="5A6870"/>
                </a:solidFill>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987574"/>
            <a:ext cx="6019800" cy="3744416"/>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r>
              <a:rPr lang="en-US" smtClean="0"/>
              <a:t>25-27 April 2018</a:t>
            </a:r>
            <a:endParaRPr lang="en-CA" dirty="0"/>
          </a:p>
        </p:txBody>
      </p:sp>
      <p:sp>
        <p:nvSpPr>
          <p:cNvPr id="5" name="Footer Placeholder 4"/>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78456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25-27 April 2018</a:t>
            </a:r>
            <a:endParaRPr lang="en-CA" dirty="0"/>
          </a:p>
        </p:txBody>
      </p:sp>
      <p:sp>
        <p:nvSpPr>
          <p:cNvPr id="4" name="Footer Placeholder 3"/>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739799"/>
            <a:ext cx="9217023" cy="4152900"/>
          </a:xfrm>
          <a:prstGeom prst="rect">
            <a:avLst/>
          </a:prstGeom>
        </p:spPr>
      </p:pic>
    </p:spTree>
    <p:extLst>
      <p:ext uri="{BB962C8B-B14F-4D97-AF65-F5344CB8AC3E}">
        <p14:creationId xmlns:p14="http://schemas.microsoft.com/office/powerpoint/2010/main" val="233134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25-27 April 2018</a:t>
            </a:r>
            <a:endParaRPr lang="en-CA" dirty="0"/>
          </a:p>
        </p:txBody>
      </p:sp>
      <p:sp>
        <p:nvSpPr>
          <p:cNvPr id="4" name="Footer Placeholder 3"/>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421053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25-27 April 2018</a:t>
            </a:r>
            <a:endParaRPr lang="en-CA" dirty="0"/>
          </a:p>
        </p:txBody>
      </p:sp>
      <p:sp>
        <p:nvSpPr>
          <p:cNvPr id="4" name="Footer Placeholder 3"/>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3877812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25-27 April 2018</a:t>
            </a:r>
            <a:endParaRPr lang="en-CA" dirty="0"/>
          </a:p>
        </p:txBody>
      </p:sp>
      <p:sp>
        <p:nvSpPr>
          <p:cNvPr id="4" name="Footer Placeholder 3"/>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476746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25-27 April 2018</a:t>
            </a:r>
            <a:endParaRPr lang="en-CA" dirty="0"/>
          </a:p>
        </p:txBody>
      </p:sp>
      <p:sp>
        <p:nvSpPr>
          <p:cNvPr id="4" name="Footer Placeholder 3"/>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4" y="1599883"/>
            <a:ext cx="9142286" cy="3291223"/>
          </a:xfrm>
          <a:prstGeom prst="rect">
            <a:avLst/>
          </a:prstGeom>
        </p:spPr>
      </p:pic>
    </p:spTree>
    <p:extLst>
      <p:ext uri="{BB962C8B-B14F-4D97-AF65-F5344CB8AC3E}">
        <p14:creationId xmlns:p14="http://schemas.microsoft.com/office/powerpoint/2010/main" val="1303841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25-27 April 2018</a:t>
            </a:r>
            <a:endParaRPr lang="en-CA" dirty="0"/>
          </a:p>
        </p:txBody>
      </p:sp>
      <p:sp>
        <p:nvSpPr>
          <p:cNvPr id="4" name="Footer Placeholder 3"/>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7356"/>
            <a:ext cx="9144000" cy="4176465"/>
          </a:xfrm>
          <a:prstGeom prst="rect">
            <a:avLst/>
          </a:prstGeom>
        </p:spPr>
      </p:pic>
    </p:spTree>
    <p:extLst>
      <p:ext uri="{BB962C8B-B14F-4D97-AF65-F5344CB8AC3E}">
        <p14:creationId xmlns:p14="http://schemas.microsoft.com/office/powerpoint/2010/main" val="3387783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25-27 April 2018</a:t>
            </a:r>
            <a:endParaRPr lang="en-CA" dirty="0"/>
          </a:p>
        </p:txBody>
      </p:sp>
      <p:sp>
        <p:nvSpPr>
          <p:cNvPr id="4" name="Footer Placeholder 3"/>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9654"/>
            <a:ext cx="9144000" cy="3810000"/>
          </a:xfrm>
          <a:prstGeom prst="rect">
            <a:avLst/>
          </a:prstGeom>
        </p:spPr>
      </p:pic>
    </p:spTree>
    <p:extLst>
      <p:ext uri="{BB962C8B-B14F-4D97-AF65-F5344CB8AC3E}">
        <p14:creationId xmlns:p14="http://schemas.microsoft.com/office/powerpoint/2010/main" val="2720376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905677"/>
            <a:ext cx="8229600" cy="28869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r>
              <a:rPr lang="en-US" smtClean="0"/>
              <a:t>25-27 April 2018</a:t>
            </a:r>
            <a:endParaRPr lang="en-CA" dirty="0"/>
          </a:p>
        </p:txBody>
      </p:sp>
      <p:sp>
        <p:nvSpPr>
          <p:cNvPr id="5" name="Footer Placeholder 4"/>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65858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200" b="1" cap="all">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US" smtClean="0"/>
              <a:t>25-27 April 2018</a:t>
            </a:r>
            <a:endParaRPr lang="en-CA" dirty="0"/>
          </a:p>
        </p:txBody>
      </p:sp>
      <p:sp>
        <p:nvSpPr>
          <p:cNvPr id="5" name="Footer Placeholder 4"/>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01779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r>
              <a:rPr lang="en-US" smtClean="0"/>
              <a:t>25-27 April 2018</a:t>
            </a:r>
            <a:endParaRPr lang="en-CA" dirty="0"/>
          </a:p>
        </p:txBody>
      </p:sp>
      <p:sp>
        <p:nvSpPr>
          <p:cNvPr id="6" name="Footer Placeholder 5"/>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62491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851670"/>
            <a:ext cx="4040188"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27734"/>
            <a:ext cx="4040188"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6" y="1851670"/>
            <a:ext cx="4041775"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427734"/>
            <a:ext cx="4041775"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r>
              <a:rPr lang="en-US" smtClean="0"/>
              <a:t>25-27 April 2018</a:t>
            </a:r>
            <a:endParaRPr lang="en-CA" dirty="0"/>
          </a:p>
        </p:txBody>
      </p:sp>
      <p:sp>
        <p:nvSpPr>
          <p:cNvPr id="8" name="Footer Placeholder 7"/>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9" name="Slide Number Placeholder 8"/>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36975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31589"/>
            <a:ext cx="3008313" cy="871538"/>
          </a:xfrm>
          <a:prstGeom prst="rect">
            <a:avLst/>
          </a:prstGeom>
        </p:spPr>
        <p:txBody>
          <a:bodyPr anchor="b"/>
          <a:lstStyle>
            <a:lvl1pPr algn="l">
              <a:defRPr sz="2000" b="1">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31590"/>
            <a:ext cx="5111750" cy="34470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1" y="2003127"/>
            <a:ext cx="3008313" cy="2575545"/>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smtClean="0"/>
              <a:t>25-27 April 2018</a:t>
            </a:r>
            <a:endParaRPr lang="en-CA" dirty="0"/>
          </a:p>
        </p:txBody>
      </p:sp>
      <p:sp>
        <p:nvSpPr>
          <p:cNvPr id="6" name="Footer Placeholder 5"/>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989485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25-27 April 2018</a:t>
            </a:r>
            <a:endParaRPr lang="en-CA" dirty="0"/>
          </a:p>
        </p:txBody>
      </p:sp>
      <p:sp>
        <p:nvSpPr>
          <p:cNvPr id="4" name="Footer Placeholder 3"/>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1665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82900"/>
            <a:ext cx="5486400" cy="425054"/>
          </a:xfrm>
          <a:prstGeom prst="rect">
            <a:avLst/>
          </a:prstGeom>
        </p:spPr>
        <p:txBody>
          <a:bodyPr anchor="b"/>
          <a:lstStyle>
            <a:lvl1pPr algn="l">
              <a:defRPr sz="2000" b="1">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059582"/>
            <a:ext cx="5486400" cy="28685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4407954"/>
            <a:ext cx="5486400" cy="324036"/>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smtClean="0"/>
              <a:t>25-27 April 2018</a:t>
            </a:r>
            <a:endParaRPr lang="en-CA" dirty="0"/>
          </a:p>
        </p:txBody>
      </p:sp>
      <p:sp>
        <p:nvSpPr>
          <p:cNvPr id="6" name="Footer Placeholder 5"/>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76094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3"/>
            <a:ext cx="8229600" cy="756084"/>
          </a:xfrm>
          <a:prstGeom prst="rect">
            <a:avLst/>
          </a:prstGeom>
        </p:spPr>
        <p:txBody>
          <a:bodyPr/>
          <a:lstStyle>
            <a:lvl1pPr>
              <a:defRPr>
                <a:solidFill>
                  <a:srgbClr val="5A6870"/>
                </a:solidFill>
                <a:latin typeface="Arial" pitchFamily="34" charset="0"/>
                <a:cs typeface="Arial" pitchFamily="34" charset="0"/>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851670"/>
            <a:ext cx="8229600" cy="29409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r>
              <a:rPr lang="en-US" smtClean="0"/>
              <a:t>25-27 April 2018</a:t>
            </a:r>
            <a:endParaRPr lang="en-CA" dirty="0"/>
          </a:p>
        </p:txBody>
      </p:sp>
      <p:sp>
        <p:nvSpPr>
          <p:cNvPr id="5" name="Footer Placeholder 4"/>
          <p:cNvSpPr>
            <a:spLocks noGrp="1"/>
          </p:cNvSpPr>
          <p:nvPr>
            <p:ph type="ftr" sz="quarter" idx="11"/>
          </p:nvPr>
        </p:nvSpPr>
        <p:spPr/>
        <p:txBody>
          <a:bodyPr/>
          <a:lstStyle/>
          <a:p>
            <a:r>
              <a:rPr lang="en-US" smtClean="0"/>
              <a:t>ICAO AFI Plan African ANSP Peer Review Project – Regional Workshop</a:t>
            </a:r>
            <a:endParaRPr lang="en-CA" dirty="0"/>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406082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 y="-1"/>
            <a:ext cx="9143981" cy="981073"/>
          </a:xfrm>
          <a:prstGeom prst="rect">
            <a:avLst/>
          </a:prstGeom>
        </p:spPr>
      </p:pic>
      <p:sp>
        <p:nvSpPr>
          <p:cNvPr id="3" name="Text Placeholder 2"/>
          <p:cNvSpPr>
            <a:spLocks noGrp="1"/>
          </p:cNvSpPr>
          <p:nvPr>
            <p:ph type="body" idx="1"/>
          </p:nvPr>
        </p:nvSpPr>
        <p:spPr>
          <a:xfrm>
            <a:off x="457200" y="1200150"/>
            <a:ext cx="8229600" cy="35318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r>
              <a:rPr lang="en-US" smtClean="0"/>
              <a:t>25-27 April 2018</a:t>
            </a:r>
            <a:endParaRPr lang="en-CA" dirty="0"/>
          </a:p>
        </p:txBody>
      </p:sp>
      <p:sp>
        <p:nvSpPr>
          <p:cNvPr id="5" name="Footer Placeholder 4"/>
          <p:cNvSpPr>
            <a:spLocks noGrp="1"/>
          </p:cNvSpPr>
          <p:nvPr>
            <p:ph type="ftr" sz="quarter" idx="3"/>
          </p:nvPr>
        </p:nvSpPr>
        <p:spPr>
          <a:xfrm>
            <a:off x="3124200" y="4894008"/>
            <a:ext cx="289560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smtClean="0"/>
              <a:t>ICAO AFI Plan African ANSP Peer Review Project – Regional Workshop</a:t>
            </a:r>
            <a:endParaRPr lang="en-CA" dirty="0"/>
          </a:p>
        </p:txBody>
      </p:sp>
      <p:sp>
        <p:nvSpPr>
          <p:cNvPr id="6" name="Slide Number Placeholder 5"/>
          <p:cNvSpPr>
            <a:spLocks noGrp="1"/>
          </p:cNvSpPr>
          <p:nvPr>
            <p:ph type="sldNum" sz="quarter" idx="4"/>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4" r:id="rId7"/>
    <p:sldLayoutId id="2147483657" r:id="rId8"/>
    <p:sldLayoutId id="2147483658" r:id="rId9"/>
    <p:sldLayoutId id="2147483659" r:id="rId10"/>
    <p:sldLayoutId id="2147483660" r:id="rId11"/>
    <p:sldLayoutId id="2147483666" r:id="rId12"/>
    <p:sldLayoutId id="2147483661" r:id="rId13"/>
    <p:sldLayoutId id="2147483663" r:id="rId14"/>
    <p:sldLayoutId id="2147483664" r:id="rId15"/>
    <p:sldLayoutId id="2147483665" r:id="rId16"/>
    <p:sldLayoutId id="2147483667" r:id="rId17"/>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1"/>
          <p:cNvSpPr>
            <a:spLocks/>
          </p:cNvSpPr>
          <p:nvPr/>
        </p:nvSpPr>
        <p:spPr bwMode="auto">
          <a:xfrm>
            <a:off x="1907704" y="3933632"/>
            <a:ext cx="3999643" cy="585496"/>
          </a:xfrm>
          <a:prstGeom prst="rect">
            <a:avLst/>
          </a:prstGeom>
          <a:noFill/>
          <a:ln w="9525">
            <a:noFill/>
            <a:miter lim="800000"/>
            <a:headEnd/>
            <a:tailEnd/>
          </a:ln>
        </p:spPr>
        <p:txBody>
          <a:bodyPr/>
          <a:lstStyle/>
          <a:p>
            <a:pPr algn="ctr">
              <a:buFont typeface="Arial" charset="0"/>
              <a:buNone/>
            </a:pPr>
            <a:endParaRPr lang="en-US" sz="1400" b="1" i="1" dirty="0">
              <a:solidFill>
                <a:schemeClr val="accent6">
                  <a:lumMod val="50000"/>
                </a:schemeClr>
              </a:solidFill>
              <a:cs typeface="Arial" charset="0"/>
            </a:endParaRPr>
          </a:p>
          <a:p>
            <a:pPr algn="ctr">
              <a:buFont typeface="Arial" charset="0"/>
              <a:buNone/>
            </a:pPr>
            <a:r>
              <a:rPr lang="en-US" sz="2000" b="1" dirty="0" smtClean="0">
                <a:solidFill>
                  <a:srgbClr val="003260"/>
                </a:solidFill>
                <a:cs typeface="Arial" charset="0"/>
              </a:rPr>
              <a:t>Presented by: ESAF Regional Office</a:t>
            </a:r>
            <a:endParaRPr lang="en-US" sz="2000" b="1" dirty="0">
              <a:solidFill>
                <a:srgbClr val="003260"/>
              </a:solidFill>
              <a:cs typeface="Arial" charset="0"/>
            </a:endParaRPr>
          </a:p>
        </p:txBody>
      </p:sp>
      <p:sp>
        <p:nvSpPr>
          <p:cNvPr id="4" name="Slide Number Placeholder 3"/>
          <p:cNvSpPr>
            <a:spLocks noGrp="1"/>
          </p:cNvSpPr>
          <p:nvPr>
            <p:ph type="sldNum" sz="quarter" idx="12"/>
          </p:nvPr>
        </p:nvSpPr>
        <p:spPr/>
        <p:txBody>
          <a:bodyPr/>
          <a:lstStyle/>
          <a:p>
            <a:fld id="{3FF909EE-2C65-48BC-95E5-26F3591A45A6}" type="slidenum">
              <a:rPr lang="en-CA" smtClean="0"/>
              <a:t>1</a:t>
            </a:fld>
            <a:endParaRPr lang="en-CA"/>
          </a:p>
        </p:txBody>
      </p:sp>
      <p:sp>
        <p:nvSpPr>
          <p:cNvPr id="5" name="Rectangle 2"/>
          <p:cNvSpPr txBox="1">
            <a:spLocks noChangeArrowheads="1"/>
          </p:cNvSpPr>
          <p:nvPr/>
        </p:nvSpPr>
        <p:spPr>
          <a:xfrm>
            <a:off x="107504" y="1281327"/>
            <a:ext cx="6546333" cy="149802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600"/>
              </a:lnSpc>
              <a:tabLst>
                <a:tab pos="1255713" algn="l"/>
              </a:tabLst>
              <a:defRPr/>
            </a:pPr>
            <a:r>
              <a:rPr lang="en-US" sz="4000" b="1" spc="-20" dirty="0" smtClean="0">
                <a:solidFill>
                  <a:srgbClr val="003260"/>
                </a:solidFill>
              </a:rPr>
              <a:t>ICAO AFI Plan African ANSP </a:t>
            </a:r>
          </a:p>
          <a:p>
            <a:pPr>
              <a:lnSpc>
                <a:spcPts val="3600"/>
              </a:lnSpc>
              <a:tabLst>
                <a:tab pos="1255713" algn="l"/>
              </a:tabLst>
              <a:defRPr/>
            </a:pPr>
            <a:r>
              <a:rPr lang="en-US" sz="4000" b="1" spc="-20" dirty="0" smtClean="0">
                <a:solidFill>
                  <a:srgbClr val="003260"/>
                </a:solidFill>
              </a:rPr>
              <a:t>Peer Review Project - </a:t>
            </a:r>
          </a:p>
          <a:p>
            <a:pPr>
              <a:lnSpc>
                <a:spcPts val="3600"/>
              </a:lnSpc>
              <a:tabLst>
                <a:tab pos="1255713" algn="l"/>
              </a:tabLst>
              <a:defRPr/>
            </a:pPr>
            <a:r>
              <a:rPr lang="en-US" sz="4000" b="1" spc="-20" dirty="0" smtClean="0">
                <a:solidFill>
                  <a:srgbClr val="003260"/>
                </a:solidFill>
              </a:rPr>
              <a:t>Regional Workshop </a:t>
            </a:r>
            <a:endParaRPr lang="en-GB" sz="4000" b="1" spc="-20" dirty="0">
              <a:solidFill>
                <a:srgbClr val="003260"/>
              </a:solidFill>
            </a:endParaRPr>
          </a:p>
          <a:p>
            <a:pPr algn="l">
              <a:lnSpc>
                <a:spcPts val="3600"/>
              </a:lnSpc>
              <a:tabLst>
                <a:tab pos="1255713" algn="l"/>
              </a:tabLst>
              <a:defRPr/>
            </a:pPr>
            <a:endParaRPr lang="en-GB" b="1" spc="-20" dirty="0" smtClean="0">
              <a:solidFill>
                <a:srgbClr val="0054A4"/>
              </a:solidFill>
            </a:endParaRPr>
          </a:p>
        </p:txBody>
      </p:sp>
      <p:sp>
        <p:nvSpPr>
          <p:cNvPr id="2" name="TextBox 1"/>
          <p:cNvSpPr txBox="1"/>
          <p:nvPr/>
        </p:nvSpPr>
        <p:spPr>
          <a:xfrm>
            <a:off x="755576" y="3136498"/>
            <a:ext cx="5328592" cy="461665"/>
          </a:xfrm>
          <a:prstGeom prst="rect">
            <a:avLst/>
          </a:prstGeom>
          <a:noFill/>
        </p:spPr>
        <p:txBody>
          <a:bodyPr wrap="square" rtlCol="0">
            <a:spAutoFit/>
          </a:bodyPr>
          <a:lstStyle/>
          <a:p>
            <a:r>
              <a:rPr lang="en-US" sz="2400" b="1" dirty="0" smtClean="0">
                <a:solidFill>
                  <a:srgbClr val="003260"/>
                </a:solidFill>
              </a:rPr>
              <a:t>Abidjan, Côte d’Ivoire, 25-27 April 2018</a:t>
            </a:r>
            <a:endParaRPr lang="en-GB" sz="2400" b="1" dirty="0">
              <a:solidFill>
                <a:srgbClr val="003260"/>
              </a:solidFill>
            </a:endParaRPr>
          </a:p>
        </p:txBody>
      </p:sp>
      <p:sp>
        <p:nvSpPr>
          <p:cNvPr id="3" name="Date Placeholder 2"/>
          <p:cNvSpPr>
            <a:spLocks noGrp="1"/>
          </p:cNvSpPr>
          <p:nvPr>
            <p:ph type="dt" sz="half" idx="10"/>
          </p:nvPr>
        </p:nvSpPr>
        <p:spPr/>
        <p:txBody>
          <a:bodyPr/>
          <a:lstStyle/>
          <a:p>
            <a:r>
              <a:rPr lang="en-US" smtClean="0"/>
              <a:t>25-27 April 2018</a:t>
            </a:r>
            <a:endParaRPr lang="en-CA" dirty="0"/>
          </a:p>
        </p:txBody>
      </p:sp>
      <p:sp>
        <p:nvSpPr>
          <p:cNvPr id="7" name="Footer Placeholder 6"/>
          <p:cNvSpPr>
            <a:spLocks noGrp="1"/>
          </p:cNvSpPr>
          <p:nvPr>
            <p:ph type="ftr" sz="quarter" idx="11"/>
          </p:nvPr>
        </p:nvSpPr>
        <p:spPr>
          <a:xfrm>
            <a:off x="2555776" y="4894008"/>
            <a:ext cx="4320480" cy="249492"/>
          </a:xfrm>
        </p:spPr>
        <p:txBody>
          <a:bodyPr/>
          <a:lstStyle/>
          <a:p>
            <a:r>
              <a:rPr lang="en-US" dirty="0" smtClean="0"/>
              <a:t>ICAO AFI Plan African ANSP Peer Review Project – Regional Workshop</a:t>
            </a:r>
            <a:endParaRPr lang="en-CA" dirty="0"/>
          </a:p>
        </p:txBody>
      </p:sp>
    </p:spTree>
    <p:extLst>
      <p:ext uri="{BB962C8B-B14F-4D97-AF65-F5344CB8AC3E}">
        <p14:creationId xmlns:p14="http://schemas.microsoft.com/office/powerpoint/2010/main" val="594000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10</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349176" y="1563638"/>
            <a:ext cx="8327280" cy="324036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2000" b="1" dirty="0" smtClean="0">
                <a:solidFill>
                  <a:srgbClr val="0054A4">
                    <a:lumMod val="50000"/>
                  </a:srgbClr>
                </a:solidFill>
              </a:rPr>
              <a:t>2.6 Protocol Questions – Self Assessment</a:t>
            </a:r>
          </a:p>
          <a:p>
            <a:pPr marL="342900" lvl="1" indent="-342900">
              <a:spcBef>
                <a:spcPts val="600"/>
              </a:spcBef>
              <a:spcAft>
                <a:spcPts val="600"/>
              </a:spcAft>
              <a:buFont typeface="Arial" panose="020B0604020202020204" pitchFamily="34" charset="0"/>
              <a:buChar char="•"/>
              <a:tabLst>
                <a:tab pos="2238375" algn="l"/>
                <a:tab pos="2689225" algn="l"/>
                <a:tab pos="4927600" algn="l"/>
              </a:tabLst>
            </a:pPr>
            <a:r>
              <a:rPr lang="en-US" altLang="ja-JP" sz="1900" dirty="0" smtClean="0">
                <a:solidFill>
                  <a:srgbClr val="0054A4">
                    <a:lumMod val="50000"/>
                  </a:srgbClr>
                </a:solidFill>
              </a:rPr>
              <a:t>Regular </a:t>
            </a:r>
            <a:r>
              <a:rPr lang="en-US" altLang="ja-JP" sz="1900" dirty="0">
                <a:solidFill>
                  <a:srgbClr val="0054A4">
                    <a:lumMod val="50000"/>
                  </a:srgbClr>
                </a:solidFill>
              </a:rPr>
              <a:t>self-assessments using </a:t>
            </a:r>
            <a:r>
              <a:rPr lang="en-US" altLang="ja-JP" sz="1900" dirty="0" smtClean="0">
                <a:solidFill>
                  <a:srgbClr val="0054A4">
                    <a:lumMod val="50000"/>
                  </a:srgbClr>
                </a:solidFill>
              </a:rPr>
              <a:t>the PQs is also </a:t>
            </a:r>
            <a:r>
              <a:rPr lang="en-US" altLang="ja-JP" sz="1900" dirty="0">
                <a:solidFill>
                  <a:srgbClr val="0054A4">
                    <a:lumMod val="50000"/>
                  </a:srgbClr>
                </a:solidFill>
              </a:rPr>
              <a:t>a tool for ANSPs to actively monitor and report the health of their ANS system on a continuous basis. </a:t>
            </a:r>
            <a:endParaRPr lang="en-US" altLang="ja-JP" sz="1900" dirty="0" smtClean="0">
              <a:solidFill>
                <a:srgbClr val="0054A4">
                  <a:lumMod val="50000"/>
                </a:srgbClr>
              </a:solidFill>
            </a:endParaRPr>
          </a:p>
          <a:p>
            <a:pPr marL="342900" lvl="1" indent="-342900">
              <a:spcBef>
                <a:spcPts val="600"/>
              </a:spcBef>
              <a:spcAft>
                <a:spcPts val="600"/>
              </a:spcAft>
              <a:buFont typeface="Arial" panose="020B0604020202020204" pitchFamily="34" charset="0"/>
              <a:buChar char="•"/>
              <a:tabLst>
                <a:tab pos="2238375" algn="l"/>
                <a:tab pos="2689225" algn="l"/>
                <a:tab pos="4927600" algn="l"/>
              </a:tabLst>
            </a:pPr>
            <a:r>
              <a:rPr lang="en-US" altLang="ja-JP" sz="1900" dirty="0" smtClean="0">
                <a:solidFill>
                  <a:srgbClr val="0054A4">
                    <a:lumMod val="50000"/>
                  </a:srgbClr>
                </a:solidFill>
              </a:rPr>
              <a:t>ANSPs </a:t>
            </a:r>
            <a:r>
              <a:rPr lang="en-US" altLang="ja-JP" sz="1900" dirty="0">
                <a:solidFill>
                  <a:srgbClr val="0054A4">
                    <a:lumMod val="50000"/>
                  </a:srgbClr>
                </a:solidFill>
              </a:rPr>
              <a:t>can use PQ self-assessments to conduct scheduled internal reviews of their ANS </a:t>
            </a:r>
            <a:r>
              <a:rPr lang="en-US" altLang="ja-JP" sz="1900" dirty="0" smtClean="0">
                <a:solidFill>
                  <a:srgbClr val="0054A4">
                    <a:lumMod val="50000"/>
                  </a:srgbClr>
                </a:solidFill>
              </a:rPr>
              <a:t>performance. </a:t>
            </a:r>
          </a:p>
          <a:p>
            <a:pPr marL="342900" lvl="1" indent="-342900">
              <a:spcBef>
                <a:spcPts val="600"/>
              </a:spcBef>
              <a:spcAft>
                <a:spcPts val="600"/>
              </a:spcAft>
              <a:buFont typeface="Arial" panose="020B0604020202020204" pitchFamily="34" charset="0"/>
              <a:buChar char="•"/>
              <a:tabLst>
                <a:tab pos="2238375" algn="l"/>
                <a:tab pos="2689225" algn="l"/>
                <a:tab pos="4927600" algn="l"/>
              </a:tabLst>
            </a:pPr>
            <a:r>
              <a:rPr lang="en-US" altLang="ja-JP" sz="1900" dirty="0">
                <a:solidFill>
                  <a:srgbClr val="0054A4">
                    <a:lumMod val="50000"/>
                  </a:srgbClr>
                </a:solidFill>
              </a:rPr>
              <a:t>Thus, ANSPs can actively monitor their own systems in a proactive manner to identify and resolve safety oversight </a:t>
            </a:r>
            <a:r>
              <a:rPr lang="en-US" altLang="ja-JP" sz="1900" dirty="0" smtClean="0">
                <a:solidFill>
                  <a:srgbClr val="0054A4">
                    <a:lumMod val="50000"/>
                  </a:srgbClr>
                </a:solidFill>
              </a:rPr>
              <a:t>deficiencies.</a:t>
            </a:r>
            <a:endParaRPr lang="en-US" altLang="ja-JP" sz="1900" dirty="0">
              <a:solidFill>
                <a:srgbClr val="0054A4">
                  <a:lumMod val="50000"/>
                </a:srgbClr>
              </a:solidFill>
            </a:endParaRPr>
          </a:p>
          <a:p>
            <a:pPr marL="342900" lvl="1" indent="-342900">
              <a:spcBef>
                <a:spcPts val="600"/>
              </a:spcBef>
              <a:spcAft>
                <a:spcPts val="600"/>
              </a:spcAft>
              <a:buFont typeface="Arial" panose="020B0604020202020204" pitchFamily="34" charset="0"/>
              <a:buChar char="•"/>
              <a:tabLst>
                <a:tab pos="2238375" algn="l"/>
                <a:tab pos="2689225" algn="l"/>
                <a:tab pos="4927600" algn="l"/>
              </a:tabLst>
            </a:pPr>
            <a:endParaRPr lang="en-US" dirty="0"/>
          </a:p>
        </p:txBody>
      </p:sp>
    </p:spTree>
    <p:extLst>
      <p:ext uri="{BB962C8B-B14F-4D97-AF65-F5344CB8AC3E}">
        <p14:creationId xmlns:p14="http://schemas.microsoft.com/office/powerpoint/2010/main" val="2324882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11</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349176" y="1563638"/>
            <a:ext cx="8327280" cy="324036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2000" b="1" dirty="0" smtClean="0">
                <a:solidFill>
                  <a:srgbClr val="0054A4">
                    <a:lumMod val="50000"/>
                  </a:srgbClr>
                </a:solidFill>
              </a:rPr>
              <a:t>2.7 Protocol Questions – Observation</a:t>
            </a:r>
          </a:p>
          <a:p>
            <a:pPr marL="342900" lvl="1" indent="-342900">
              <a:spcBef>
                <a:spcPts val="600"/>
              </a:spcBef>
              <a:spcAft>
                <a:spcPts val="600"/>
              </a:spcAft>
              <a:buFont typeface="Arial" panose="020B0604020202020204" pitchFamily="34" charset="0"/>
              <a:buChar char="•"/>
              <a:tabLst>
                <a:tab pos="2238375" algn="l"/>
                <a:tab pos="2689225" algn="l"/>
                <a:tab pos="4927600" algn="l"/>
              </a:tabLst>
            </a:pPr>
            <a:r>
              <a:rPr lang="en-US" altLang="ja-JP" sz="1900" dirty="0" smtClean="0">
                <a:solidFill>
                  <a:srgbClr val="0054A4">
                    <a:lumMod val="50000"/>
                  </a:srgbClr>
                </a:solidFill>
              </a:rPr>
              <a:t>When </a:t>
            </a:r>
            <a:r>
              <a:rPr lang="en-US" altLang="ja-JP" sz="1900" dirty="0">
                <a:solidFill>
                  <a:srgbClr val="0054A4">
                    <a:lumMod val="50000"/>
                  </a:srgbClr>
                </a:solidFill>
              </a:rPr>
              <a:t>the </a:t>
            </a:r>
            <a:r>
              <a:rPr lang="en-US" altLang="ja-JP" sz="1900" dirty="0" smtClean="0">
                <a:solidFill>
                  <a:srgbClr val="0054A4">
                    <a:lumMod val="50000"/>
                  </a:srgbClr>
                </a:solidFill>
              </a:rPr>
              <a:t>Review Team (RT) </a:t>
            </a:r>
            <a:r>
              <a:rPr lang="en-US" altLang="ja-JP" sz="1900" dirty="0">
                <a:solidFill>
                  <a:srgbClr val="0054A4">
                    <a:lumMod val="50000"/>
                  </a:srgbClr>
                </a:solidFill>
              </a:rPr>
              <a:t>cannot obtain evidence indicating compliance, an observation is issued in one or more of the following </a:t>
            </a:r>
            <a:r>
              <a:rPr lang="en-US" altLang="ja-JP" sz="1900" dirty="0" smtClean="0">
                <a:solidFill>
                  <a:srgbClr val="0054A4">
                    <a:lumMod val="50000"/>
                  </a:srgbClr>
                </a:solidFill>
              </a:rPr>
              <a:t>cases:</a:t>
            </a:r>
          </a:p>
          <a:p>
            <a:pPr marL="342900" lvl="1" indent="-342900">
              <a:spcBef>
                <a:spcPts val="600"/>
              </a:spcBef>
              <a:spcAft>
                <a:spcPts val="600"/>
              </a:spcAft>
              <a:buFont typeface="Wingdings" panose="05000000000000000000" pitchFamily="2" charset="2"/>
              <a:buChar char="ü"/>
              <a:tabLst>
                <a:tab pos="2238375" algn="l"/>
                <a:tab pos="2689225" algn="l"/>
                <a:tab pos="4927600" algn="l"/>
              </a:tabLst>
            </a:pPr>
            <a:r>
              <a:rPr lang="en-US" altLang="ja-JP" sz="1900" dirty="0" smtClean="0">
                <a:solidFill>
                  <a:srgbClr val="0054A4">
                    <a:lumMod val="50000"/>
                  </a:srgbClr>
                </a:solidFill>
              </a:rPr>
              <a:t>lack </a:t>
            </a:r>
            <a:r>
              <a:rPr lang="en-US" altLang="ja-JP" sz="1900" dirty="0">
                <a:solidFill>
                  <a:srgbClr val="0054A4">
                    <a:lumMod val="50000"/>
                  </a:srgbClr>
                </a:solidFill>
              </a:rPr>
              <a:t>of implementation of ANS-related ICAO SARPs and PANS; </a:t>
            </a:r>
            <a:r>
              <a:rPr lang="en-US" altLang="ja-JP" sz="1900" dirty="0" smtClean="0">
                <a:solidFill>
                  <a:srgbClr val="0054A4">
                    <a:lumMod val="50000"/>
                  </a:srgbClr>
                </a:solidFill>
              </a:rPr>
              <a:t>and/or</a:t>
            </a:r>
          </a:p>
          <a:p>
            <a:pPr marL="342900" lvl="1" indent="-342900">
              <a:spcBef>
                <a:spcPts val="600"/>
              </a:spcBef>
              <a:spcAft>
                <a:spcPts val="600"/>
              </a:spcAft>
              <a:buFont typeface="Wingdings" panose="05000000000000000000" pitchFamily="2" charset="2"/>
              <a:buChar char="ü"/>
              <a:tabLst>
                <a:tab pos="2238375" algn="l"/>
                <a:tab pos="2689225" algn="l"/>
                <a:tab pos="4927600" algn="l"/>
              </a:tabLst>
            </a:pPr>
            <a:r>
              <a:rPr lang="en-US" altLang="ja-JP" sz="1900" dirty="0" smtClean="0">
                <a:solidFill>
                  <a:srgbClr val="0054A4">
                    <a:lumMod val="50000"/>
                  </a:srgbClr>
                </a:solidFill>
              </a:rPr>
              <a:t>lack </a:t>
            </a:r>
            <a:r>
              <a:rPr lang="en-US" altLang="ja-JP" sz="1900" dirty="0">
                <a:solidFill>
                  <a:srgbClr val="0054A4">
                    <a:lumMod val="50000"/>
                  </a:srgbClr>
                </a:solidFill>
              </a:rPr>
              <a:t>of application of guidance material and relevant ANS safety-related practices in general use to support the implementation of the ANS-related ICAO SARPs and </a:t>
            </a:r>
            <a:r>
              <a:rPr lang="en-US" altLang="ja-JP" sz="1900" dirty="0" smtClean="0">
                <a:solidFill>
                  <a:srgbClr val="0054A4">
                    <a:lumMod val="50000"/>
                  </a:srgbClr>
                </a:solidFill>
              </a:rPr>
              <a:t>PANS.</a:t>
            </a:r>
            <a:endParaRPr lang="en-US" altLang="ja-JP" sz="1900" dirty="0">
              <a:solidFill>
                <a:srgbClr val="0054A4">
                  <a:lumMod val="50000"/>
                </a:srgbClr>
              </a:solidFill>
            </a:endParaRPr>
          </a:p>
          <a:p>
            <a:pPr marL="342900" lvl="1" indent="-342900">
              <a:spcBef>
                <a:spcPts val="600"/>
              </a:spcBef>
              <a:spcAft>
                <a:spcPts val="600"/>
              </a:spcAft>
              <a:buFont typeface="Arial" panose="020B0604020202020204" pitchFamily="34" charset="0"/>
              <a:buChar char="•"/>
              <a:tabLst>
                <a:tab pos="2238375" algn="l"/>
                <a:tab pos="2689225" algn="l"/>
                <a:tab pos="4927600" algn="l"/>
              </a:tabLst>
            </a:pPr>
            <a:endParaRPr lang="en-US" dirty="0"/>
          </a:p>
        </p:txBody>
      </p:sp>
    </p:spTree>
    <p:extLst>
      <p:ext uri="{BB962C8B-B14F-4D97-AF65-F5344CB8AC3E}">
        <p14:creationId xmlns:p14="http://schemas.microsoft.com/office/powerpoint/2010/main" val="2165277633"/>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12</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349176" y="1563638"/>
            <a:ext cx="8327280" cy="324036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2000" b="1" dirty="0" smtClean="0">
                <a:solidFill>
                  <a:srgbClr val="0054A4">
                    <a:lumMod val="50000"/>
                  </a:srgbClr>
                </a:solidFill>
              </a:rPr>
              <a:t>2.7 Protocol Questions – Observation</a:t>
            </a:r>
          </a:p>
          <a:p>
            <a:pPr marL="342900" lvl="1" indent="-342900">
              <a:spcBef>
                <a:spcPts val="600"/>
              </a:spcBef>
              <a:spcAft>
                <a:spcPts val="600"/>
              </a:spcAft>
              <a:buFont typeface="Arial" panose="020B0604020202020204" pitchFamily="34" charset="0"/>
              <a:buChar char="•"/>
              <a:tabLst>
                <a:tab pos="2238375" algn="l"/>
                <a:tab pos="2689225" algn="l"/>
                <a:tab pos="4927600" algn="l"/>
              </a:tabLst>
            </a:pPr>
            <a:r>
              <a:rPr lang="en-US" altLang="ja-JP" sz="1900" dirty="0">
                <a:solidFill>
                  <a:srgbClr val="0054A4">
                    <a:lumMod val="50000"/>
                  </a:srgbClr>
                </a:solidFill>
              </a:rPr>
              <a:t>Generating an observation changes the status of the associated PQ to “not satisfactory” and decreases the ANSP’s </a:t>
            </a:r>
            <a:r>
              <a:rPr lang="en-US" altLang="ja-JP" sz="1900" dirty="0" smtClean="0">
                <a:solidFill>
                  <a:srgbClr val="0054A4">
                    <a:lumMod val="50000"/>
                  </a:srgbClr>
                </a:solidFill>
              </a:rPr>
              <a:t>EI. </a:t>
            </a:r>
          </a:p>
          <a:p>
            <a:pPr marL="342900" lvl="1" indent="-342900">
              <a:spcBef>
                <a:spcPts val="600"/>
              </a:spcBef>
              <a:spcAft>
                <a:spcPts val="600"/>
              </a:spcAft>
              <a:buFont typeface="Arial" panose="020B0604020202020204" pitchFamily="34" charset="0"/>
              <a:buChar char="•"/>
              <a:tabLst>
                <a:tab pos="2238375" algn="l"/>
                <a:tab pos="2689225" algn="l"/>
                <a:tab pos="4927600" algn="l"/>
              </a:tabLst>
            </a:pPr>
            <a:r>
              <a:rPr lang="en-US" altLang="ja-JP" sz="1900" dirty="0" smtClean="0">
                <a:solidFill>
                  <a:srgbClr val="0054A4">
                    <a:lumMod val="50000"/>
                  </a:srgbClr>
                </a:solidFill>
              </a:rPr>
              <a:t>A </a:t>
            </a:r>
            <a:r>
              <a:rPr lang="en-US" altLang="ja-JP" sz="1900" dirty="0">
                <a:solidFill>
                  <a:srgbClr val="0054A4">
                    <a:lumMod val="50000"/>
                  </a:srgbClr>
                </a:solidFill>
              </a:rPr>
              <a:t>PQ observation is issued when there is no evidence of competency of the Host ANSP.  Such evidence may be obtained during a Programme on-site </a:t>
            </a:r>
            <a:r>
              <a:rPr lang="en-US" altLang="ja-JP" sz="1900" dirty="0" smtClean="0">
                <a:solidFill>
                  <a:srgbClr val="0054A4">
                    <a:lumMod val="50000"/>
                  </a:srgbClr>
                </a:solidFill>
              </a:rPr>
              <a:t>activity.</a:t>
            </a:r>
          </a:p>
          <a:p>
            <a:pPr marL="342900" lvl="1" indent="-342900">
              <a:spcBef>
                <a:spcPts val="600"/>
              </a:spcBef>
              <a:spcAft>
                <a:spcPts val="600"/>
              </a:spcAft>
              <a:buFont typeface="Arial" panose="020B0604020202020204" pitchFamily="34" charset="0"/>
              <a:buChar char="•"/>
              <a:tabLst>
                <a:tab pos="2238375" algn="l"/>
                <a:tab pos="2689225" algn="l"/>
                <a:tab pos="4927600" algn="l"/>
              </a:tabLst>
            </a:pPr>
            <a:r>
              <a:rPr lang="en-US" altLang="ja-JP" sz="1900" dirty="0" smtClean="0">
                <a:solidFill>
                  <a:srgbClr val="0054A4">
                    <a:lumMod val="50000"/>
                  </a:srgbClr>
                </a:solidFill>
              </a:rPr>
              <a:t>Each </a:t>
            </a:r>
            <a:r>
              <a:rPr lang="en-US" altLang="ja-JP" sz="1900" dirty="0">
                <a:solidFill>
                  <a:srgbClr val="0054A4">
                    <a:lumMod val="50000"/>
                  </a:srgbClr>
                </a:solidFill>
              </a:rPr>
              <a:t>PQ observation must be based on one </a:t>
            </a:r>
            <a:r>
              <a:rPr lang="en-US" altLang="ja-JP" sz="1900" dirty="0" smtClean="0">
                <a:solidFill>
                  <a:srgbClr val="0054A4">
                    <a:lumMod val="50000"/>
                  </a:srgbClr>
                </a:solidFill>
              </a:rPr>
              <a:t>PQ.</a:t>
            </a:r>
          </a:p>
          <a:p>
            <a:pPr marL="0" lvl="1" indent="0">
              <a:spcBef>
                <a:spcPts val="600"/>
              </a:spcBef>
              <a:spcAft>
                <a:spcPts val="600"/>
              </a:spcAft>
              <a:buNone/>
              <a:tabLst>
                <a:tab pos="2238375" algn="l"/>
                <a:tab pos="2689225" algn="l"/>
                <a:tab pos="4927600" algn="l"/>
              </a:tabLst>
            </a:pPr>
            <a:endParaRPr lang="en-US" altLang="ja-JP" sz="1900" dirty="0">
              <a:solidFill>
                <a:srgbClr val="0054A4">
                  <a:lumMod val="50000"/>
                </a:srgbClr>
              </a:solidFill>
            </a:endParaRPr>
          </a:p>
          <a:p>
            <a:pPr marL="342900" lvl="1" indent="-342900">
              <a:spcBef>
                <a:spcPts val="600"/>
              </a:spcBef>
              <a:spcAft>
                <a:spcPts val="600"/>
              </a:spcAft>
              <a:buFont typeface="Arial" panose="020B0604020202020204" pitchFamily="34" charset="0"/>
              <a:buChar char="•"/>
              <a:tabLst>
                <a:tab pos="2238375" algn="l"/>
                <a:tab pos="2689225" algn="l"/>
                <a:tab pos="4927600" algn="l"/>
              </a:tabLst>
            </a:pPr>
            <a:endParaRPr lang="en-US" dirty="0"/>
          </a:p>
        </p:txBody>
      </p:sp>
    </p:spTree>
    <p:extLst>
      <p:ext uri="{BB962C8B-B14F-4D97-AF65-F5344CB8AC3E}">
        <p14:creationId xmlns:p14="http://schemas.microsoft.com/office/powerpoint/2010/main" val="1453323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13</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349176" y="1563638"/>
            <a:ext cx="8327280" cy="324036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2000" b="1" dirty="0" smtClean="0">
                <a:solidFill>
                  <a:srgbClr val="0054A4">
                    <a:lumMod val="50000"/>
                  </a:srgbClr>
                </a:solidFill>
              </a:rPr>
              <a:t>2.7 Protocol Questions – Observation</a:t>
            </a:r>
          </a:p>
          <a:p>
            <a:pPr marL="342900" lvl="1" indent="-342900">
              <a:spcBef>
                <a:spcPts val="600"/>
              </a:spcBef>
              <a:spcAft>
                <a:spcPts val="600"/>
              </a:spcAft>
              <a:buFont typeface="Arial" panose="020B0604020202020204" pitchFamily="34" charset="0"/>
              <a:buChar char="•"/>
              <a:tabLst>
                <a:tab pos="2238375" algn="l"/>
                <a:tab pos="2689225" algn="l"/>
                <a:tab pos="4927600" algn="l"/>
              </a:tabLst>
            </a:pPr>
            <a:r>
              <a:rPr lang="fr-FR" altLang="ja-JP" sz="1900" dirty="0" smtClean="0">
                <a:solidFill>
                  <a:srgbClr val="0054A4">
                    <a:lumMod val="50000"/>
                  </a:srgbClr>
                </a:solidFill>
              </a:rPr>
              <a:t>A </a:t>
            </a:r>
            <a:r>
              <a:rPr lang="fr-FR" altLang="ja-JP" sz="1900" dirty="0">
                <a:solidFill>
                  <a:srgbClr val="0054A4">
                    <a:lumMod val="50000"/>
                  </a:srgbClr>
                </a:solidFill>
              </a:rPr>
              <a:t>PQ observation </a:t>
            </a:r>
            <a:r>
              <a:rPr lang="fr-FR" altLang="ja-JP" sz="1900" dirty="0" smtClean="0">
                <a:solidFill>
                  <a:srgbClr val="0054A4">
                    <a:lumMod val="50000"/>
                  </a:srgbClr>
                </a:solidFill>
              </a:rPr>
              <a:t>contains t</a:t>
            </a:r>
            <a:r>
              <a:rPr lang="en-US" altLang="ja-JP" sz="1900" dirty="0" smtClean="0">
                <a:solidFill>
                  <a:srgbClr val="0054A4">
                    <a:lumMod val="50000"/>
                  </a:srgbClr>
                </a:solidFill>
              </a:rPr>
              <a:t>he </a:t>
            </a:r>
            <a:r>
              <a:rPr lang="en-US" altLang="ja-JP" sz="1900" dirty="0">
                <a:solidFill>
                  <a:srgbClr val="0054A4">
                    <a:lumMod val="50000"/>
                  </a:srgbClr>
                </a:solidFill>
              </a:rPr>
              <a:t>not satisfactory PQ </a:t>
            </a:r>
            <a:r>
              <a:rPr lang="en-US" altLang="ja-JP" sz="1900" dirty="0" smtClean="0">
                <a:solidFill>
                  <a:srgbClr val="0054A4">
                    <a:lumMod val="50000"/>
                  </a:srgbClr>
                </a:solidFill>
              </a:rPr>
              <a:t>and a </a:t>
            </a:r>
            <a:r>
              <a:rPr lang="en-US" altLang="ja-JP" sz="1900" dirty="0">
                <a:solidFill>
                  <a:srgbClr val="0054A4">
                    <a:lumMod val="50000"/>
                  </a:srgbClr>
                </a:solidFill>
              </a:rPr>
              <a:t>description of the identified </a:t>
            </a:r>
            <a:r>
              <a:rPr lang="en-US" altLang="ja-JP" sz="1900" dirty="0" smtClean="0">
                <a:solidFill>
                  <a:srgbClr val="0054A4">
                    <a:lumMod val="50000"/>
                  </a:srgbClr>
                </a:solidFill>
              </a:rPr>
              <a:t>deficiencies.</a:t>
            </a:r>
          </a:p>
          <a:p>
            <a:pPr marL="342900" lvl="1" indent="-342900">
              <a:spcBef>
                <a:spcPts val="600"/>
              </a:spcBef>
              <a:spcAft>
                <a:spcPts val="600"/>
              </a:spcAft>
              <a:buFont typeface="Arial" panose="020B0604020202020204" pitchFamily="34" charset="0"/>
              <a:buChar char="•"/>
              <a:tabLst>
                <a:tab pos="2238375" algn="l"/>
                <a:tab pos="2689225" algn="l"/>
                <a:tab pos="4927600" algn="l"/>
              </a:tabLst>
            </a:pPr>
            <a:r>
              <a:rPr lang="en-US" altLang="ja-JP" sz="1900" dirty="0" smtClean="0">
                <a:solidFill>
                  <a:srgbClr val="0054A4">
                    <a:lumMod val="50000"/>
                  </a:srgbClr>
                </a:solidFill>
              </a:rPr>
              <a:t>In </a:t>
            </a:r>
            <a:r>
              <a:rPr lang="en-US" altLang="ja-JP" sz="1900" dirty="0">
                <a:solidFill>
                  <a:srgbClr val="0054A4">
                    <a:lumMod val="50000"/>
                  </a:srgbClr>
                </a:solidFill>
              </a:rPr>
              <a:t>order for the MT to close a PQ observation, the Host ANSP must address the associated PQ by resolving all the deficiencies detailed in the </a:t>
            </a:r>
            <a:r>
              <a:rPr lang="en-US" altLang="ja-JP" sz="1900" dirty="0" smtClean="0">
                <a:solidFill>
                  <a:srgbClr val="0054A4">
                    <a:lumMod val="50000"/>
                  </a:srgbClr>
                </a:solidFill>
              </a:rPr>
              <a:t>observation.</a:t>
            </a:r>
          </a:p>
          <a:p>
            <a:pPr marL="342900" lvl="1" indent="-342900">
              <a:spcBef>
                <a:spcPts val="600"/>
              </a:spcBef>
              <a:spcAft>
                <a:spcPts val="600"/>
              </a:spcAft>
              <a:buFont typeface="Arial" panose="020B0604020202020204" pitchFamily="34" charset="0"/>
              <a:buChar char="•"/>
              <a:tabLst>
                <a:tab pos="2238375" algn="l"/>
                <a:tab pos="2689225" algn="l"/>
                <a:tab pos="4927600" algn="l"/>
              </a:tabLst>
            </a:pPr>
            <a:r>
              <a:rPr lang="en-US" altLang="ja-JP" sz="1900" dirty="0" smtClean="0">
                <a:solidFill>
                  <a:srgbClr val="0054A4">
                    <a:lumMod val="50000"/>
                  </a:srgbClr>
                </a:solidFill>
              </a:rPr>
              <a:t>3.1.3. A </a:t>
            </a:r>
            <a:r>
              <a:rPr lang="en-US" altLang="ja-JP" sz="1900" dirty="0">
                <a:solidFill>
                  <a:srgbClr val="0054A4">
                    <a:lumMod val="50000"/>
                  </a:srgbClr>
                </a:solidFill>
              </a:rPr>
              <a:t>list of PQs comprising various aspects of ANS is attached as </a:t>
            </a:r>
            <a:r>
              <a:rPr lang="en-US" altLang="ja-JP" sz="1900" b="1" i="1" dirty="0">
                <a:solidFill>
                  <a:srgbClr val="0054A4">
                    <a:lumMod val="50000"/>
                  </a:srgbClr>
                </a:solidFill>
              </a:rPr>
              <a:t>Appendix </a:t>
            </a:r>
            <a:r>
              <a:rPr lang="en-US" altLang="ja-JP" sz="1900" b="1" i="1" dirty="0" smtClean="0">
                <a:solidFill>
                  <a:srgbClr val="0054A4">
                    <a:lumMod val="50000"/>
                  </a:srgbClr>
                </a:solidFill>
              </a:rPr>
              <a:t>D </a:t>
            </a:r>
            <a:r>
              <a:rPr lang="en-US" altLang="ja-JP" sz="1900" dirty="0" smtClean="0">
                <a:solidFill>
                  <a:srgbClr val="0054A4">
                    <a:lumMod val="50000"/>
                  </a:srgbClr>
                </a:solidFill>
              </a:rPr>
              <a:t>to the Manual. </a:t>
            </a:r>
          </a:p>
          <a:p>
            <a:pPr marL="0" lvl="1" indent="0">
              <a:spcBef>
                <a:spcPts val="600"/>
              </a:spcBef>
              <a:spcAft>
                <a:spcPts val="600"/>
              </a:spcAft>
              <a:buNone/>
              <a:tabLst>
                <a:tab pos="2238375" algn="l"/>
                <a:tab pos="2689225" algn="l"/>
                <a:tab pos="4927600" algn="l"/>
              </a:tabLst>
            </a:pPr>
            <a:endParaRPr lang="en-US" altLang="ja-JP" sz="1900" dirty="0">
              <a:solidFill>
                <a:srgbClr val="0054A4">
                  <a:lumMod val="50000"/>
                </a:srgbClr>
              </a:solidFill>
            </a:endParaRPr>
          </a:p>
          <a:p>
            <a:pPr marL="0" lvl="1" indent="0">
              <a:spcBef>
                <a:spcPts val="600"/>
              </a:spcBef>
              <a:spcAft>
                <a:spcPts val="600"/>
              </a:spcAft>
              <a:buNone/>
              <a:tabLst>
                <a:tab pos="2238375" algn="l"/>
                <a:tab pos="2689225" algn="l"/>
                <a:tab pos="4927600" algn="l"/>
              </a:tabLst>
            </a:pPr>
            <a:endParaRPr lang="en-US" dirty="0"/>
          </a:p>
        </p:txBody>
      </p:sp>
    </p:spTree>
    <p:extLst>
      <p:ext uri="{BB962C8B-B14F-4D97-AF65-F5344CB8AC3E}">
        <p14:creationId xmlns:p14="http://schemas.microsoft.com/office/powerpoint/2010/main" val="427729856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14</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349176" y="1563638"/>
            <a:ext cx="8327280" cy="324036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2000" b="1" dirty="0" smtClean="0">
                <a:solidFill>
                  <a:srgbClr val="0054A4">
                    <a:lumMod val="50000"/>
                  </a:srgbClr>
                </a:solidFill>
              </a:rPr>
              <a:t>Protocol Questions </a:t>
            </a:r>
          </a:p>
          <a:p>
            <a:pPr marL="0" lvl="1" indent="0">
              <a:spcBef>
                <a:spcPts val="600"/>
              </a:spcBef>
              <a:spcAft>
                <a:spcPts val="600"/>
              </a:spcAft>
              <a:buNone/>
              <a:tabLst>
                <a:tab pos="2238375" algn="l"/>
                <a:tab pos="2689225" algn="l"/>
                <a:tab pos="4927600" algn="l"/>
              </a:tabLst>
            </a:pPr>
            <a:r>
              <a:rPr lang="en-US" altLang="ja-JP" sz="1900" dirty="0">
                <a:solidFill>
                  <a:srgbClr val="0054A4">
                    <a:lumMod val="50000"/>
                  </a:srgbClr>
                </a:solidFill>
              </a:rPr>
              <a:t>3.1.2</a:t>
            </a:r>
            <a:r>
              <a:rPr lang="en-US" altLang="ja-JP" sz="1900" dirty="0" smtClean="0">
                <a:solidFill>
                  <a:srgbClr val="0054A4">
                    <a:lumMod val="50000"/>
                  </a:srgbClr>
                </a:solidFill>
              </a:rPr>
              <a:t>. For </a:t>
            </a:r>
            <a:r>
              <a:rPr lang="en-US" altLang="ja-JP" sz="1900" dirty="0">
                <a:solidFill>
                  <a:srgbClr val="0054A4">
                    <a:lumMod val="50000"/>
                  </a:srgbClr>
                </a:solidFill>
              </a:rPr>
              <a:t>the review proper, responses to protocol questions </a:t>
            </a:r>
            <a:r>
              <a:rPr lang="en-US" altLang="ja-JP" sz="1900" dirty="0" smtClean="0">
                <a:solidFill>
                  <a:srgbClr val="0054A4">
                    <a:lumMod val="50000"/>
                  </a:srgbClr>
                </a:solidFill>
              </a:rPr>
              <a:t>will </a:t>
            </a:r>
            <a:r>
              <a:rPr lang="en-US" altLang="ja-JP" sz="1900" dirty="0">
                <a:solidFill>
                  <a:srgbClr val="0054A4">
                    <a:lumMod val="50000"/>
                  </a:srgbClr>
                </a:solidFill>
              </a:rPr>
              <a:t>serve as the primary means for the Host ANSP to provide information to the Review Team.  Additional information may also be requested by the Review Team, for example queries arising from observations made during onsite visits. </a:t>
            </a:r>
            <a:endParaRPr lang="en-US" altLang="ja-JP" sz="1900" dirty="0" smtClean="0">
              <a:solidFill>
                <a:srgbClr val="0054A4">
                  <a:lumMod val="50000"/>
                </a:srgbClr>
              </a:solidFill>
            </a:endParaRPr>
          </a:p>
          <a:p>
            <a:pPr marL="0" lvl="1" indent="0">
              <a:spcBef>
                <a:spcPts val="600"/>
              </a:spcBef>
              <a:spcAft>
                <a:spcPts val="600"/>
              </a:spcAft>
              <a:buNone/>
              <a:tabLst>
                <a:tab pos="2238375" algn="l"/>
                <a:tab pos="2689225" algn="l"/>
                <a:tab pos="4927600" algn="l"/>
              </a:tabLst>
            </a:pPr>
            <a:r>
              <a:rPr lang="en-US" altLang="ja-JP" sz="1900" dirty="0" smtClean="0">
                <a:solidFill>
                  <a:srgbClr val="0054A4">
                    <a:lumMod val="50000"/>
                  </a:srgbClr>
                </a:solidFill>
              </a:rPr>
              <a:t>A </a:t>
            </a:r>
            <a:r>
              <a:rPr lang="en-US" altLang="ja-JP" sz="1900" dirty="0">
                <a:solidFill>
                  <a:srgbClr val="0054A4">
                    <a:lumMod val="50000"/>
                  </a:srgbClr>
                </a:solidFill>
              </a:rPr>
              <a:t>balanced approach has been taken towards designing the review PQs, i.e., it will take into account the need to review ANS provision at both the managerial level and the operational level. </a:t>
            </a:r>
          </a:p>
          <a:p>
            <a:pPr marL="0" lvl="1" indent="0">
              <a:spcBef>
                <a:spcPts val="600"/>
              </a:spcBef>
              <a:spcAft>
                <a:spcPts val="600"/>
              </a:spcAft>
              <a:buNone/>
              <a:tabLst>
                <a:tab pos="2238375" algn="l"/>
                <a:tab pos="2689225" algn="l"/>
                <a:tab pos="4927600" algn="l"/>
              </a:tabLst>
            </a:pPr>
            <a:endParaRPr lang="en-US" dirty="0"/>
          </a:p>
        </p:txBody>
      </p:sp>
    </p:spTree>
    <p:extLst>
      <p:ext uri="{BB962C8B-B14F-4D97-AF65-F5344CB8AC3E}">
        <p14:creationId xmlns:p14="http://schemas.microsoft.com/office/powerpoint/2010/main" val="1040435042"/>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15</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349176" y="1563638"/>
            <a:ext cx="8327280" cy="324036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2000" b="1" dirty="0" smtClean="0">
                <a:solidFill>
                  <a:srgbClr val="0054A4">
                    <a:lumMod val="50000"/>
                  </a:srgbClr>
                </a:solidFill>
              </a:rPr>
              <a:t>Protocol Questions – AAPSP Manual </a:t>
            </a:r>
          </a:p>
          <a:p>
            <a:pPr marL="457200" lvl="1" indent="-457200">
              <a:spcBef>
                <a:spcPts val="600"/>
              </a:spcBef>
              <a:spcAft>
                <a:spcPts val="600"/>
              </a:spcAft>
              <a:buFont typeface="Wingdings" panose="05000000000000000000" pitchFamily="2" charset="2"/>
              <a:buChar char="§"/>
              <a:tabLst>
                <a:tab pos="2238375" algn="l"/>
                <a:tab pos="2689225" algn="l"/>
                <a:tab pos="4927600" algn="l"/>
              </a:tabLst>
            </a:pPr>
            <a:r>
              <a:rPr lang="en-US" sz="1900" dirty="0" smtClean="0">
                <a:solidFill>
                  <a:srgbClr val="0054A4">
                    <a:lumMod val="50000"/>
                  </a:srgbClr>
                </a:solidFill>
              </a:rPr>
              <a:t>The ANSP PQs in this Manual are not a duplication of the USOAP CMA ANS PQs but designed to bring out specific elements to be assessed.  </a:t>
            </a:r>
          </a:p>
          <a:p>
            <a:pPr marL="457200" lvl="1" indent="-457200">
              <a:spcBef>
                <a:spcPts val="600"/>
              </a:spcBef>
              <a:spcAft>
                <a:spcPts val="600"/>
              </a:spcAft>
              <a:buFont typeface="Wingdings" panose="05000000000000000000" pitchFamily="2" charset="2"/>
              <a:buChar char="§"/>
              <a:tabLst>
                <a:tab pos="2238375" algn="l"/>
                <a:tab pos="2689225" algn="l"/>
                <a:tab pos="4927600" algn="l"/>
              </a:tabLst>
            </a:pPr>
            <a:r>
              <a:rPr lang="en-US" sz="1900" dirty="0" smtClean="0">
                <a:solidFill>
                  <a:srgbClr val="0054A4">
                    <a:lumMod val="50000"/>
                  </a:srgbClr>
                </a:solidFill>
              </a:rPr>
              <a:t>The PQs have been categorized as follows: </a:t>
            </a:r>
            <a:r>
              <a:rPr lang="en-US" sz="1900" b="1" dirty="0" smtClean="0">
                <a:solidFill>
                  <a:srgbClr val="0054A4">
                    <a:lumMod val="50000"/>
                  </a:srgbClr>
                </a:solidFill>
              </a:rPr>
              <a:t>Co</a:t>
            </a:r>
            <a:r>
              <a:rPr lang="en-US" sz="1900" dirty="0" smtClean="0">
                <a:solidFill>
                  <a:srgbClr val="0054A4">
                    <a:lumMod val="50000"/>
                  </a:srgbClr>
                </a:solidFill>
              </a:rPr>
              <a:t> – Corporate, </a:t>
            </a:r>
            <a:r>
              <a:rPr lang="en-US" sz="1900" b="1" dirty="0" smtClean="0">
                <a:solidFill>
                  <a:srgbClr val="0054A4">
                    <a:lumMod val="50000"/>
                  </a:srgbClr>
                </a:solidFill>
              </a:rPr>
              <a:t>Pm</a:t>
            </a:r>
            <a:r>
              <a:rPr lang="en-US" sz="1900" dirty="0" smtClean="0">
                <a:solidFill>
                  <a:srgbClr val="0054A4">
                    <a:lumMod val="50000"/>
                  </a:srgbClr>
                </a:solidFill>
              </a:rPr>
              <a:t> – Process management, </a:t>
            </a:r>
            <a:r>
              <a:rPr lang="en-US" sz="1900" b="1" dirty="0" smtClean="0">
                <a:solidFill>
                  <a:srgbClr val="0054A4">
                    <a:lumMod val="50000"/>
                  </a:srgbClr>
                </a:solidFill>
              </a:rPr>
              <a:t>Op</a:t>
            </a:r>
            <a:r>
              <a:rPr lang="en-US" sz="1900" dirty="0" smtClean="0">
                <a:solidFill>
                  <a:srgbClr val="0054A4">
                    <a:lumMod val="50000"/>
                  </a:srgbClr>
                </a:solidFill>
              </a:rPr>
              <a:t> – Operations, </a:t>
            </a:r>
            <a:r>
              <a:rPr lang="en-US" sz="1900" b="1" dirty="0" smtClean="0">
                <a:solidFill>
                  <a:srgbClr val="0054A4">
                    <a:lumMod val="50000"/>
                  </a:srgbClr>
                </a:solidFill>
              </a:rPr>
              <a:t>Sf</a:t>
            </a:r>
            <a:r>
              <a:rPr lang="en-US" sz="1900" dirty="0" smtClean="0">
                <a:solidFill>
                  <a:srgbClr val="0054A4">
                    <a:lumMod val="50000"/>
                  </a:srgbClr>
                </a:solidFill>
              </a:rPr>
              <a:t> – Safety,</a:t>
            </a:r>
            <a:r>
              <a:rPr lang="en-US" sz="1900" b="1" dirty="0" smtClean="0">
                <a:solidFill>
                  <a:srgbClr val="0054A4">
                    <a:lumMod val="50000"/>
                  </a:srgbClr>
                </a:solidFill>
              </a:rPr>
              <a:t> Fl </a:t>
            </a:r>
            <a:r>
              <a:rPr lang="en-US" sz="1900" dirty="0" smtClean="0">
                <a:solidFill>
                  <a:srgbClr val="0054A4">
                    <a:lumMod val="50000"/>
                  </a:srgbClr>
                </a:solidFill>
              </a:rPr>
              <a:t>– Flight Procedure Design.</a:t>
            </a:r>
          </a:p>
          <a:p>
            <a:pPr marL="457200" lvl="1" indent="-457200">
              <a:spcBef>
                <a:spcPts val="600"/>
              </a:spcBef>
              <a:spcAft>
                <a:spcPts val="600"/>
              </a:spcAft>
              <a:buFont typeface="Wingdings" panose="05000000000000000000" pitchFamily="2" charset="2"/>
              <a:buChar char="§"/>
              <a:tabLst>
                <a:tab pos="2238375" algn="l"/>
                <a:tab pos="2689225" algn="l"/>
                <a:tab pos="4927600" algn="l"/>
              </a:tabLst>
            </a:pPr>
            <a:r>
              <a:rPr lang="en-US" sz="1900" b="1" dirty="0" smtClean="0">
                <a:solidFill>
                  <a:srgbClr val="0054A4">
                    <a:lumMod val="50000"/>
                  </a:srgbClr>
                </a:solidFill>
              </a:rPr>
              <a:t>Co</a:t>
            </a:r>
            <a:r>
              <a:rPr lang="en-US" sz="1900" dirty="0" smtClean="0">
                <a:solidFill>
                  <a:srgbClr val="0054A4">
                    <a:lumMod val="50000"/>
                  </a:srgbClr>
                </a:solidFill>
              </a:rPr>
              <a:t> – 16 PQs,     </a:t>
            </a:r>
            <a:r>
              <a:rPr lang="en-US" sz="1900" b="1" dirty="0" smtClean="0">
                <a:solidFill>
                  <a:srgbClr val="0054A4">
                    <a:lumMod val="50000"/>
                  </a:srgbClr>
                </a:solidFill>
              </a:rPr>
              <a:t>Pm</a:t>
            </a:r>
            <a:r>
              <a:rPr lang="en-US" sz="1900" dirty="0" smtClean="0">
                <a:solidFill>
                  <a:srgbClr val="0054A4">
                    <a:lumMod val="50000"/>
                  </a:srgbClr>
                </a:solidFill>
              </a:rPr>
              <a:t> – 6 PQs,    </a:t>
            </a:r>
            <a:r>
              <a:rPr lang="en-US" sz="1900" b="1" dirty="0" smtClean="0">
                <a:solidFill>
                  <a:srgbClr val="0054A4">
                    <a:lumMod val="50000"/>
                  </a:srgbClr>
                </a:solidFill>
              </a:rPr>
              <a:t>Op</a:t>
            </a:r>
            <a:r>
              <a:rPr lang="en-US" sz="1900" dirty="0" smtClean="0">
                <a:solidFill>
                  <a:srgbClr val="0054A4">
                    <a:lumMod val="50000"/>
                  </a:srgbClr>
                </a:solidFill>
              </a:rPr>
              <a:t> – 20 PQs,    </a:t>
            </a:r>
            <a:r>
              <a:rPr lang="en-US" sz="1900" b="1" dirty="0" smtClean="0">
                <a:solidFill>
                  <a:srgbClr val="0054A4">
                    <a:lumMod val="50000"/>
                  </a:srgbClr>
                </a:solidFill>
              </a:rPr>
              <a:t>Sf</a:t>
            </a:r>
            <a:r>
              <a:rPr lang="en-US" sz="1900" dirty="0" smtClean="0">
                <a:solidFill>
                  <a:srgbClr val="0054A4">
                    <a:lumMod val="50000"/>
                  </a:srgbClr>
                </a:solidFill>
              </a:rPr>
              <a:t> – 17 PQs,  </a:t>
            </a:r>
            <a:r>
              <a:rPr lang="en-US" sz="1900" b="1" dirty="0" smtClean="0">
                <a:solidFill>
                  <a:srgbClr val="0054A4">
                    <a:lumMod val="50000"/>
                  </a:srgbClr>
                </a:solidFill>
              </a:rPr>
              <a:t>FL</a:t>
            </a:r>
            <a:r>
              <a:rPr lang="en-US" sz="1900" dirty="0" smtClean="0">
                <a:solidFill>
                  <a:srgbClr val="0054A4">
                    <a:lumMod val="50000"/>
                  </a:srgbClr>
                </a:solidFill>
              </a:rPr>
              <a:t> – 15 PQs  </a:t>
            </a:r>
          </a:p>
          <a:p>
            <a:pPr marL="457200" lvl="1" indent="-457200">
              <a:spcBef>
                <a:spcPts val="600"/>
              </a:spcBef>
              <a:spcAft>
                <a:spcPts val="600"/>
              </a:spcAft>
              <a:buFont typeface="Wingdings" panose="05000000000000000000" pitchFamily="2" charset="2"/>
              <a:buChar char="§"/>
              <a:tabLst>
                <a:tab pos="2238375" algn="l"/>
                <a:tab pos="2689225" algn="l"/>
                <a:tab pos="4927600" algn="l"/>
              </a:tabLst>
            </a:pPr>
            <a:r>
              <a:rPr lang="en-US" sz="1900" u="sng" dirty="0" smtClean="0">
                <a:solidFill>
                  <a:srgbClr val="0054A4">
                    <a:lumMod val="50000"/>
                  </a:srgbClr>
                </a:solidFill>
              </a:rPr>
              <a:t>Total PQs: </a:t>
            </a:r>
            <a:r>
              <a:rPr lang="en-US" sz="1900" b="1" u="sng" dirty="0" smtClean="0">
                <a:solidFill>
                  <a:srgbClr val="0054A4">
                    <a:lumMod val="50000"/>
                  </a:srgbClr>
                </a:solidFill>
              </a:rPr>
              <a:t>74</a:t>
            </a:r>
          </a:p>
          <a:p>
            <a:pPr marL="457200" lvl="1" indent="-457200">
              <a:spcBef>
                <a:spcPts val="600"/>
              </a:spcBef>
              <a:spcAft>
                <a:spcPts val="600"/>
              </a:spcAft>
              <a:buFont typeface="Arial" panose="020B0604020202020204" pitchFamily="34" charset="0"/>
              <a:buChar char="•"/>
              <a:tabLst>
                <a:tab pos="2238375" algn="l"/>
                <a:tab pos="2689225" algn="l"/>
                <a:tab pos="4927600" algn="l"/>
              </a:tabLst>
            </a:pPr>
            <a:endParaRPr lang="en-US" dirty="0"/>
          </a:p>
        </p:txBody>
      </p:sp>
    </p:spTree>
    <p:extLst>
      <p:ext uri="{BB962C8B-B14F-4D97-AF65-F5344CB8AC3E}">
        <p14:creationId xmlns:p14="http://schemas.microsoft.com/office/powerpoint/2010/main" val="1498323598"/>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16</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349176" y="1563638"/>
            <a:ext cx="8327280" cy="324036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2000" b="1" dirty="0" smtClean="0">
                <a:solidFill>
                  <a:srgbClr val="0054A4">
                    <a:lumMod val="50000"/>
                  </a:srgbClr>
                </a:solidFill>
              </a:rPr>
              <a:t>Protocol Questions – USOAP CMS - ANS </a:t>
            </a:r>
          </a:p>
          <a:p>
            <a:pPr marL="457200" lvl="1" indent="-457200">
              <a:spcBef>
                <a:spcPts val="600"/>
              </a:spcBef>
              <a:spcAft>
                <a:spcPts val="600"/>
              </a:spcAft>
              <a:buFont typeface="Wingdings" panose="05000000000000000000" pitchFamily="2" charset="2"/>
              <a:buChar char="§"/>
              <a:tabLst>
                <a:tab pos="2238375" algn="l"/>
                <a:tab pos="2689225" algn="l"/>
                <a:tab pos="4927600" algn="l"/>
              </a:tabLst>
            </a:pPr>
            <a:r>
              <a:rPr lang="en-US" sz="1900" dirty="0" smtClean="0">
                <a:solidFill>
                  <a:srgbClr val="0054A4">
                    <a:lumMod val="50000"/>
                  </a:srgbClr>
                </a:solidFill>
              </a:rPr>
              <a:t>Note </a:t>
            </a:r>
            <a:r>
              <a:rPr lang="en-US" sz="1900" dirty="0">
                <a:solidFill>
                  <a:srgbClr val="0054A4">
                    <a:lumMod val="50000"/>
                  </a:srgbClr>
                </a:solidFill>
              </a:rPr>
              <a:t>on the 2017 Edition of the Protocol Questions (PQs):</a:t>
            </a:r>
          </a:p>
          <a:p>
            <a:pPr marL="457200" lvl="1" indent="-457200">
              <a:spcBef>
                <a:spcPts val="600"/>
              </a:spcBef>
              <a:spcAft>
                <a:spcPts val="600"/>
              </a:spcAft>
              <a:buFont typeface="Wingdings" panose="05000000000000000000" pitchFamily="2" charset="2"/>
              <a:buChar char="§"/>
              <a:tabLst>
                <a:tab pos="2238375" algn="l"/>
                <a:tab pos="2689225" algn="l"/>
                <a:tab pos="4927600" algn="l"/>
              </a:tabLst>
            </a:pPr>
            <a:r>
              <a:rPr lang="en-US" sz="1900" i="1" dirty="0" smtClean="0">
                <a:solidFill>
                  <a:srgbClr val="0054A4">
                    <a:lumMod val="50000"/>
                  </a:srgbClr>
                </a:solidFill>
              </a:rPr>
              <a:t>Revised </a:t>
            </a:r>
            <a:r>
              <a:rPr lang="en-US" sz="1900" i="1" dirty="0">
                <a:solidFill>
                  <a:srgbClr val="0054A4">
                    <a:lumMod val="50000"/>
                  </a:srgbClr>
                </a:solidFill>
              </a:rPr>
              <a:t>on the basis of the 2016 edition, this 2017 edition of the USOAP CMA Protocol Questions (PQs) excludes aspects related specifically to the State Safety Programme (SSP). </a:t>
            </a:r>
            <a:endParaRPr lang="en-US" sz="1900" i="1" dirty="0" smtClean="0">
              <a:solidFill>
                <a:srgbClr val="0054A4">
                  <a:lumMod val="50000"/>
                </a:srgbClr>
              </a:solidFill>
            </a:endParaRPr>
          </a:p>
          <a:p>
            <a:pPr marL="0" lvl="1" indent="0">
              <a:spcBef>
                <a:spcPts val="600"/>
              </a:spcBef>
              <a:spcAft>
                <a:spcPts val="600"/>
              </a:spcAft>
              <a:buNone/>
              <a:tabLst>
                <a:tab pos="2238375" algn="l"/>
                <a:tab pos="2689225" algn="l"/>
                <a:tab pos="4927600" algn="l"/>
              </a:tabLst>
            </a:pPr>
            <a:endParaRPr lang="en-US" sz="1900" i="1" dirty="0">
              <a:solidFill>
                <a:srgbClr val="0054A4">
                  <a:lumMod val="50000"/>
                </a:srgbClr>
              </a:solidFill>
            </a:endParaRPr>
          </a:p>
          <a:p>
            <a:pPr marL="457200" lvl="1" indent="-457200">
              <a:spcBef>
                <a:spcPts val="600"/>
              </a:spcBef>
              <a:spcAft>
                <a:spcPts val="600"/>
              </a:spcAft>
              <a:buFont typeface="Wingdings" panose="05000000000000000000" pitchFamily="2" charset="2"/>
              <a:buChar char="§"/>
              <a:tabLst>
                <a:tab pos="2238375" algn="l"/>
                <a:tab pos="2689225" algn="l"/>
                <a:tab pos="4927600" algn="l"/>
              </a:tabLst>
            </a:pPr>
            <a:endParaRPr lang="en-US" dirty="0"/>
          </a:p>
        </p:txBody>
      </p:sp>
    </p:spTree>
    <p:extLst>
      <p:ext uri="{BB962C8B-B14F-4D97-AF65-F5344CB8AC3E}">
        <p14:creationId xmlns:p14="http://schemas.microsoft.com/office/powerpoint/2010/main" val="1127298471"/>
      </p:ext>
    </p:extLst>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17</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349176" y="1419622"/>
            <a:ext cx="8327280" cy="345638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2000" b="1" dirty="0" smtClean="0">
                <a:solidFill>
                  <a:srgbClr val="0054A4">
                    <a:lumMod val="50000"/>
                  </a:srgbClr>
                </a:solidFill>
              </a:rPr>
              <a:t>Protocol Questions – USOAP CMS - ANS </a:t>
            </a:r>
          </a:p>
          <a:p>
            <a:pPr marL="457200" lvl="1" indent="-457200">
              <a:spcBef>
                <a:spcPts val="600"/>
              </a:spcBef>
              <a:spcAft>
                <a:spcPts val="600"/>
              </a:spcAft>
              <a:buFont typeface="Wingdings" panose="05000000000000000000" pitchFamily="2" charset="2"/>
              <a:buChar char="§"/>
              <a:tabLst>
                <a:tab pos="2238375" algn="l"/>
                <a:tab pos="2689225" algn="l"/>
                <a:tab pos="4927600" algn="l"/>
              </a:tabLst>
            </a:pPr>
            <a:r>
              <a:rPr lang="en-US" sz="1900" dirty="0">
                <a:solidFill>
                  <a:srgbClr val="0054A4">
                    <a:lumMod val="50000"/>
                  </a:srgbClr>
                </a:solidFill>
              </a:rPr>
              <a:t>For the 2017 edition of the PQs, the total number of PQs is </a:t>
            </a:r>
            <a:r>
              <a:rPr lang="en-US" sz="1900" dirty="0" smtClean="0">
                <a:solidFill>
                  <a:srgbClr val="0054A4">
                    <a:lumMod val="50000"/>
                  </a:srgbClr>
                </a:solidFill>
              </a:rPr>
              <a:t>943.</a:t>
            </a:r>
          </a:p>
          <a:p>
            <a:pPr marL="457200" lvl="1" indent="-457200">
              <a:spcBef>
                <a:spcPts val="600"/>
              </a:spcBef>
              <a:spcAft>
                <a:spcPts val="600"/>
              </a:spcAft>
              <a:buFont typeface="Wingdings" panose="05000000000000000000" pitchFamily="2" charset="2"/>
              <a:buChar char="§"/>
              <a:tabLst>
                <a:tab pos="2238375" algn="l"/>
                <a:tab pos="2689225" algn="l"/>
                <a:tab pos="4927600" algn="l"/>
              </a:tabLst>
            </a:pPr>
            <a:endParaRPr lang="en-US" sz="1900" i="1" dirty="0">
              <a:solidFill>
                <a:srgbClr val="0054A4">
                  <a:lumMod val="50000"/>
                </a:srgbClr>
              </a:solidFill>
            </a:endParaRPr>
          </a:p>
          <a:p>
            <a:pPr marL="457200" lvl="1" indent="-457200">
              <a:spcBef>
                <a:spcPts val="600"/>
              </a:spcBef>
              <a:spcAft>
                <a:spcPts val="600"/>
              </a:spcAft>
              <a:buFont typeface="Wingdings" panose="05000000000000000000" pitchFamily="2" charset="2"/>
              <a:buChar char="§"/>
              <a:tabLst>
                <a:tab pos="2238375" algn="l"/>
                <a:tab pos="2689225" algn="l"/>
                <a:tab pos="4927600" algn="l"/>
              </a:tabLst>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374793893"/>
              </p:ext>
            </p:extLst>
          </p:nvPr>
        </p:nvGraphicFramePr>
        <p:xfrm>
          <a:off x="3144664" y="2283723"/>
          <a:ext cx="2736304" cy="2592283"/>
        </p:xfrm>
        <a:graphic>
          <a:graphicData uri="http://schemas.openxmlformats.org/drawingml/2006/table">
            <a:tbl>
              <a:tblPr firstRow="1" firstCol="1" bandRow="1">
                <a:tableStyleId>{5C22544A-7EE6-4342-B048-85BDC9FD1C3A}</a:tableStyleId>
              </a:tblPr>
              <a:tblGrid>
                <a:gridCol w="633102"/>
                <a:gridCol w="1094930"/>
                <a:gridCol w="1008272"/>
              </a:tblGrid>
              <a:tr h="468707">
                <a:tc>
                  <a:txBody>
                    <a:bodyPr/>
                    <a:lstStyle/>
                    <a:p>
                      <a:pPr algn="ctr">
                        <a:lnSpc>
                          <a:spcPct val="115000"/>
                        </a:lnSpc>
                        <a:spcAft>
                          <a:spcPts val="0"/>
                        </a:spcAft>
                      </a:pPr>
                      <a:r>
                        <a:rPr lang="en-US" sz="1100" dirty="0">
                          <a:effectLst/>
                        </a:rPr>
                        <a:t> </a:t>
                      </a:r>
                      <a:endParaRPr lang="en-GB" sz="1100" dirty="0">
                        <a:effectLst/>
                        <a:latin typeface="Calibri"/>
                        <a:ea typeface="SimSun"/>
                        <a:cs typeface="Arial"/>
                      </a:endParaRPr>
                    </a:p>
                  </a:txBody>
                  <a:tcPr marL="68580" marR="68580" marT="0" marB="0" anchor="ctr"/>
                </a:tc>
                <a:tc>
                  <a:txBody>
                    <a:bodyPr/>
                    <a:lstStyle/>
                    <a:p>
                      <a:pPr algn="ctr">
                        <a:lnSpc>
                          <a:spcPct val="115000"/>
                        </a:lnSpc>
                        <a:spcAft>
                          <a:spcPts val="0"/>
                        </a:spcAft>
                      </a:pPr>
                      <a:r>
                        <a:rPr lang="en-US" sz="1100">
                          <a:effectLst/>
                        </a:rPr>
                        <a:t>Area</a:t>
                      </a:r>
                      <a:endParaRPr lang="en-GB" sz="1100">
                        <a:effectLst/>
                        <a:latin typeface="Calibri"/>
                        <a:ea typeface="SimSun"/>
                        <a:cs typeface="Arial"/>
                      </a:endParaRPr>
                    </a:p>
                  </a:txBody>
                  <a:tcPr marL="68580" marR="68580" marT="0" marB="0" anchor="ctr"/>
                </a:tc>
                <a:tc>
                  <a:txBody>
                    <a:bodyPr/>
                    <a:lstStyle/>
                    <a:p>
                      <a:pPr algn="ctr">
                        <a:lnSpc>
                          <a:spcPct val="115000"/>
                        </a:lnSpc>
                        <a:spcAft>
                          <a:spcPts val="0"/>
                        </a:spcAft>
                      </a:pPr>
                      <a:r>
                        <a:rPr lang="en-US" sz="1100">
                          <a:effectLst/>
                        </a:rPr>
                        <a:t>Number of 2017 PQs</a:t>
                      </a:r>
                      <a:endParaRPr lang="en-GB" sz="1100">
                        <a:effectLst/>
                        <a:latin typeface="Calibri"/>
                        <a:ea typeface="SimSun"/>
                        <a:cs typeface="Arial"/>
                      </a:endParaRPr>
                    </a:p>
                  </a:txBody>
                  <a:tcPr marL="68580" marR="68580" marT="0" marB="0" anchor="ctr"/>
                </a:tc>
              </a:tr>
              <a:tr h="227276">
                <a:tc>
                  <a:txBody>
                    <a:bodyPr/>
                    <a:lstStyle/>
                    <a:p>
                      <a:pPr algn="ctr">
                        <a:lnSpc>
                          <a:spcPct val="115000"/>
                        </a:lnSpc>
                        <a:spcAft>
                          <a:spcPts val="0"/>
                        </a:spcAft>
                      </a:pPr>
                      <a:r>
                        <a:rPr lang="en-US" sz="1100">
                          <a:effectLst/>
                        </a:rPr>
                        <a:t>1</a:t>
                      </a:r>
                      <a:endParaRPr lang="en-GB" sz="1100">
                        <a:effectLst/>
                        <a:latin typeface="Calibri"/>
                        <a:ea typeface="SimSun"/>
                        <a:cs typeface="Arial"/>
                      </a:endParaRPr>
                    </a:p>
                  </a:txBody>
                  <a:tcPr marL="68580" marR="68580" marT="0" marB="0"/>
                </a:tc>
                <a:tc>
                  <a:txBody>
                    <a:bodyPr/>
                    <a:lstStyle/>
                    <a:p>
                      <a:pPr algn="ctr">
                        <a:lnSpc>
                          <a:spcPct val="115000"/>
                        </a:lnSpc>
                        <a:spcAft>
                          <a:spcPts val="0"/>
                        </a:spcAft>
                      </a:pPr>
                      <a:r>
                        <a:rPr lang="en-US" sz="1100">
                          <a:effectLst/>
                        </a:rPr>
                        <a:t>LEG</a:t>
                      </a:r>
                      <a:endParaRPr lang="en-GB" sz="1100">
                        <a:effectLst/>
                        <a:latin typeface="Calibri"/>
                        <a:ea typeface="SimSun"/>
                        <a:cs typeface="Arial"/>
                      </a:endParaRPr>
                    </a:p>
                  </a:txBody>
                  <a:tcPr marL="68580" marR="68580" marT="0" marB="0"/>
                </a:tc>
                <a:tc>
                  <a:txBody>
                    <a:bodyPr/>
                    <a:lstStyle/>
                    <a:p>
                      <a:pPr algn="ctr">
                        <a:lnSpc>
                          <a:spcPct val="115000"/>
                        </a:lnSpc>
                        <a:spcAft>
                          <a:spcPts val="0"/>
                        </a:spcAft>
                      </a:pPr>
                      <a:r>
                        <a:rPr lang="en-US" sz="1100">
                          <a:effectLst/>
                        </a:rPr>
                        <a:t>23</a:t>
                      </a:r>
                      <a:endParaRPr lang="en-GB" sz="1100">
                        <a:effectLst/>
                        <a:latin typeface="Calibri"/>
                        <a:ea typeface="SimSun"/>
                        <a:cs typeface="Arial"/>
                      </a:endParaRPr>
                    </a:p>
                  </a:txBody>
                  <a:tcPr marL="68580" marR="68580" marT="0" marB="0"/>
                </a:tc>
              </a:tr>
              <a:tr h="227276">
                <a:tc>
                  <a:txBody>
                    <a:bodyPr/>
                    <a:lstStyle/>
                    <a:p>
                      <a:pPr algn="ctr">
                        <a:lnSpc>
                          <a:spcPct val="115000"/>
                        </a:lnSpc>
                        <a:spcAft>
                          <a:spcPts val="0"/>
                        </a:spcAft>
                      </a:pPr>
                      <a:r>
                        <a:rPr lang="en-US" sz="1100">
                          <a:effectLst/>
                        </a:rPr>
                        <a:t>2</a:t>
                      </a:r>
                      <a:endParaRPr lang="en-GB" sz="1100">
                        <a:effectLst/>
                        <a:latin typeface="Calibri"/>
                        <a:ea typeface="SimSun"/>
                        <a:cs typeface="Arial"/>
                      </a:endParaRPr>
                    </a:p>
                  </a:txBody>
                  <a:tcPr marL="68580" marR="68580" marT="0" marB="0"/>
                </a:tc>
                <a:tc>
                  <a:txBody>
                    <a:bodyPr/>
                    <a:lstStyle/>
                    <a:p>
                      <a:pPr algn="ctr">
                        <a:lnSpc>
                          <a:spcPct val="115000"/>
                        </a:lnSpc>
                        <a:spcAft>
                          <a:spcPts val="0"/>
                        </a:spcAft>
                      </a:pPr>
                      <a:r>
                        <a:rPr lang="en-US" sz="1100">
                          <a:effectLst/>
                        </a:rPr>
                        <a:t>ORG</a:t>
                      </a:r>
                      <a:endParaRPr lang="en-GB" sz="1100">
                        <a:effectLst/>
                        <a:latin typeface="Calibri"/>
                        <a:ea typeface="SimSun"/>
                        <a:cs typeface="Arial"/>
                      </a:endParaRPr>
                    </a:p>
                  </a:txBody>
                  <a:tcPr marL="68580" marR="68580" marT="0" marB="0"/>
                </a:tc>
                <a:tc>
                  <a:txBody>
                    <a:bodyPr/>
                    <a:lstStyle/>
                    <a:p>
                      <a:pPr algn="ctr">
                        <a:lnSpc>
                          <a:spcPct val="115000"/>
                        </a:lnSpc>
                        <a:spcAft>
                          <a:spcPts val="0"/>
                        </a:spcAft>
                      </a:pPr>
                      <a:r>
                        <a:rPr lang="en-US" sz="1100" dirty="0">
                          <a:effectLst/>
                        </a:rPr>
                        <a:t>14</a:t>
                      </a:r>
                      <a:endParaRPr lang="en-GB" sz="1100" dirty="0">
                        <a:effectLst/>
                        <a:latin typeface="Calibri"/>
                        <a:ea typeface="SimSun"/>
                        <a:cs typeface="Arial"/>
                      </a:endParaRPr>
                    </a:p>
                  </a:txBody>
                  <a:tcPr marL="68580" marR="68580" marT="0" marB="0"/>
                </a:tc>
              </a:tr>
              <a:tr h="227276">
                <a:tc>
                  <a:txBody>
                    <a:bodyPr/>
                    <a:lstStyle/>
                    <a:p>
                      <a:pPr algn="ctr">
                        <a:lnSpc>
                          <a:spcPct val="115000"/>
                        </a:lnSpc>
                        <a:spcAft>
                          <a:spcPts val="0"/>
                        </a:spcAft>
                      </a:pPr>
                      <a:r>
                        <a:rPr lang="en-US" sz="1100">
                          <a:effectLst/>
                        </a:rPr>
                        <a:t>3</a:t>
                      </a:r>
                      <a:endParaRPr lang="en-GB" sz="1100">
                        <a:effectLst/>
                        <a:latin typeface="Calibri"/>
                        <a:ea typeface="SimSun"/>
                        <a:cs typeface="Arial"/>
                      </a:endParaRPr>
                    </a:p>
                  </a:txBody>
                  <a:tcPr marL="68580" marR="68580" marT="0" marB="0"/>
                </a:tc>
                <a:tc>
                  <a:txBody>
                    <a:bodyPr/>
                    <a:lstStyle/>
                    <a:p>
                      <a:pPr algn="ctr">
                        <a:lnSpc>
                          <a:spcPct val="115000"/>
                        </a:lnSpc>
                        <a:spcAft>
                          <a:spcPts val="0"/>
                        </a:spcAft>
                      </a:pPr>
                      <a:r>
                        <a:rPr lang="en-US" sz="1100">
                          <a:effectLst/>
                        </a:rPr>
                        <a:t>PEL</a:t>
                      </a:r>
                      <a:endParaRPr lang="en-GB" sz="1100">
                        <a:effectLst/>
                        <a:latin typeface="Calibri"/>
                        <a:ea typeface="SimSun"/>
                        <a:cs typeface="Arial"/>
                      </a:endParaRPr>
                    </a:p>
                  </a:txBody>
                  <a:tcPr marL="68580" marR="68580" marT="0" marB="0"/>
                </a:tc>
                <a:tc>
                  <a:txBody>
                    <a:bodyPr/>
                    <a:lstStyle/>
                    <a:p>
                      <a:pPr algn="ctr">
                        <a:lnSpc>
                          <a:spcPct val="115000"/>
                        </a:lnSpc>
                        <a:spcAft>
                          <a:spcPts val="0"/>
                        </a:spcAft>
                      </a:pPr>
                      <a:r>
                        <a:rPr lang="en-US" sz="1100">
                          <a:effectLst/>
                        </a:rPr>
                        <a:t>99</a:t>
                      </a:r>
                      <a:endParaRPr lang="en-GB" sz="1100">
                        <a:effectLst/>
                        <a:latin typeface="Calibri"/>
                        <a:ea typeface="SimSun"/>
                        <a:cs typeface="Arial"/>
                      </a:endParaRPr>
                    </a:p>
                  </a:txBody>
                  <a:tcPr marL="68580" marR="68580" marT="0" marB="0"/>
                </a:tc>
              </a:tr>
              <a:tr h="227276">
                <a:tc>
                  <a:txBody>
                    <a:bodyPr/>
                    <a:lstStyle/>
                    <a:p>
                      <a:pPr algn="ctr">
                        <a:lnSpc>
                          <a:spcPct val="115000"/>
                        </a:lnSpc>
                        <a:spcAft>
                          <a:spcPts val="0"/>
                        </a:spcAft>
                      </a:pPr>
                      <a:r>
                        <a:rPr lang="en-US" sz="1100">
                          <a:effectLst/>
                        </a:rPr>
                        <a:t>4</a:t>
                      </a:r>
                      <a:endParaRPr lang="en-GB" sz="1100">
                        <a:effectLst/>
                        <a:latin typeface="Calibri"/>
                        <a:ea typeface="SimSun"/>
                        <a:cs typeface="Arial"/>
                      </a:endParaRPr>
                    </a:p>
                  </a:txBody>
                  <a:tcPr marL="68580" marR="68580" marT="0" marB="0"/>
                </a:tc>
                <a:tc>
                  <a:txBody>
                    <a:bodyPr/>
                    <a:lstStyle/>
                    <a:p>
                      <a:pPr algn="ctr">
                        <a:lnSpc>
                          <a:spcPct val="115000"/>
                        </a:lnSpc>
                        <a:spcAft>
                          <a:spcPts val="0"/>
                        </a:spcAft>
                      </a:pPr>
                      <a:r>
                        <a:rPr lang="en-US" sz="1100">
                          <a:effectLst/>
                        </a:rPr>
                        <a:t>OPS</a:t>
                      </a:r>
                      <a:endParaRPr lang="en-GB" sz="1100">
                        <a:effectLst/>
                        <a:latin typeface="Calibri"/>
                        <a:ea typeface="SimSun"/>
                        <a:cs typeface="Arial"/>
                      </a:endParaRPr>
                    </a:p>
                  </a:txBody>
                  <a:tcPr marL="68580" marR="68580" marT="0" marB="0"/>
                </a:tc>
                <a:tc>
                  <a:txBody>
                    <a:bodyPr/>
                    <a:lstStyle/>
                    <a:p>
                      <a:pPr algn="ctr">
                        <a:lnSpc>
                          <a:spcPct val="115000"/>
                        </a:lnSpc>
                        <a:spcAft>
                          <a:spcPts val="0"/>
                        </a:spcAft>
                      </a:pPr>
                      <a:r>
                        <a:rPr lang="en-US" sz="1100">
                          <a:effectLst/>
                        </a:rPr>
                        <a:t>146</a:t>
                      </a:r>
                      <a:endParaRPr lang="en-GB" sz="1100">
                        <a:effectLst/>
                        <a:latin typeface="Calibri"/>
                        <a:ea typeface="SimSun"/>
                        <a:cs typeface="Arial"/>
                      </a:endParaRPr>
                    </a:p>
                  </a:txBody>
                  <a:tcPr marL="68580" marR="68580" marT="0" marB="0"/>
                </a:tc>
              </a:tr>
              <a:tr h="227276">
                <a:tc>
                  <a:txBody>
                    <a:bodyPr/>
                    <a:lstStyle/>
                    <a:p>
                      <a:pPr algn="ctr">
                        <a:lnSpc>
                          <a:spcPct val="115000"/>
                        </a:lnSpc>
                        <a:spcAft>
                          <a:spcPts val="0"/>
                        </a:spcAft>
                      </a:pPr>
                      <a:r>
                        <a:rPr lang="en-US" sz="1100">
                          <a:effectLst/>
                        </a:rPr>
                        <a:t>5</a:t>
                      </a:r>
                      <a:endParaRPr lang="en-GB" sz="1100">
                        <a:effectLst/>
                        <a:latin typeface="Calibri"/>
                        <a:ea typeface="SimSun"/>
                        <a:cs typeface="Arial"/>
                      </a:endParaRPr>
                    </a:p>
                  </a:txBody>
                  <a:tcPr marL="68580" marR="68580" marT="0" marB="0"/>
                </a:tc>
                <a:tc>
                  <a:txBody>
                    <a:bodyPr/>
                    <a:lstStyle/>
                    <a:p>
                      <a:pPr algn="ctr">
                        <a:lnSpc>
                          <a:spcPct val="115000"/>
                        </a:lnSpc>
                        <a:spcAft>
                          <a:spcPts val="0"/>
                        </a:spcAft>
                      </a:pPr>
                      <a:r>
                        <a:rPr lang="en-US" sz="1100">
                          <a:effectLst/>
                        </a:rPr>
                        <a:t>AIR</a:t>
                      </a:r>
                      <a:endParaRPr lang="en-GB" sz="1100">
                        <a:effectLst/>
                        <a:latin typeface="Calibri"/>
                        <a:ea typeface="SimSun"/>
                        <a:cs typeface="Arial"/>
                      </a:endParaRPr>
                    </a:p>
                  </a:txBody>
                  <a:tcPr marL="68580" marR="68580" marT="0" marB="0"/>
                </a:tc>
                <a:tc>
                  <a:txBody>
                    <a:bodyPr/>
                    <a:lstStyle/>
                    <a:p>
                      <a:pPr algn="ctr">
                        <a:lnSpc>
                          <a:spcPct val="115000"/>
                        </a:lnSpc>
                        <a:spcAft>
                          <a:spcPts val="0"/>
                        </a:spcAft>
                      </a:pPr>
                      <a:r>
                        <a:rPr lang="en-US" sz="1100" dirty="0">
                          <a:effectLst/>
                        </a:rPr>
                        <a:t>210</a:t>
                      </a:r>
                      <a:endParaRPr lang="en-GB" sz="1100" dirty="0">
                        <a:effectLst/>
                        <a:latin typeface="Calibri"/>
                        <a:ea typeface="SimSun"/>
                        <a:cs typeface="Arial"/>
                      </a:endParaRPr>
                    </a:p>
                  </a:txBody>
                  <a:tcPr marL="68580" marR="68580" marT="0" marB="0"/>
                </a:tc>
              </a:tr>
              <a:tr h="227276">
                <a:tc>
                  <a:txBody>
                    <a:bodyPr/>
                    <a:lstStyle/>
                    <a:p>
                      <a:pPr algn="ctr">
                        <a:lnSpc>
                          <a:spcPct val="115000"/>
                        </a:lnSpc>
                        <a:spcAft>
                          <a:spcPts val="0"/>
                        </a:spcAft>
                      </a:pPr>
                      <a:r>
                        <a:rPr lang="en-US" sz="1100">
                          <a:effectLst/>
                        </a:rPr>
                        <a:t>6</a:t>
                      </a:r>
                      <a:endParaRPr lang="en-GB" sz="1100">
                        <a:effectLst/>
                        <a:latin typeface="Calibri"/>
                        <a:ea typeface="SimSun"/>
                        <a:cs typeface="Arial"/>
                      </a:endParaRPr>
                    </a:p>
                  </a:txBody>
                  <a:tcPr marL="68580" marR="68580" marT="0" marB="0"/>
                </a:tc>
                <a:tc>
                  <a:txBody>
                    <a:bodyPr/>
                    <a:lstStyle/>
                    <a:p>
                      <a:pPr algn="ctr">
                        <a:lnSpc>
                          <a:spcPct val="115000"/>
                        </a:lnSpc>
                        <a:spcAft>
                          <a:spcPts val="0"/>
                        </a:spcAft>
                      </a:pPr>
                      <a:r>
                        <a:rPr lang="en-US" sz="1100">
                          <a:effectLst/>
                        </a:rPr>
                        <a:t>AIG</a:t>
                      </a:r>
                      <a:endParaRPr lang="en-GB" sz="1100">
                        <a:effectLst/>
                        <a:latin typeface="Calibri"/>
                        <a:ea typeface="SimSun"/>
                        <a:cs typeface="Arial"/>
                      </a:endParaRPr>
                    </a:p>
                  </a:txBody>
                  <a:tcPr marL="68580" marR="68580" marT="0" marB="0"/>
                </a:tc>
                <a:tc>
                  <a:txBody>
                    <a:bodyPr/>
                    <a:lstStyle/>
                    <a:p>
                      <a:pPr algn="ctr">
                        <a:lnSpc>
                          <a:spcPct val="115000"/>
                        </a:lnSpc>
                        <a:spcAft>
                          <a:spcPts val="0"/>
                        </a:spcAft>
                      </a:pPr>
                      <a:r>
                        <a:rPr lang="en-US" sz="1100" dirty="0">
                          <a:effectLst/>
                        </a:rPr>
                        <a:t>104</a:t>
                      </a:r>
                      <a:endParaRPr lang="en-GB" sz="1100" dirty="0">
                        <a:effectLst/>
                        <a:latin typeface="Calibri"/>
                        <a:ea typeface="SimSun"/>
                        <a:cs typeface="Arial"/>
                      </a:endParaRPr>
                    </a:p>
                  </a:txBody>
                  <a:tcPr marL="68580" marR="68580" marT="0" marB="0"/>
                </a:tc>
              </a:tr>
              <a:tr h="227276">
                <a:tc>
                  <a:txBody>
                    <a:bodyPr/>
                    <a:lstStyle/>
                    <a:p>
                      <a:pPr algn="ctr">
                        <a:lnSpc>
                          <a:spcPct val="115000"/>
                        </a:lnSpc>
                        <a:spcAft>
                          <a:spcPts val="0"/>
                        </a:spcAft>
                      </a:pPr>
                      <a:r>
                        <a:rPr lang="en-US" sz="1100">
                          <a:effectLst/>
                        </a:rPr>
                        <a:t>7</a:t>
                      </a:r>
                      <a:endParaRPr lang="en-GB" sz="1100">
                        <a:effectLst/>
                        <a:latin typeface="Calibri"/>
                        <a:ea typeface="SimSun"/>
                        <a:cs typeface="Arial"/>
                      </a:endParaRPr>
                    </a:p>
                  </a:txBody>
                  <a:tcPr marL="68580" marR="68580" marT="0" marB="0"/>
                </a:tc>
                <a:tc>
                  <a:txBody>
                    <a:bodyPr/>
                    <a:lstStyle/>
                    <a:p>
                      <a:pPr algn="ctr">
                        <a:lnSpc>
                          <a:spcPct val="115000"/>
                        </a:lnSpc>
                        <a:spcAft>
                          <a:spcPts val="0"/>
                        </a:spcAft>
                      </a:pPr>
                      <a:r>
                        <a:rPr lang="en-US" sz="1100">
                          <a:effectLst/>
                        </a:rPr>
                        <a:t>ANS</a:t>
                      </a:r>
                      <a:endParaRPr lang="en-GB" sz="1100">
                        <a:effectLst/>
                        <a:latin typeface="Calibri"/>
                        <a:ea typeface="SimSun"/>
                        <a:cs typeface="Arial"/>
                      </a:endParaRPr>
                    </a:p>
                  </a:txBody>
                  <a:tcPr marL="68580" marR="68580" marT="0" marB="0"/>
                </a:tc>
                <a:tc>
                  <a:txBody>
                    <a:bodyPr/>
                    <a:lstStyle/>
                    <a:p>
                      <a:pPr algn="ctr">
                        <a:lnSpc>
                          <a:spcPct val="115000"/>
                        </a:lnSpc>
                        <a:spcAft>
                          <a:spcPts val="0"/>
                        </a:spcAft>
                      </a:pPr>
                      <a:r>
                        <a:rPr lang="en-US" sz="1100">
                          <a:effectLst/>
                        </a:rPr>
                        <a:t>179</a:t>
                      </a:r>
                      <a:endParaRPr lang="en-GB" sz="1100">
                        <a:effectLst/>
                        <a:latin typeface="Calibri"/>
                        <a:ea typeface="SimSun"/>
                        <a:cs typeface="Arial"/>
                      </a:endParaRPr>
                    </a:p>
                  </a:txBody>
                  <a:tcPr marL="68580" marR="68580" marT="0" marB="0"/>
                </a:tc>
              </a:tr>
              <a:tr h="227276">
                <a:tc>
                  <a:txBody>
                    <a:bodyPr/>
                    <a:lstStyle/>
                    <a:p>
                      <a:pPr algn="ctr">
                        <a:lnSpc>
                          <a:spcPct val="115000"/>
                        </a:lnSpc>
                        <a:spcAft>
                          <a:spcPts val="0"/>
                        </a:spcAft>
                      </a:pPr>
                      <a:r>
                        <a:rPr lang="en-US" sz="1100">
                          <a:effectLst/>
                        </a:rPr>
                        <a:t>8</a:t>
                      </a:r>
                      <a:endParaRPr lang="en-GB" sz="1100">
                        <a:effectLst/>
                        <a:latin typeface="Calibri"/>
                        <a:ea typeface="SimSun"/>
                        <a:cs typeface="Arial"/>
                      </a:endParaRPr>
                    </a:p>
                  </a:txBody>
                  <a:tcPr marL="68580" marR="68580" marT="0" marB="0"/>
                </a:tc>
                <a:tc>
                  <a:txBody>
                    <a:bodyPr/>
                    <a:lstStyle/>
                    <a:p>
                      <a:pPr algn="ctr">
                        <a:lnSpc>
                          <a:spcPct val="115000"/>
                        </a:lnSpc>
                        <a:spcAft>
                          <a:spcPts val="0"/>
                        </a:spcAft>
                      </a:pPr>
                      <a:r>
                        <a:rPr lang="en-US" sz="1100">
                          <a:effectLst/>
                        </a:rPr>
                        <a:t>AGA</a:t>
                      </a:r>
                      <a:endParaRPr lang="en-GB" sz="1100">
                        <a:effectLst/>
                        <a:latin typeface="Calibri"/>
                        <a:ea typeface="SimSun"/>
                        <a:cs typeface="Arial"/>
                      </a:endParaRPr>
                    </a:p>
                  </a:txBody>
                  <a:tcPr marL="68580" marR="68580" marT="0" marB="0"/>
                </a:tc>
                <a:tc>
                  <a:txBody>
                    <a:bodyPr/>
                    <a:lstStyle/>
                    <a:p>
                      <a:pPr algn="ctr">
                        <a:lnSpc>
                          <a:spcPct val="115000"/>
                        </a:lnSpc>
                        <a:spcAft>
                          <a:spcPts val="0"/>
                        </a:spcAft>
                      </a:pPr>
                      <a:r>
                        <a:rPr lang="en-US" sz="1100">
                          <a:effectLst/>
                        </a:rPr>
                        <a:t>168</a:t>
                      </a:r>
                      <a:endParaRPr lang="en-GB" sz="1100">
                        <a:effectLst/>
                        <a:latin typeface="Calibri"/>
                        <a:ea typeface="SimSun"/>
                        <a:cs typeface="Arial"/>
                      </a:endParaRPr>
                    </a:p>
                  </a:txBody>
                  <a:tcPr marL="68580" marR="68580" marT="0" marB="0"/>
                </a:tc>
              </a:tr>
              <a:tr h="305368">
                <a:tc gridSpan="2">
                  <a:txBody>
                    <a:bodyPr/>
                    <a:lstStyle/>
                    <a:p>
                      <a:pPr algn="ctr">
                        <a:lnSpc>
                          <a:spcPct val="115000"/>
                        </a:lnSpc>
                        <a:spcAft>
                          <a:spcPts val="0"/>
                        </a:spcAft>
                      </a:pPr>
                      <a:r>
                        <a:rPr lang="en-US" sz="1100">
                          <a:effectLst/>
                        </a:rPr>
                        <a:t>TOTAL NUMBER</a:t>
                      </a:r>
                      <a:endParaRPr lang="en-GB" sz="1100">
                        <a:effectLst/>
                        <a:latin typeface="Calibri"/>
                        <a:ea typeface="SimSun"/>
                        <a:cs typeface="Arial"/>
                      </a:endParaRPr>
                    </a:p>
                  </a:txBody>
                  <a:tcPr marL="68580" marR="68580" marT="0" marB="0" anchor="ctr"/>
                </a:tc>
                <a:tc hMerge="1">
                  <a:txBody>
                    <a:bodyPr/>
                    <a:lstStyle/>
                    <a:p>
                      <a:endParaRPr lang="en-GB"/>
                    </a:p>
                  </a:txBody>
                  <a:tcPr/>
                </a:tc>
                <a:tc>
                  <a:txBody>
                    <a:bodyPr/>
                    <a:lstStyle/>
                    <a:p>
                      <a:pPr algn="ctr">
                        <a:lnSpc>
                          <a:spcPct val="115000"/>
                        </a:lnSpc>
                        <a:spcAft>
                          <a:spcPts val="0"/>
                        </a:spcAft>
                      </a:pPr>
                      <a:r>
                        <a:rPr lang="en-US" sz="1100" dirty="0">
                          <a:effectLst/>
                        </a:rPr>
                        <a:t>943</a:t>
                      </a:r>
                      <a:endParaRPr lang="en-GB" sz="1100" dirty="0">
                        <a:effectLst/>
                        <a:latin typeface="Calibri"/>
                        <a:ea typeface="SimSun"/>
                        <a:cs typeface="Arial"/>
                      </a:endParaRPr>
                    </a:p>
                  </a:txBody>
                  <a:tcPr marL="68580" marR="68580" marT="0" marB="0" anchor="ctr"/>
                </a:tc>
              </a:tr>
            </a:tbl>
          </a:graphicData>
        </a:graphic>
      </p:graphicFrame>
    </p:spTree>
    <p:extLst>
      <p:ext uri="{BB962C8B-B14F-4D97-AF65-F5344CB8AC3E}">
        <p14:creationId xmlns:p14="http://schemas.microsoft.com/office/powerpoint/2010/main" val="3043719709"/>
      </p:ext>
    </p:extLst>
  </p:cSld>
  <p:clrMapOvr>
    <a:masterClrMapping/>
  </p:clrMapOvr>
  <mc:AlternateContent xmlns:mc="http://schemas.openxmlformats.org/markup-compatibility/2006" xmlns:p14="http://schemas.microsoft.com/office/powerpoint/2010/main">
    <mc:Choice Requires="p14">
      <p:transition spd="slow">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18</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349176" y="1563638"/>
            <a:ext cx="8327280" cy="324036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2000" b="1" dirty="0" smtClean="0">
                <a:solidFill>
                  <a:srgbClr val="0054A4">
                    <a:lumMod val="50000"/>
                  </a:srgbClr>
                </a:solidFill>
              </a:rPr>
              <a:t>Protocol Questions – Some Examples </a:t>
            </a:r>
          </a:p>
          <a:p>
            <a:pPr marL="457200" lvl="1" indent="-457200">
              <a:spcBef>
                <a:spcPts val="600"/>
              </a:spcBef>
              <a:spcAft>
                <a:spcPts val="600"/>
              </a:spcAft>
              <a:buFont typeface="Wingdings" panose="05000000000000000000" pitchFamily="2" charset="2"/>
              <a:buChar char="§"/>
              <a:tabLst>
                <a:tab pos="2238375" algn="l"/>
                <a:tab pos="2689225" algn="l"/>
                <a:tab pos="4927600" algn="l"/>
              </a:tabLst>
            </a:pPr>
            <a:r>
              <a:rPr lang="en-US" sz="1900" dirty="0">
                <a:solidFill>
                  <a:srgbClr val="0054A4">
                    <a:lumMod val="50000"/>
                  </a:srgbClr>
                </a:solidFill>
              </a:rPr>
              <a:t>Do the current funding mechanisms ensure the provision of the necessary resources for the implementation and maintenance of the Provider’s </a:t>
            </a:r>
            <a:r>
              <a:rPr lang="en-US" sz="1900" dirty="0" smtClean="0">
                <a:solidFill>
                  <a:srgbClr val="0054A4">
                    <a:lumMod val="50000"/>
                  </a:srgbClr>
                </a:solidFill>
              </a:rPr>
              <a:t>organization?</a:t>
            </a:r>
          </a:p>
          <a:p>
            <a:pPr marL="457200" lvl="1" indent="-457200">
              <a:spcBef>
                <a:spcPts val="600"/>
              </a:spcBef>
              <a:spcAft>
                <a:spcPts val="600"/>
              </a:spcAft>
              <a:buFont typeface="Wingdings" panose="05000000000000000000" pitchFamily="2" charset="2"/>
              <a:buChar char="§"/>
              <a:tabLst>
                <a:tab pos="2238375" algn="l"/>
                <a:tab pos="2689225" algn="l"/>
                <a:tab pos="4927600" algn="l"/>
              </a:tabLst>
            </a:pPr>
            <a:r>
              <a:rPr lang="en-US" sz="1900" dirty="0">
                <a:solidFill>
                  <a:srgbClr val="0054A4">
                    <a:lumMod val="50000"/>
                  </a:srgbClr>
                </a:solidFill>
              </a:rPr>
              <a:t>Has the Provider established a means of measuring its service performance, in the form of key performance indicators (KPIs) or other measurable indicators?  </a:t>
            </a:r>
            <a:endParaRPr lang="en-US" dirty="0"/>
          </a:p>
        </p:txBody>
      </p:sp>
    </p:spTree>
    <p:extLst>
      <p:ext uri="{BB962C8B-B14F-4D97-AF65-F5344CB8AC3E}">
        <p14:creationId xmlns:p14="http://schemas.microsoft.com/office/powerpoint/2010/main" val="366000903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19</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349176" y="1563638"/>
            <a:ext cx="8327280" cy="324036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2000" b="1" dirty="0" smtClean="0">
                <a:solidFill>
                  <a:srgbClr val="0054A4">
                    <a:lumMod val="50000"/>
                  </a:srgbClr>
                </a:solidFill>
              </a:rPr>
              <a:t>Action required:</a:t>
            </a:r>
          </a:p>
          <a:p>
            <a:pPr marL="342900" lvl="1" indent="-342900">
              <a:spcBef>
                <a:spcPts val="600"/>
              </a:spcBef>
              <a:spcAft>
                <a:spcPts val="600"/>
              </a:spcAft>
              <a:buFont typeface="Wingdings" panose="05000000000000000000" pitchFamily="2" charset="2"/>
              <a:buChar char="§"/>
              <a:tabLst>
                <a:tab pos="2238375" algn="l"/>
                <a:tab pos="2689225" algn="l"/>
                <a:tab pos="4927600" algn="l"/>
              </a:tabLst>
            </a:pPr>
            <a:r>
              <a:rPr lang="en-US" altLang="ja-JP" sz="2000" dirty="0" smtClean="0">
                <a:solidFill>
                  <a:srgbClr val="0054A4">
                    <a:lumMod val="50000"/>
                  </a:srgbClr>
                </a:solidFill>
              </a:rPr>
              <a:t>Note the information provided in this presentation on the list of Protocol Questions in Appendix D to support the peer review </a:t>
            </a:r>
            <a:r>
              <a:rPr lang="en-US" altLang="ja-JP" sz="2000" dirty="0" smtClean="0">
                <a:solidFill>
                  <a:srgbClr val="0054A4">
                    <a:lumMod val="50000"/>
                  </a:srgbClr>
                </a:solidFill>
              </a:rPr>
              <a:t>process; and</a:t>
            </a:r>
          </a:p>
          <a:p>
            <a:pPr marL="342900" lvl="1" indent="-342900">
              <a:spcBef>
                <a:spcPts val="600"/>
              </a:spcBef>
              <a:spcAft>
                <a:spcPts val="600"/>
              </a:spcAft>
              <a:buFont typeface="Wingdings" panose="05000000000000000000" pitchFamily="2" charset="2"/>
              <a:buChar char="§"/>
              <a:tabLst>
                <a:tab pos="2238375" algn="l"/>
                <a:tab pos="2689225" algn="l"/>
                <a:tab pos="4927600" algn="l"/>
              </a:tabLst>
            </a:pPr>
            <a:r>
              <a:rPr lang="en-US" altLang="ja-JP" sz="2000" dirty="0" smtClean="0">
                <a:solidFill>
                  <a:srgbClr val="0054A4">
                    <a:lumMod val="50000"/>
                  </a:srgbClr>
                </a:solidFill>
              </a:rPr>
              <a:t>The need to carry out periodic review and update of the PQs with </a:t>
            </a:r>
            <a:r>
              <a:rPr lang="en-US" altLang="ja-JP" sz="2000" smtClean="0">
                <a:solidFill>
                  <a:srgbClr val="0054A4">
                    <a:lumMod val="50000"/>
                  </a:srgbClr>
                </a:solidFill>
              </a:rPr>
              <a:t>the objective of  </a:t>
            </a:r>
            <a:r>
              <a:rPr lang="en-US" altLang="ja-JP" sz="2000" dirty="0" smtClean="0">
                <a:solidFill>
                  <a:srgbClr val="0054A4">
                    <a:lumMod val="50000"/>
                  </a:srgbClr>
                </a:solidFill>
              </a:rPr>
              <a:t>improving the overall outcome of the peer review process.  </a:t>
            </a:r>
            <a:endParaRPr lang="en-US" altLang="ja-JP" sz="1900" dirty="0" smtClean="0">
              <a:solidFill>
                <a:srgbClr val="0054A4">
                  <a:lumMod val="50000"/>
                </a:srgbClr>
              </a:solidFill>
            </a:endParaRPr>
          </a:p>
          <a:p>
            <a:pPr marL="0" lvl="1" indent="0">
              <a:spcBef>
                <a:spcPts val="600"/>
              </a:spcBef>
              <a:spcAft>
                <a:spcPts val="600"/>
              </a:spcAft>
              <a:buNone/>
              <a:tabLst>
                <a:tab pos="2238375" algn="l"/>
                <a:tab pos="2689225" algn="l"/>
                <a:tab pos="4927600" algn="l"/>
              </a:tabLst>
            </a:pPr>
            <a:endParaRPr lang="en-US" dirty="0"/>
          </a:p>
        </p:txBody>
      </p:sp>
    </p:spTree>
    <p:extLst>
      <p:ext uri="{BB962C8B-B14F-4D97-AF65-F5344CB8AC3E}">
        <p14:creationId xmlns:p14="http://schemas.microsoft.com/office/powerpoint/2010/main" val="2315493388"/>
      </p:ext>
    </p:extLst>
  </p:cSld>
  <p:clrMapOvr>
    <a:masterClrMapping/>
  </p:clrMapOvr>
  <mc:AlternateContent xmlns:mc="http://schemas.openxmlformats.org/markup-compatibility/2006" xmlns:p14="http://schemas.microsoft.com/office/powerpoint/2010/main">
    <mc:Choice Requires="p14">
      <p:transition spd="slow">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3" name="Footer Placeholder 2"/>
          <p:cNvSpPr>
            <a:spLocks noGrp="1"/>
          </p:cNvSpPr>
          <p:nvPr>
            <p:ph type="ftr" sz="quarter" idx="11"/>
          </p:nvPr>
        </p:nvSpPr>
        <p:spPr>
          <a:xfrm>
            <a:off x="2267744" y="4876006"/>
            <a:ext cx="4896544" cy="267494"/>
          </a:xfrm>
        </p:spPr>
        <p:txBody>
          <a:bodyPr/>
          <a:lstStyle/>
          <a:p>
            <a:r>
              <a:rPr lang="en-CA" dirty="0" smtClean="0"/>
              <a:t>ICAO AFI Plan African ANSP Peer Review Project – Regional Workshop</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2</a:t>
            </a:fld>
            <a:endParaRPr lang="en-CA"/>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162" y="713346"/>
            <a:ext cx="5018087" cy="126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63638"/>
            <a:ext cx="5900737" cy="211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3671532"/>
      </p:ext>
    </p:extLst>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25-27 April 2018</a:t>
            </a:r>
            <a:endParaRPr lang="en-CA" dirty="0"/>
          </a:p>
        </p:txBody>
      </p:sp>
      <p:sp>
        <p:nvSpPr>
          <p:cNvPr id="4" name="Slide Number Placeholder 3"/>
          <p:cNvSpPr>
            <a:spLocks noGrp="1"/>
          </p:cNvSpPr>
          <p:nvPr>
            <p:ph type="sldNum" sz="quarter" idx="12"/>
          </p:nvPr>
        </p:nvSpPr>
        <p:spPr/>
        <p:txBody>
          <a:bodyPr/>
          <a:lstStyle/>
          <a:p>
            <a:fld id="{3FF909EE-2C65-48BC-95E5-26F3591A45A6}" type="slidenum">
              <a:rPr lang="en-CA" smtClean="0"/>
              <a:t>20</a:t>
            </a:fld>
            <a:endParaRPr lang="en-CA"/>
          </a:p>
        </p:txBody>
      </p:sp>
      <p:sp>
        <p:nvSpPr>
          <p:cNvPr id="3" name="Footer Placeholder 2"/>
          <p:cNvSpPr>
            <a:spLocks noGrp="1"/>
          </p:cNvSpPr>
          <p:nvPr>
            <p:ph type="ftr" sz="quarter" idx="11"/>
          </p:nvPr>
        </p:nvSpPr>
        <p:spPr/>
        <p:txBody>
          <a:bodyPr/>
          <a:lstStyle/>
          <a:p>
            <a:r>
              <a:rPr lang="en-US" smtClean="0"/>
              <a:t>ICAO AFI Plan African ANSP Peer Review Project – Regional Workshop</a:t>
            </a:r>
            <a:endParaRPr lang="en-CA" dirty="0"/>
          </a:p>
        </p:txBody>
      </p:sp>
    </p:spTree>
    <p:extLst>
      <p:ext uri="{BB962C8B-B14F-4D97-AF65-F5344CB8AC3E}">
        <p14:creationId xmlns:p14="http://schemas.microsoft.com/office/powerpoint/2010/main" val="4028188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3</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467544" y="1419622"/>
            <a:ext cx="8219256" cy="331236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2000" b="1" dirty="0">
                <a:solidFill>
                  <a:srgbClr val="0054A4">
                    <a:lumMod val="50000"/>
                  </a:srgbClr>
                </a:solidFill>
              </a:rPr>
              <a:t>1.3</a:t>
            </a:r>
            <a:r>
              <a:rPr lang="en-US" altLang="ja-JP" sz="2000" b="1" dirty="0" smtClean="0">
                <a:solidFill>
                  <a:srgbClr val="0054A4">
                    <a:lumMod val="50000"/>
                  </a:srgbClr>
                </a:solidFill>
              </a:rPr>
              <a:t>.  Definitions and Terminology</a:t>
            </a:r>
          </a:p>
          <a:p>
            <a:pPr marL="285750" lvl="1">
              <a:spcBef>
                <a:spcPts val="600"/>
              </a:spcBef>
              <a:spcAft>
                <a:spcPts val="600"/>
              </a:spcAft>
              <a:buFont typeface="Wingdings" panose="05000000000000000000" pitchFamily="2" charset="2"/>
              <a:buChar char="§"/>
              <a:tabLst>
                <a:tab pos="2238375" algn="l"/>
                <a:tab pos="2689225" algn="l"/>
                <a:tab pos="4927600" algn="l"/>
              </a:tabLst>
            </a:pPr>
            <a:r>
              <a:rPr lang="en-US" altLang="ja-JP" sz="2000" b="1" dirty="0">
                <a:solidFill>
                  <a:srgbClr val="0054A4">
                    <a:lumMod val="50000"/>
                  </a:srgbClr>
                </a:solidFill>
              </a:rPr>
              <a:t>Protocol Question (PQ)</a:t>
            </a:r>
            <a:r>
              <a:rPr lang="en-US" altLang="ja-JP" sz="2000" dirty="0">
                <a:solidFill>
                  <a:srgbClr val="0054A4">
                    <a:lumMod val="50000"/>
                  </a:srgbClr>
                </a:solidFill>
              </a:rPr>
              <a:t>. The primary tool used in the Programme for assessing the level of effective implementation of an ANSP’s procedures and </a:t>
            </a:r>
            <a:r>
              <a:rPr lang="en-US" altLang="ja-JP" sz="2000" dirty="0" smtClean="0">
                <a:solidFill>
                  <a:srgbClr val="0054A4">
                    <a:lumMod val="50000"/>
                  </a:srgbClr>
                </a:solidFill>
              </a:rPr>
              <a:t>processes.</a:t>
            </a:r>
          </a:p>
          <a:p>
            <a:pPr marL="285750" lvl="1">
              <a:spcBef>
                <a:spcPts val="600"/>
              </a:spcBef>
              <a:spcAft>
                <a:spcPts val="600"/>
              </a:spcAft>
              <a:buFont typeface="Wingdings" panose="05000000000000000000" pitchFamily="2" charset="2"/>
              <a:buChar char="§"/>
              <a:tabLst>
                <a:tab pos="2238375" algn="l"/>
                <a:tab pos="2689225" algn="l"/>
                <a:tab pos="4927600" algn="l"/>
              </a:tabLst>
            </a:pPr>
            <a:r>
              <a:rPr lang="en-US" altLang="ja-JP" sz="2000" b="1" dirty="0">
                <a:solidFill>
                  <a:srgbClr val="0054A4">
                    <a:lumMod val="50000"/>
                  </a:srgbClr>
                </a:solidFill>
              </a:rPr>
              <a:t>Protocol Question (PQ) Observation</a:t>
            </a:r>
            <a:r>
              <a:rPr lang="en-US" altLang="ja-JP" sz="2000" dirty="0">
                <a:solidFill>
                  <a:srgbClr val="0054A4">
                    <a:lumMod val="50000"/>
                  </a:srgbClr>
                </a:solidFill>
              </a:rPr>
              <a:t>. Under the Programme, each observation is generated and expressed in terms of one Protocol Question (PQ); issuance of a PQ observation changes the status of the related PQ to not </a:t>
            </a:r>
            <a:r>
              <a:rPr lang="en-US" altLang="ja-JP" sz="2000" dirty="0" smtClean="0">
                <a:solidFill>
                  <a:srgbClr val="0054A4">
                    <a:lumMod val="50000"/>
                  </a:srgbClr>
                </a:solidFill>
              </a:rPr>
              <a:t>satisfactory.</a:t>
            </a:r>
          </a:p>
          <a:p>
            <a:pPr marL="285750" lvl="1">
              <a:spcBef>
                <a:spcPts val="600"/>
              </a:spcBef>
              <a:spcAft>
                <a:spcPts val="600"/>
              </a:spcAft>
              <a:buFont typeface="Arial" panose="020B0604020202020204" pitchFamily="34" charset="0"/>
              <a:buChar char="•"/>
              <a:tabLst>
                <a:tab pos="2238375" algn="l"/>
                <a:tab pos="2689225" algn="l"/>
                <a:tab pos="4927600" algn="l"/>
              </a:tabLst>
            </a:pPr>
            <a:endParaRPr lang="en-US" altLang="ja-JP" sz="1800" dirty="0" smtClean="0">
              <a:solidFill>
                <a:srgbClr val="0054A4">
                  <a:lumMod val="50000"/>
                </a:srgbClr>
              </a:solidFill>
            </a:endParaRPr>
          </a:p>
          <a:p>
            <a:endParaRPr lang="en-US" dirty="0"/>
          </a:p>
        </p:txBody>
      </p:sp>
    </p:spTree>
    <p:extLst>
      <p:ext uri="{BB962C8B-B14F-4D97-AF65-F5344CB8AC3E}">
        <p14:creationId xmlns:p14="http://schemas.microsoft.com/office/powerpoint/2010/main" val="247578172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4</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467544" y="1419622"/>
            <a:ext cx="8219256" cy="3312368"/>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1900" b="1" dirty="0" smtClean="0">
                <a:solidFill>
                  <a:srgbClr val="0054A4">
                    <a:lumMod val="50000"/>
                  </a:srgbClr>
                </a:solidFill>
              </a:rPr>
              <a:t>2.4 Review areas</a:t>
            </a:r>
          </a:p>
          <a:p>
            <a:pPr marL="285750" lvl="1">
              <a:spcBef>
                <a:spcPts val="600"/>
              </a:spcBef>
              <a:spcAft>
                <a:spcPts val="600"/>
              </a:spcAft>
              <a:buFont typeface="Wingdings" panose="05000000000000000000" pitchFamily="2" charset="2"/>
              <a:buChar char="§"/>
              <a:tabLst>
                <a:tab pos="2238375" algn="l"/>
                <a:tab pos="2689225" algn="l"/>
                <a:tab pos="4927600" algn="l"/>
              </a:tabLst>
            </a:pPr>
            <a:r>
              <a:rPr lang="en-US" altLang="ja-JP" sz="2000" b="1" dirty="0">
                <a:solidFill>
                  <a:srgbClr val="0054A4">
                    <a:lumMod val="50000"/>
                  </a:srgbClr>
                </a:solidFill>
              </a:rPr>
              <a:t>The following review areas have been identified in the </a:t>
            </a:r>
            <a:r>
              <a:rPr lang="en-US" altLang="ja-JP" sz="2000" b="1" dirty="0" smtClean="0">
                <a:solidFill>
                  <a:srgbClr val="0054A4">
                    <a:lumMod val="50000"/>
                  </a:srgbClr>
                </a:solidFill>
              </a:rPr>
              <a:t>Programme</a:t>
            </a:r>
            <a:r>
              <a:rPr lang="en-US" altLang="ja-JP" sz="2000" dirty="0" smtClean="0">
                <a:solidFill>
                  <a:srgbClr val="0054A4">
                    <a:lumMod val="50000"/>
                  </a:srgbClr>
                </a:solidFill>
              </a:rPr>
              <a:t>:</a:t>
            </a:r>
          </a:p>
          <a:p>
            <a:pPr marL="285750" lvl="1">
              <a:spcBef>
                <a:spcPts val="600"/>
              </a:spcBef>
              <a:spcAft>
                <a:spcPts val="600"/>
              </a:spcAft>
              <a:buFont typeface="Arial" panose="020B0604020202020204" pitchFamily="34" charset="0"/>
              <a:buChar char="•"/>
              <a:tabLst>
                <a:tab pos="2238375" algn="l"/>
                <a:tab pos="2689225" algn="l"/>
                <a:tab pos="4927600" algn="l"/>
              </a:tabLst>
            </a:pPr>
            <a:r>
              <a:rPr lang="en-US" altLang="ja-JP" sz="2000" dirty="0" smtClean="0">
                <a:solidFill>
                  <a:srgbClr val="0054A4">
                    <a:lumMod val="50000"/>
                  </a:srgbClr>
                </a:solidFill>
              </a:rPr>
              <a:t>Air Traffic Services</a:t>
            </a:r>
          </a:p>
          <a:p>
            <a:pPr marL="285750" lvl="1">
              <a:spcBef>
                <a:spcPts val="600"/>
              </a:spcBef>
              <a:spcAft>
                <a:spcPts val="600"/>
              </a:spcAft>
              <a:buFont typeface="Arial" panose="020B0604020202020204" pitchFamily="34" charset="0"/>
              <a:buChar char="•"/>
              <a:tabLst>
                <a:tab pos="2238375" algn="l"/>
                <a:tab pos="2689225" algn="l"/>
                <a:tab pos="4927600" algn="l"/>
              </a:tabLst>
            </a:pPr>
            <a:r>
              <a:rPr lang="en-US" altLang="ja-JP" sz="2000" dirty="0" smtClean="0">
                <a:solidFill>
                  <a:srgbClr val="0054A4">
                    <a:lumMod val="50000"/>
                  </a:srgbClr>
                </a:solidFill>
              </a:rPr>
              <a:t>Flight procedures design</a:t>
            </a:r>
          </a:p>
          <a:p>
            <a:pPr marL="285750" lvl="1">
              <a:spcBef>
                <a:spcPts val="600"/>
              </a:spcBef>
              <a:spcAft>
                <a:spcPts val="600"/>
              </a:spcAft>
              <a:buFont typeface="Arial" panose="020B0604020202020204" pitchFamily="34" charset="0"/>
              <a:buChar char="•"/>
              <a:tabLst>
                <a:tab pos="2238375" algn="l"/>
                <a:tab pos="2689225" algn="l"/>
                <a:tab pos="4927600" algn="l"/>
              </a:tabLst>
            </a:pPr>
            <a:r>
              <a:rPr lang="en-US" altLang="ja-JP" sz="2000" dirty="0" smtClean="0">
                <a:solidFill>
                  <a:srgbClr val="0054A4">
                    <a:lumMod val="50000"/>
                  </a:srgbClr>
                </a:solidFill>
              </a:rPr>
              <a:t>Aeronautical Information Services</a:t>
            </a:r>
          </a:p>
          <a:p>
            <a:pPr marL="285750" lvl="1">
              <a:spcBef>
                <a:spcPts val="600"/>
              </a:spcBef>
              <a:spcAft>
                <a:spcPts val="600"/>
              </a:spcAft>
              <a:buFont typeface="Arial" panose="020B0604020202020204" pitchFamily="34" charset="0"/>
              <a:buChar char="•"/>
              <a:tabLst>
                <a:tab pos="2238375" algn="l"/>
                <a:tab pos="2689225" algn="l"/>
                <a:tab pos="4927600" algn="l"/>
              </a:tabLst>
            </a:pPr>
            <a:r>
              <a:rPr lang="en-US" altLang="ja-JP" sz="2000" dirty="0" smtClean="0">
                <a:solidFill>
                  <a:srgbClr val="0054A4">
                    <a:lumMod val="50000"/>
                  </a:srgbClr>
                </a:solidFill>
              </a:rPr>
              <a:t>Meteorological Service</a:t>
            </a:r>
          </a:p>
          <a:p>
            <a:pPr marL="285750" lvl="1">
              <a:spcBef>
                <a:spcPts val="600"/>
              </a:spcBef>
              <a:spcAft>
                <a:spcPts val="600"/>
              </a:spcAft>
              <a:buFont typeface="Arial" panose="020B0604020202020204" pitchFamily="34" charset="0"/>
              <a:buChar char="•"/>
              <a:tabLst>
                <a:tab pos="2238375" algn="l"/>
                <a:tab pos="2689225" algn="l"/>
                <a:tab pos="4927600" algn="l"/>
              </a:tabLst>
            </a:pPr>
            <a:r>
              <a:rPr lang="en-US" altLang="ja-JP" sz="2000" dirty="0" smtClean="0">
                <a:solidFill>
                  <a:srgbClr val="0054A4">
                    <a:lumMod val="50000"/>
                  </a:srgbClr>
                </a:solidFill>
              </a:rPr>
              <a:t>Communications, Navigation, Surveillance (CNS)</a:t>
            </a:r>
          </a:p>
          <a:p>
            <a:pPr marL="285750" lvl="1">
              <a:spcBef>
                <a:spcPts val="600"/>
              </a:spcBef>
              <a:spcAft>
                <a:spcPts val="600"/>
              </a:spcAft>
              <a:buFont typeface="Arial" panose="020B0604020202020204" pitchFamily="34" charset="0"/>
              <a:buChar char="•"/>
              <a:tabLst>
                <a:tab pos="2238375" algn="l"/>
                <a:tab pos="2689225" algn="l"/>
                <a:tab pos="4927600" algn="l"/>
              </a:tabLst>
            </a:pPr>
            <a:r>
              <a:rPr lang="en-US" altLang="ja-JP" sz="2000" dirty="0" smtClean="0">
                <a:solidFill>
                  <a:srgbClr val="0054A4">
                    <a:lumMod val="50000"/>
                  </a:srgbClr>
                </a:solidFill>
              </a:rPr>
              <a:t>Search and Rescue </a:t>
            </a:r>
          </a:p>
          <a:p>
            <a:pPr marL="285750" lvl="1">
              <a:spcBef>
                <a:spcPts val="600"/>
              </a:spcBef>
              <a:spcAft>
                <a:spcPts val="600"/>
              </a:spcAft>
              <a:buFont typeface="Arial" panose="020B0604020202020204" pitchFamily="34" charset="0"/>
              <a:buChar char="•"/>
              <a:tabLst>
                <a:tab pos="2238375" algn="l"/>
                <a:tab pos="2689225" algn="l"/>
                <a:tab pos="4927600" algn="l"/>
              </a:tabLst>
            </a:pPr>
            <a:r>
              <a:rPr lang="en-US" altLang="ja-JP" sz="2000" dirty="0" smtClean="0">
                <a:solidFill>
                  <a:srgbClr val="0054A4">
                    <a:lumMod val="50000"/>
                  </a:srgbClr>
                </a:solidFill>
              </a:rPr>
              <a:t>Safety Management System</a:t>
            </a:r>
          </a:p>
          <a:p>
            <a:pPr marL="285750" lvl="1">
              <a:spcBef>
                <a:spcPts val="600"/>
              </a:spcBef>
              <a:spcAft>
                <a:spcPts val="600"/>
              </a:spcAft>
              <a:buFont typeface="Arial" panose="020B0604020202020204" pitchFamily="34" charset="0"/>
              <a:buChar char="•"/>
              <a:tabLst>
                <a:tab pos="2238375" algn="l"/>
                <a:tab pos="2689225" algn="l"/>
                <a:tab pos="4927600" algn="l"/>
              </a:tabLst>
            </a:pPr>
            <a:endParaRPr lang="en-US" altLang="ja-JP" sz="1800" dirty="0" smtClean="0">
              <a:solidFill>
                <a:srgbClr val="0054A4">
                  <a:lumMod val="50000"/>
                </a:srgbClr>
              </a:solidFill>
            </a:endParaRPr>
          </a:p>
          <a:p>
            <a:endParaRPr lang="en-US" dirty="0"/>
          </a:p>
        </p:txBody>
      </p:sp>
    </p:spTree>
    <p:extLst>
      <p:ext uri="{BB962C8B-B14F-4D97-AF65-F5344CB8AC3E}">
        <p14:creationId xmlns:p14="http://schemas.microsoft.com/office/powerpoint/2010/main" val="66786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5</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438324" y="1467644"/>
            <a:ext cx="8219256" cy="324036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2000" b="1" dirty="0" smtClean="0">
                <a:solidFill>
                  <a:srgbClr val="0054A4">
                    <a:lumMod val="50000"/>
                  </a:srgbClr>
                </a:solidFill>
              </a:rPr>
              <a:t>2.5 Programme Protocol Questions</a:t>
            </a:r>
          </a:p>
          <a:p>
            <a:pPr marL="285750" lvl="1">
              <a:spcBef>
                <a:spcPts val="600"/>
              </a:spcBef>
              <a:spcAft>
                <a:spcPts val="600"/>
              </a:spcAft>
              <a:buFont typeface="Arial" panose="020B0604020202020204" pitchFamily="34" charset="0"/>
              <a:buChar char="•"/>
              <a:tabLst>
                <a:tab pos="2238375" algn="l"/>
                <a:tab pos="2689225" algn="l"/>
                <a:tab pos="4927600" algn="l"/>
              </a:tabLst>
            </a:pPr>
            <a:r>
              <a:rPr lang="en-US" altLang="ja-JP" sz="2000" dirty="0" smtClean="0">
                <a:solidFill>
                  <a:srgbClr val="0054A4">
                    <a:lumMod val="50000"/>
                  </a:srgbClr>
                </a:solidFill>
              </a:rPr>
              <a:t>Protocol </a:t>
            </a:r>
            <a:r>
              <a:rPr lang="en-US" altLang="ja-JP" sz="2000" dirty="0">
                <a:solidFill>
                  <a:srgbClr val="0054A4">
                    <a:lumMod val="50000"/>
                  </a:srgbClr>
                </a:solidFill>
              </a:rPr>
              <a:t>Questions (PQs) are the primary tool for assessing the level of effective implementation of an ANSP’s procedures and processes. </a:t>
            </a:r>
            <a:endParaRPr lang="en-US" altLang="ja-JP" sz="2000" dirty="0" smtClean="0">
              <a:solidFill>
                <a:srgbClr val="0054A4">
                  <a:lumMod val="50000"/>
                </a:srgbClr>
              </a:solidFill>
            </a:endParaRPr>
          </a:p>
          <a:p>
            <a:pPr marL="285750" lvl="1">
              <a:spcBef>
                <a:spcPts val="600"/>
              </a:spcBef>
              <a:spcAft>
                <a:spcPts val="600"/>
              </a:spcAft>
              <a:buFont typeface="Arial" panose="020B0604020202020204" pitchFamily="34" charset="0"/>
              <a:buChar char="•"/>
              <a:tabLst>
                <a:tab pos="2238375" algn="l"/>
                <a:tab pos="2689225" algn="l"/>
                <a:tab pos="4927600" algn="l"/>
              </a:tabLst>
            </a:pPr>
            <a:r>
              <a:rPr lang="en-US" altLang="ja-JP" sz="2000" dirty="0" smtClean="0">
                <a:solidFill>
                  <a:srgbClr val="0054A4">
                    <a:lumMod val="50000"/>
                  </a:srgbClr>
                </a:solidFill>
              </a:rPr>
              <a:t>The </a:t>
            </a:r>
            <a:r>
              <a:rPr lang="en-US" altLang="ja-JP" sz="2000" dirty="0">
                <a:solidFill>
                  <a:srgbClr val="0054A4">
                    <a:lumMod val="50000"/>
                  </a:srgbClr>
                </a:solidFill>
              </a:rPr>
              <a:t>PQs are based on ANS-related ICAO SARPs, PANS, ICAO documents and other guidance materials. </a:t>
            </a:r>
            <a:endParaRPr lang="en-US" altLang="ja-JP" sz="2000" dirty="0" smtClean="0">
              <a:solidFill>
                <a:srgbClr val="0054A4">
                  <a:lumMod val="50000"/>
                </a:srgbClr>
              </a:solidFill>
            </a:endParaRPr>
          </a:p>
          <a:p>
            <a:pPr marL="285750" lvl="1">
              <a:spcBef>
                <a:spcPts val="600"/>
              </a:spcBef>
              <a:spcAft>
                <a:spcPts val="600"/>
              </a:spcAft>
              <a:buFont typeface="Arial" panose="020B0604020202020204" pitchFamily="34" charset="0"/>
              <a:buChar char="•"/>
              <a:tabLst>
                <a:tab pos="2238375" algn="l"/>
                <a:tab pos="2689225" algn="l"/>
                <a:tab pos="4927600" algn="l"/>
              </a:tabLst>
            </a:pPr>
            <a:r>
              <a:rPr lang="en-US" altLang="ja-JP" sz="2000" dirty="0" smtClean="0">
                <a:solidFill>
                  <a:srgbClr val="0054A4">
                    <a:lumMod val="50000"/>
                  </a:srgbClr>
                </a:solidFill>
              </a:rPr>
              <a:t>They </a:t>
            </a:r>
            <a:r>
              <a:rPr lang="en-US" altLang="ja-JP" sz="2000" dirty="0">
                <a:solidFill>
                  <a:srgbClr val="0054A4">
                    <a:lumMod val="50000"/>
                  </a:srgbClr>
                </a:solidFill>
              </a:rPr>
              <a:t>are </a:t>
            </a:r>
            <a:r>
              <a:rPr lang="en-US" altLang="ja-JP" sz="2000" dirty="0" smtClean="0">
                <a:solidFill>
                  <a:srgbClr val="0054A4">
                    <a:lumMod val="50000"/>
                  </a:srgbClr>
                </a:solidFill>
              </a:rPr>
              <a:t>organized </a:t>
            </a:r>
            <a:r>
              <a:rPr lang="en-US" altLang="ja-JP" sz="2000" dirty="0">
                <a:solidFill>
                  <a:srgbClr val="0054A4">
                    <a:lumMod val="50000"/>
                  </a:srgbClr>
                </a:solidFill>
              </a:rPr>
              <a:t>by review </a:t>
            </a:r>
            <a:r>
              <a:rPr lang="en-US" altLang="ja-JP" sz="2000" dirty="0" smtClean="0">
                <a:solidFill>
                  <a:srgbClr val="0054A4">
                    <a:lumMod val="50000"/>
                  </a:srgbClr>
                </a:solidFill>
              </a:rPr>
              <a:t>areas.</a:t>
            </a:r>
          </a:p>
          <a:p>
            <a:pPr marL="285750" lvl="1">
              <a:spcBef>
                <a:spcPts val="600"/>
              </a:spcBef>
              <a:spcAft>
                <a:spcPts val="600"/>
              </a:spcAft>
              <a:buFont typeface="Arial" panose="020B0604020202020204" pitchFamily="34" charset="0"/>
              <a:buChar char="•"/>
              <a:tabLst>
                <a:tab pos="2238375" algn="l"/>
                <a:tab pos="2689225" algn="l"/>
                <a:tab pos="4927600" algn="l"/>
              </a:tabLst>
            </a:pPr>
            <a:r>
              <a:rPr lang="en-US" altLang="ja-JP" sz="2000" dirty="0" smtClean="0">
                <a:solidFill>
                  <a:srgbClr val="003260"/>
                </a:solidFill>
              </a:rPr>
              <a:t>The </a:t>
            </a:r>
            <a:r>
              <a:rPr lang="en-US" altLang="ja-JP" sz="2000" dirty="0">
                <a:solidFill>
                  <a:srgbClr val="003260"/>
                </a:solidFill>
              </a:rPr>
              <a:t>use of standardized PQs ensures transparency, quality, consistency, reliability and fairness in the conduct and implementation of the Programme </a:t>
            </a:r>
            <a:r>
              <a:rPr lang="en-US" altLang="ja-JP" sz="2000" dirty="0" smtClean="0">
                <a:solidFill>
                  <a:srgbClr val="003260"/>
                </a:solidFill>
              </a:rPr>
              <a:t>activities.</a:t>
            </a:r>
          </a:p>
          <a:p>
            <a:endParaRPr lang="en-US" dirty="0"/>
          </a:p>
        </p:txBody>
      </p:sp>
    </p:spTree>
    <p:extLst>
      <p:ext uri="{BB962C8B-B14F-4D97-AF65-F5344CB8AC3E}">
        <p14:creationId xmlns:p14="http://schemas.microsoft.com/office/powerpoint/2010/main" val="9954951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6</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438324" y="1467644"/>
            <a:ext cx="8219256" cy="324036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2000" b="1" dirty="0" smtClean="0">
                <a:solidFill>
                  <a:srgbClr val="0054A4">
                    <a:lumMod val="50000"/>
                  </a:srgbClr>
                </a:solidFill>
              </a:rPr>
              <a:t>2.5 Programme Protocol Questions</a:t>
            </a:r>
          </a:p>
          <a:p>
            <a:pPr marL="285750" lvl="1">
              <a:spcBef>
                <a:spcPts val="600"/>
              </a:spcBef>
              <a:spcAft>
                <a:spcPts val="600"/>
              </a:spcAft>
              <a:buFont typeface="Arial" panose="020B0604020202020204" pitchFamily="34" charset="0"/>
              <a:buChar char="•"/>
              <a:tabLst>
                <a:tab pos="2238375" algn="l"/>
                <a:tab pos="2689225" algn="l"/>
                <a:tab pos="4927600" algn="l"/>
              </a:tabLst>
            </a:pPr>
            <a:r>
              <a:rPr lang="en-US" altLang="ja-JP" sz="2000" dirty="0" smtClean="0">
                <a:solidFill>
                  <a:srgbClr val="0054A4">
                    <a:lumMod val="50000"/>
                  </a:srgbClr>
                </a:solidFill>
              </a:rPr>
              <a:t>Each </a:t>
            </a:r>
            <a:r>
              <a:rPr lang="en-US" altLang="ja-JP" sz="2000" dirty="0">
                <a:solidFill>
                  <a:srgbClr val="0054A4">
                    <a:lumMod val="50000"/>
                  </a:srgbClr>
                </a:solidFill>
              </a:rPr>
              <a:t>PQ is sufficiently flexible to allow the appropriate evaluation of the scope and complexity of the aviation activity in each </a:t>
            </a:r>
            <a:r>
              <a:rPr lang="en-US" altLang="ja-JP" sz="2000" dirty="0" smtClean="0">
                <a:solidFill>
                  <a:srgbClr val="0054A4">
                    <a:lumMod val="50000"/>
                  </a:srgbClr>
                </a:solidFill>
              </a:rPr>
              <a:t>ANSP.</a:t>
            </a:r>
          </a:p>
          <a:p>
            <a:pPr marL="285750" lvl="1">
              <a:spcBef>
                <a:spcPts val="600"/>
              </a:spcBef>
              <a:spcAft>
                <a:spcPts val="600"/>
              </a:spcAft>
              <a:buFont typeface="Arial" panose="020B0604020202020204" pitchFamily="34" charset="0"/>
              <a:buChar char="•"/>
              <a:tabLst>
                <a:tab pos="2238375" algn="l"/>
                <a:tab pos="2689225" algn="l"/>
                <a:tab pos="4927600" algn="l"/>
              </a:tabLst>
            </a:pPr>
            <a:r>
              <a:rPr lang="en-US" altLang="ja-JP" sz="2000" dirty="0" smtClean="0">
                <a:solidFill>
                  <a:srgbClr val="0054A4">
                    <a:lumMod val="50000"/>
                  </a:srgbClr>
                </a:solidFill>
              </a:rPr>
              <a:t>The </a:t>
            </a:r>
            <a:r>
              <a:rPr lang="en-US" altLang="ja-JP" sz="2000" dirty="0">
                <a:solidFill>
                  <a:srgbClr val="0054A4">
                    <a:lumMod val="50000"/>
                  </a:srgbClr>
                </a:solidFill>
              </a:rPr>
              <a:t>Management Team </a:t>
            </a:r>
            <a:r>
              <a:rPr lang="en-US" altLang="ja-JP" sz="2000" dirty="0" smtClean="0">
                <a:solidFill>
                  <a:srgbClr val="0054A4">
                    <a:lumMod val="50000"/>
                  </a:srgbClr>
                </a:solidFill>
              </a:rPr>
              <a:t>(MT) amends </a:t>
            </a:r>
            <a:r>
              <a:rPr lang="en-US" altLang="ja-JP" sz="2000" dirty="0">
                <a:solidFill>
                  <a:srgbClr val="0054A4">
                    <a:lumMod val="50000"/>
                  </a:srgbClr>
                </a:solidFill>
              </a:rPr>
              <a:t>and updates PQs on a periodic basis to reflect the latest changes in ANS-related ICAO provisions and </a:t>
            </a:r>
            <a:r>
              <a:rPr lang="en-US" altLang="ja-JP" sz="2000" dirty="0" smtClean="0">
                <a:solidFill>
                  <a:srgbClr val="0054A4">
                    <a:lumMod val="50000"/>
                  </a:srgbClr>
                </a:solidFill>
              </a:rPr>
              <a:t>Annexes to </a:t>
            </a:r>
            <a:r>
              <a:rPr lang="en-US" altLang="ja-JP" sz="2000" dirty="0">
                <a:solidFill>
                  <a:srgbClr val="0054A4">
                    <a:lumMod val="50000"/>
                  </a:srgbClr>
                </a:solidFill>
              </a:rPr>
              <a:t>the Convention, to include emerging issues in civil aviation and to harmonize and improve PQ references and </a:t>
            </a:r>
            <a:r>
              <a:rPr lang="en-US" altLang="ja-JP" sz="2000" dirty="0" smtClean="0">
                <a:solidFill>
                  <a:srgbClr val="0054A4">
                    <a:lumMod val="50000"/>
                  </a:srgbClr>
                </a:solidFill>
              </a:rPr>
              <a:t>content.</a:t>
            </a:r>
          </a:p>
          <a:p>
            <a:pPr marL="285750" lvl="1">
              <a:spcBef>
                <a:spcPts val="600"/>
              </a:spcBef>
              <a:spcAft>
                <a:spcPts val="600"/>
              </a:spcAft>
              <a:buFont typeface="Arial" panose="020B0604020202020204" pitchFamily="34" charset="0"/>
              <a:buChar char="•"/>
              <a:tabLst>
                <a:tab pos="2238375" algn="l"/>
                <a:tab pos="2689225" algn="l"/>
                <a:tab pos="4927600" algn="l"/>
              </a:tabLst>
            </a:pPr>
            <a:endParaRPr lang="en-US" dirty="0"/>
          </a:p>
        </p:txBody>
      </p:sp>
    </p:spTree>
    <p:extLst>
      <p:ext uri="{BB962C8B-B14F-4D97-AF65-F5344CB8AC3E}">
        <p14:creationId xmlns:p14="http://schemas.microsoft.com/office/powerpoint/2010/main" val="280383940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7</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349176" y="1563638"/>
            <a:ext cx="8219256" cy="324036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2200" b="1" dirty="0" smtClean="0">
                <a:solidFill>
                  <a:srgbClr val="0054A4">
                    <a:lumMod val="50000"/>
                  </a:srgbClr>
                </a:solidFill>
              </a:rPr>
              <a:t>2.6 Protocol Questions – Self Assessment</a:t>
            </a:r>
          </a:p>
          <a:p>
            <a:pPr marL="285750" lvl="1">
              <a:spcBef>
                <a:spcPts val="600"/>
              </a:spcBef>
              <a:spcAft>
                <a:spcPts val="600"/>
              </a:spcAft>
              <a:buFont typeface="Arial" panose="020B0604020202020204" pitchFamily="34" charset="0"/>
              <a:buChar char="•"/>
              <a:tabLst>
                <a:tab pos="2238375" algn="l"/>
                <a:tab pos="2689225" algn="l"/>
                <a:tab pos="4927600" algn="l"/>
              </a:tabLst>
            </a:pPr>
            <a:r>
              <a:rPr lang="en-US" altLang="ja-JP" sz="2000" dirty="0" smtClean="0">
                <a:solidFill>
                  <a:srgbClr val="0054A4">
                    <a:lumMod val="50000"/>
                  </a:srgbClr>
                </a:solidFill>
              </a:rPr>
              <a:t>Prior </a:t>
            </a:r>
            <a:r>
              <a:rPr lang="en-US" altLang="ja-JP" sz="2000" dirty="0">
                <a:solidFill>
                  <a:srgbClr val="0054A4">
                    <a:lumMod val="50000"/>
                  </a:srgbClr>
                </a:solidFill>
              </a:rPr>
              <a:t>to a site visit, </a:t>
            </a:r>
            <a:r>
              <a:rPr lang="en-US" altLang="ja-JP" sz="2000" u="sng" dirty="0">
                <a:solidFill>
                  <a:srgbClr val="0054A4">
                    <a:lumMod val="50000"/>
                  </a:srgbClr>
                </a:solidFill>
              </a:rPr>
              <a:t>the Host ANSP is to perform a self-assessment </a:t>
            </a:r>
            <a:r>
              <a:rPr lang="en-US" altLang="ja-JP" sz="2000" dirty="0">
                <a:solidFill>
                  <a:srgbClr val="0054A4">
                    <a:lumMod val="50000"/>
                  </a:srgbClr>
                </a:solidFill>
              </a:rPr>
              <a:t>and submit the status of PQs.  </a:t>
            </a:r>
            <a:endParaRPr lang="en-US" altLang="ja-JP" sz="2000" dirty="0" smtClean="0">
              <a:solidFill>
                <a:srgbClr val="0054A4">
                  <a:lumMod val="50000"/>
                </a:srgbClr>
              </a:solidFill>
            </a:endParaRPr>
          </a:p>
          <a:p>
            <a:pPr marL="285750" lvl="1">
              <a:spcBef>
                <a:spcPts val="600"/>
              </a:spcBef>
              <a:spcAft>
                <a:spcPts val="600"/>
              </a:spcAft>
              <a:buFont typeface="Arial" panose="020B0604020202020204" pitchFamily="34" charset="0"/>
              <a:buChar char="•"/>
              <a:tabLst>
                <a:tab pos="2238375" algn="l"/>
                <a:tab pos="2689225" algn="l"/>
                <a:tab pos="4927600" algn="l"/>
              </a:tabLst>
            </a:pPr>
            <a:r>
              <a:rPr lang="en-US" altLang="ja-JP" sz="2000" dirty="0" smtClean="0">
                <a:solidFill>
                  <a:srgbClr val="0054A4">
                    <a:lumMod val="50000"/>
                  </a:srgbClr>
                </a:solidFill>
              </a:rPr>
              <a:t>As </a:t>
            </a:r>
            <a:r>
              <a:rPr lang="en-US" altLang="ja-JP" sz="2000" dirty="0">
                <a:solidFill>
                  <a:srgbClr val="0054A4">
                    <a:lumMod val="50000"/>
                  </a:srgbClr>
                </a:solidFill>
              </a:rPr>
              <a:t>a priority, the Host ANSP </a:t>
            </a:r>
            <a:r>
              <a:rPr lang="en-US" altLang="ja-JP" sz="2000" u="sng" dirty="0">
                <a:solidFill>
                  <a:srgbClr val="0054A4">
                    <a:lumMod val="50000"/>
                  </a:srgbClr>
                </a:solidFill>
              </a:rPr>
              <a:t>shall</a:t>
            </a:r>
            <a:r>
              <a:rPr lang="en-US" altLang="ja-JP" sz="2000" dirty="0">
                <a:solidFill>
                  <a:srgbClr val="0054A4">
                    <a:lumMod val="50000"/>
                  </a:srgbClr>
                </a:solidFill>
              </a:rPr>
              <a:t> conduct </a:t>
            </a:r>
            <a:r>
              <a:rPr lang="en-US" altLang="ja-JP" sz="2000" dirty="0" smtClean="0">
                <a:solidFill>
                  <a:srgbClr val="0054A4">
                    <a:lumMod val="50000"/>
                  </a:srgbClr>
                </a:solidFill>
              </a:rPr>
              <a:t>self-assessment:</a:t>
            </a:r>
          </a:p>
          <a:p>
            <a:pPr marL="342900" lvl="1" indent="-342900">
              <a:spcBef>
                <a:spcPts val="600"/>
              </a:spcBef>
              <a:spcAft>
                <a:spcPts val="600"/>
              </a:spcAft>
              <a:buFont typeface="Wingdings" panose="05000000000000000000" pitchFamily="2" charset="2"/>
              <a:buChar char="ü"/>
              <a:tabLst>
                <a:tab pos="2238375" algn="l"/>
                <a:tab pos="2689225" algn="l"/>
                <a:tab pos="4927600" algn="l"/>
              </a:tabLst>
            </a:pPr>
            <a:r>
              <a:rPr lang="en-US" altLang="ja-JP" sz="1900" dirty="0" smtClean="0">
                <a:solidFill>
                  <a:srgbClr val="0054A4">
                    <a:lumMod val="50000"/>
                  </a:srgbClr>
                </a:solidFill>
              </a:rPr>
              <a:t>on </a:t>
            </a:r>
            <a:r>
              <a:rPr lang="en-US" altLang="ja-JP" sz="1900" dirty="0">
                <a:solidFill>
                  <a:srgbClr val="0054A4">
                    <a:lumMod val="50000"/>
                  </a:srgbClr>
                </a:solidFill>
              </a:rPr>
              <a:t>PQs that were deemed not satisfactory in a previous Programme activity, if </a:t>
            </a:r>
            <a:r>
              <a:rPr lang="en-US" altLang="ja-JP" sz="1900" dirty="0" smtClean="0">
                <a:solidFill>
                  <a:srgbClr val="0054A4">
                    <a:lumMod val="50000"/>
                  </a:srgbClr>
                </a:solidFill>
              </a:rPr>
              <a:t>applicable.</a:t>
            </a:r>
          </a:p>
          <a:p>
            <a:pPr marL="342900" lvl="1" indent="-342900">
              <a:spcBef>
                <a:spcPts val="600"/>
              </a:spcBef>
              <a:spcAft>
                <a:spcPts val="600"/>
              </a:spcAft>
              <a:buFont typeface="Wingdings" panose="05000000000000000000" pitchFamily="2" charset="2"/>
              <a:buChar char="ü"/>
              <a:tabLst>
                <a:tab pos="2238375" algn="l"/>
                <a:tab pos="2689225" algn="l"/>
                <a:tab pos="4927600" algn="l"/>
              </a:tabLst>
            </a:pPr>
            <a:r>
              <a:rPr lang="en-US" altLang="ja-JP" sz="1900" dirty="0" smtClean="0">
                <a:solidFill>
                  <a:srgbClr val="0054A4">
                    <a:lumMod val="50000"/>
                  </a:srgbClr>
                </a:solidFill>
              </a:rPr>
              <a:t>on </a:t>
            </a:r>
            <a:r>
              <a:rPr lang="en-US" altLang="ja-JP" sz="1900" dirty="0">
                <a:solidFill>
                  <a:srgbClr val="0054A4">
                    <a:lumMod val="50000"/>
                  </a:srgbClr>
                </a:solidFill>
              </a:rPr>
              <a:t>new PQs introduced through PQ amendments – these PQs will have an undetermined status until they are assessed through a Programme </a:t>
            </a:r>
            <a:r>
              <a:rPr lang="en-US" altLang="ja-JP" sz="1900" dirty="0" smtClean="0">
                <a:solidFill>
                  <a:srgbClr val="0054A4">
                    <a:lumMod val="50000"/>
                  </a:srgbClr>
                </a:solidFill>
              </a:rPr>
              <a:t>activity.</a:t>
            </a:r>
          </a:p>
          <a:p>
            <a:pPr marL="0" lvl="1" indent="0">
              <a:spcBef>
                <a:spcPts val="600"/>
              </a:spcBef>
              <a:spcAft>
                <a:spcPts val="600"/>
              </a:spcAft>
              <a:buNone/>
              <a:tabLst>
                <a:tab pos="2238375" algn="l"/>
                <a:tab pos="2689225" algn="l"/>
                <a:tab pos="4927600" algn="l"/>
              </a:tabLst>
            </a:pPr>
            <a:r>
              <a:rPr lang="en-US" dirty="0" smtClean="0"/>
              <a:t>	</a:t>
            </a:r>
            <a:endParaRPr lang="en-US" dirty="0"/>
          </a:p>
        </p:txBody>
      </p:sp>
    </p:spTree>
    <p:extLst>
      <p:ext uri="{BB962C8B-B14F-4D97-AF65-F5344CB8AC3E}">
        <p14:creationId xmlns:p14="http://schemas.microsoft.com/office/powerpoint/2010/main" val="2923327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8</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349176" y="1563638"/>
            <a:ext cx="8219256" cy="324036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2000" b="1" dirty="0" smtClean="0">
                <a:solidFill>
                  <a:srgbClr val="0054A4">
                    <a:lumMod val="50000"/>
                  </a:srgbClr>
                </a:solidFill>
              </a:rPr>
              <a:t>2.6 Protocol Questions – Self Assessment</a:t>
            </a:r>
          </a:p>
          <a:p>
            <a:pPr marL="342900" lvl="1" indent="-342900">
              <a:spcBef>
                <a:spcPts val="600"/>
              </a:spcBef>
              <a:spcAft>
                <a:spcPts val="600"/>
              </a:spcAft>
              <a:buFont typeface="Wingdings" panose="05000000000000000000" pitchFamily="2" charset="2"/>
              <a:buChar char="ü"/>
              <a:tabLst>
                <a:tab pos="2238375" algn="l"/>
                <a:tab pos="2689225" algn="l"/>
                <a:tab pos="4927600" algn="l"/>
              </a:tabLst>
            </a:pPr>
            <a:r>
              <a:rPr lang="en-US" altLang="ja-JP" sz="1900" dirty="0" smtClean="0">
                <a:solidFill>
                  <a:srgbClr val="0054A4">
                    <a:lumMod val="50000"/>
                  </a:srgbClr>
                </a:solidFill>
              </a:rPr>
              <a:t>in </a:t>
            </a:r>
            <a:r>
              <a:rPr lang="en-US" altLang="ja-JP" sz="1900" dirty="0">
                <a:solidFill>
                  <a:srgbClr val="0054A4">
                    <a:lumMod val="50000"/>
                  </a:srgbClr>
                </a:solidFill>
              </a:rPr>
              <a:t>case of any changes in their aviation system, and/or </a:t>
            </a:r>
            <a:r>
              <a:rPr lang="en-US" altLang="ja-JP" sz="1900" dirty="0" smtClean="0">
                <a:solidFill>
                  <a:srgbClr val="0054A4">
                    <a:lumMod val="50000"/>
                  </a:srgbClr>
                </a:solidFill>
              </a:rPr>
              <a:t>procedures, to determine </a:t>
            </a:r>
            <a:r>
              <a:rPr lang="en-US" altLang="ja-JP" sz="1900" dirty="0">
                <a:solidFill>
                  <a:srgbClr val="0054A4">
                    <a:lumMod val="50000"/>
                  </a:srgbClr>
                </a:solidFill>
              </a:rPr>
              <a:t>whether these changes impact the status of any </a:t>
            </a:r>
            <a:r>
              <a:rPr lang="en-US" altLang="ja-JP" sz="1900" dirty="0" smtClean="0">
                <a:solidFill>
                  <a:srgbClr val="0054A4">
                    <a:lumMod val="50000"/>
                  </a:srgbClr>
                </a:solidFill>
              </a:rPr>
              <a:t>PQ.  </a:t>
            </a:r>
            <a:r>
              <a:rPr lang="en-US" dirty="0" smtClean="0"/>
              <a:t>	</a:t>
            </a:r>
            <a:endParaRPr lang="en-US" dirty="0"/>
          </a:p>
        </p:txBody>
      </p:sp>
    </p:spTree>
    <p:extLst>
      <p:ext uri="{BB962C8B-B14F-4D97-AF65-F5344CB8AC3E}">
        <p14:creationId xmlns:p14="http://schemas.microsoft.com/office/powerpoint/2010/main" val="1466190872"/>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prstClr val="white"/>
                </a:solidFill>
              </a:rPr>
              <a:t>25-27 April 2018</a:t>
            </a:r>
            <a:endParaRPr lang="en-CA" dirty="0">
              <a:solidFill>
                <a:prstClr val="white"/>
              </a:solidFill>
            </a:endParaRPr>
          </a:p>
        </p:txBody>
      </p:sp>
      <p:sp>
        <p:nvSpPr>
          <p:cNvPr id="6" name="Footer Placeholder 5"/>
          <p:cNvSpPr>
            <a:spLocks noGrp="1"/>
          </p:cNvSpPr>
          <p:nvPr>
            <p:ph type="ftr" sz="quarter" idx="11"/>
          </p:nvPr>
        </p:nvSpPr>
        <p:spPr>
          <a:xfrm>
            <a:off x="2519772" y="4894008"/>
            <a:ext cx="4248472" cy="249492"/>
          </a:xfrm>
        </p:spPr>
        <p:txBody>
          <a:bodyPr/>
          <a:lstStyle/>
          <a:p>
            <a:r>
              <a:rPr lang="en-US" dirty="0" smtClean="0">
                <a:solidFill>
                  <a:prstClr val="white"/>
                </a:solidFill>
              </a:rPr>
              <a:t>ICAO AFI Plan African ANSP Peer Review Project – Regional Workshop</a:t>
            </a:r>
            <a:endParaRPr lang="en-CA" dirty="0">
              <a:solidFill>
                <a:prstClr val="white"/>
              </a:solidFill>
            </a:endParaRPr>
          </a:p>
        </p:txBody>
      </p:sp>
      <p:sp>
        <p:nvSpPr>
          <p:cNvPr id="7" name="Slide Number Placeholder 6"/>
          <p:cNvSpPr>
            <a:spLocks noGrp="1"/>
          </p:cNvSpPr>
          <p:nvPr>
            <p:ph type="sldNum" sz="quarter" idx="12"/>
          </p:nvPr>
        </p:nvSpPr>
        <p:spPr/>
        <p:txBody>
          <a:bodyPr/>
          <a:lstStyle/>
          <a:p>
            <a:fld id="{3FF909EE-2C65-48BC-95E5-26F3591A45A6}" type="slidenum">
              <a:rPr lang="en-CA" smtClean="0">
                <a:solidFill>
                  <a:prstClr val="white"/>
                </a:solidFill>
              </a:rPr>
              <a:pPr/>
              <a:t>9</a:t>
            </a:fld>
            <a:endParaRPr lang="en-CA">
              <a:solidFill>
                <a:prstClr val="white"/>
              </a:solidFill>
            </a:endParaRPr>
          </a:p>
        </p:txBody>
      </p:sp>
      <p:sp>
        <p:nvSpPr>
          <p:cNvPr id="8" name="Title 1"/>
          <p:cNvSpPr txBox="1">
            <a:spLocks/>
          </p:cNvSpPr>
          <p:nvPr/>
        </p:nvSpPr>
        <p:spPr>
          <a:xfrm>
            <a:off x="323528" y="771550"/>
            <a:ext cx="8496944" cy="504056"/>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rPr>
              <a:t>African ANSP Peer Support Programme Manual </a:t>
            </a:r>
            <a:endParaRPr lang="en-US" sz="2800" b="1" dirty="0">
              <a:solidFill>
                <a:schemeClr val="tx2"/>
              </a:solidFill>
            </a:endParaRPr>
          </a:p>
        </p:txBody>
      </p:sp>
      <p:sp>
        <p:nvSpPr>
          <p:cNvPr id="9" name="Content Placeholder 2"/>
          <p:cNvSpPr txBox="1">
            <a:spLocks/>
          </p:cNvSpPr>
          <p:nvPr/>
        </p:nvSpPr>
        <p:spPr>
          <a:xfrm>
            <a:off x="349176" y="1563638"/>
            <a:ext cx="8219256" cy="324036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a:spcBef>
                <a:spcPts val="600"/>
              </a:spcBef>
              <a:spcAft>
                <a:spcPts val="600"/>
              </a:spcAft>
              <a:buFont typeface="Wingdings" panose="05000000000000000000" pitchFamily="2" charset="2"/>
              <a:buChar char="q"/>
              <a:tabLst>
                <a:tab pos="2238375" algn="l"/>
                <a:tab pos="2689225" algn="l"/>
                <a:tab pos="4927600" algn="l"/>
              </a:tabLst>
            </a:pPr>
            <a:r>
              <a:rPr lang="en-US" altLang="ja-JP" sz="2000" b="1" dirty="0" smtClean="0">
                <a:solidFill>
                  <a:srgbClr val="0054A4">
                    <a:lumMod val="50000"/>
                  </a:srgbClr>
                </a:solidFill>
              </a:rPr>
              <a:t>2.6 Protocol Questions – Self Assessment</a:t>
            </a:r>
          </a:p>
          <a:p>
            <a:pPr marL="342900" lvl="1" indent="-342900">
              <a:spcBef>
                <a:spcPts val="600"/>
              </a:spcBef>
              <a:spcAft>
                <a:spcPts val="600"/>
              </a:spcAft>
              <a:buFont typeface="Arial" panose="020B0604020202020204" pitchFamily="34" charset="0"/>
              <a:buChar char="•"/>
              <a:tabLst>
                <a:tab pos="2238375" algn="l"/>
                <a:tab pos="2689225" algn="l"/>
                <a:tab pos="4927600" algn="l"/>
              </a:tabLst>
            </a:pPr>
            <a:r>
              <a:rPr lang="en-US" altLang="ja-JP" sz="1900" dirty="0" smtClean="0">
                <a:solidFill>
                  <a:srgbClr val="0054A4">
                    <a:lumMod val="50000"/>
                  </a:srgbClr>
                </a:solidFill>
              </a:rPr>
              <a:t>The </a:t>
            </a:r>
            <a:r>
              <a:rPr lang="en-US" altLang="ja-JP" sz="1900" dirty="0">
                <a:solidFill>
                  <a:srgbClr val="0054A4">
                    <a:lumMod val="50000"/>
                  </a:srgbClr>
                </a:solidFill>
              </a:rPr>
              <a:t>PQ self-assessment is an important tool for ANSPs to use in order to prepare for a Programme activity. </a:t>
            </a:r>
            <a:endParaRPr lang="en-US" altLang="ja-JP" sz="1900" dirty="0" smtClean="0">
              <a:solidFill>
                <a:srgbClr val="0054A4">
                  <a:lumMod val="50000"/>
                </a:srgbClr>
              </a:solidFill>
            </a:endParaRPr>
          </a:p>
          <a:p>
            <a:pPr marL="342900" lvl="1" indent="-342900">
              <a:spcBef>
                <a:spcPts val="600"/>
              </a:spcBef>
              <a:spcAft>
                <a:spcPts val="600"/>
              </a:spcAft>
              <a:buFont typeface="Arial" panose="020B0604020202020204" pitchFamily="34" charset="0"/>
              <a:buChar char="•"/>
              <a:tabLst>
                <a:tab pos="2238375" algn="l"/>
                <a:tab pos="2689225" algn="l"/>
                <a:tab pos="4927600" algn="l"/>
              </a:tabLst>
            </a:pPr>
            <a:r>
              <a:rPr lang="en-US" altLang="ja-JP" sz="1900" dirty="0" smtClean="0">
                <a:solidFill>
                  <a:srgbClr val="0054A4">
                    <a:lumMod val="50000"/>
                  </a:srgbClr>
                </a:solidFill>
              </a:rPr>
              <a:t>Each </a:t>
            </a:r>
            <a:r>
              <a:rPr lang="en-US" altLang="ja-JP" sz="1900" dirty="0">
                <a:solidFill>
                  <a:srgbClr val="0054A4">
                    <a:lumMod val="50000"/>
                  </a:srgbClr>
                </a:solidFill>
              </a:rPr>
              <a:t>PQ includes information on ICAO references which helps identify the ICAO standard or provision related to the </a:t>
            </a:r>
            <a:r>
              <a:rPr lang="en-US" altLang="ja-JP" sz="1900" dirty="0" smtClean="0">
                <a:solidFill>
                  <a:srgbClr val="0054A4">
                    <a:lumMod val="50000"/>
                  </a:srgbClr>
                </a:solidFill>
              </a:rPr>
              <a:t>PQ.</a:t>
            </a:r>
          </a:p>
          <a:p>
            <a:pPr marL="342900" lvl="1" indent="-342900">
              <a:spcBef>
                <a:spcPts val="600"/>
              </a:spcBef>
              <a:spcAft>
                <a:spcPts val="600"/>
              </a:spcAft>
              <a:buFont typeface="Arial" panose="020B0604020202020204" pitchFamily="34" charset="0"/>
              <a:buChar char="•"/>
              <a:tabLst>
                <a:tab pos="2238375" algn="l"/>
                <a:tab pos="2689225" algn="l"/>
                <a:tab pos="4927600" algn="l"/>
              </a:tabLst>
            </a:pPr>
            <a:r>
              <a:rPr lang="en-US" altLang="ja-JP" sz="1900" dirty="0">
                <a:solidFill>
                  <a:srgbClr val="003260"/>
                </a:solidFill>
              </a:rPr>
              <a:t>Each PQ also includes guidance for review of the PQ and examples of what the ANSP needs to establish and implement to comply with the ICAO provision outlined in the </a:t>
            </a:r>
            <a:r>
              <a:rPr lang="en-US" altLang="ja-JP" sz="1900" dirty="0" smtClean="0">
                <a:solidFill>
                  <a:srgbClr val="003260"/>
                </a:solidFill>
              </a:rPr>
              <a:t>PQ. </a:t>
            </a:r>
            <a:r>
              <a:rPr lang="en-US" altLang="ja-JP" sz="1900" dirty="0" smtClean="0">
                <a:solidFill>
                  <a:srgbClr val="C00000"/>
                </a:solidFill>
              </a:rPr>
              <a:t>NB: This </a:t>
            </a:r>
            <a:r>
              <a:rPr lang="en-US" altLang="ja-JP" sz="1900" dirty="0">
                <a:solidFill>
                  <a:srgbClr val="C00000"/>
                </a:solidFill>
              </a:rPr>
              <a:t>is also an indication of the type of evidence that the review team will be looking for during a Programme </a:t>
            </a:r>
            <a:r>
              <a:rPr lang="en-US" altLang="ja-JP" sz="1900" dirty="0" smtClean="0">
                <a:solidFill>
                  <a:srgbClr val="C00000"/>
                </a:solidFill>
              </a:rPr>
              <a:t>activity.</a:t>
            </a:r>
          </a:p>
          <a:p>
            <a:pPr marL="342900" lvl="1" indent="-342900">
              <a:spcBef>
                <a:spcPts val="600"/>
              </a:spcBef>
              <a:spcAft>
                <a:spcPts val="600"/>
              </a:spcAft>
              <a:buFont typeface="Arial" panose="020B0604020202020204" pitchFamily="34" charset="0"/>
              <a:buChar char="•"/>
              <a:tabLst>
                <a:tab pos="2238375" algn="l"/>
                <a:tab pos="2689225" algn="l"/>
                <a:tab pos="4927600" algn="l"/>
              </a:tabLst>
            </a:pPr>
            <a:endParaRPr lang="en-US" dirty="0"/>
          </a:p>
        </p:txBody>
      </p:sp>
    </p:spTree>
    <p:extLst>
      <p:ext uri="{BB962C8B-B14F-4D97-AF65-F5344CB8AC3E}">
        <p14:creationId xmlns:p14="http://schemas.microsoft.com/office/powerpoint/2010/main" val="2437225081"/>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5DAC1B849C5248A75D522085A8150D" ma:contentTypeVersion="1" ma:contentTypeDescription="Create a new document." ma:contentTypeScope="" ma:versionID="25441ad7f1b3e005aa5dc75a5ebecdcd">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B5367FF-CAB1-42CC-B7FE-632A0A6490EB}"/>
</file>

<file path=customXml/itemProps2.xml><?xml version="1.0" encoding="utf-8"?>
<ds:datastoreItem xmlns:ds="http://schemas.openxmlformats.org/officeDocument/2006/customXml" ds:itemID="{03C8064A-FE1B-4553-971F-9893CE694533}"/>
</file>

<file path=customXml/itemProps3.xml><?xml version="1.0" encoding="utf-8"?>
<ds:datastoreItem xmlns:ds="http://schemas.openxmlformats.org/officeDocument/2006/customXml" ds:itemID="{F0D0B93F-A1DA-4F90-858D-EEDF81D19ED6}"/>
</file>

<file path=customXml/itemProps4.xml><?xml version="1.0" encoding="utf-8"?>
<ds:datastoreItem xmlns:ds="http://schemas.openxmlformats.org/officeDocument/2006/customXml" ds:itemID="{EEA0A4F0-AB91-4B01-9FE3-4728BD3A51A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4289</TotalTime>
  <Words>1566</Words>
  <Application>Microsoft Office PowerPoint</Application>
  <PresentationFormat>On-screen Show (16:9)</PresentationFormat>
  <Paragraphs>179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Philbin, Anthony</dc:creator>
  <cp:lastModifiedBy>Labrosse, David</cp:lastModifiedBy>
  <cp:revision>280</cp:revision>
  <dcterms:created xsi:type="dcterms:W3CDTF">2013-08-20T15:49:37Z</dcterms:created>
  <dcterms:modified xsi:type="dcterms:W3CDTF">2018-04-25T12:04:52Z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0x010100A85DAC1B849C5248A75D522085A8150D</vt:lpwstr>
  </property>
  <property fmtid="{D5CDD505-2E9C-101B-9397-08002B2CF9AE}" pid="3" name="_dlc_DocIdItemGuid">
    <vt:lpwstr>239e8d59-7da3-4c6d-b6cf-d47dae6d4541</vt:lpwstr>
  </property>
</Properties>
</file>