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01" r:id="rId2"/>
    <p:sldId id="299" r:id="rId3"/>
    <p:sldId id="363" r:id="rId4"/>
    <p:sldId id="358" r:id="rId5"/>
    <p:sldId id="364" r:id="rId6"/>
    <p:sldId id="365" r:id="rId7"/>
    <p:sldId id="366" r:id="rId8"/>
    <p:sldId id="367" r:id="rId9"/>
    <p:sldId id="368" r:id="rId10"/>
    <p:sldId id="359" r:id="rId11"/>
    <p:sldId id="29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96" autoAdjust="0"/>
  </p:normalViewPr>
  <p:slideViewPr>
    <p:cSldViewPr snapToGrid="0">
      <p:cViewPr varScale="1">
        <p:scale>
          <a:sx n="57" d="100"/>
          <a:sy n="57" d="100"/>
        </p:scale>
        <p:origin x="9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BOUDO, Goama" userId="1cf6de37-0e76-41d8-80c3-e636f10e9c5b" providerId="ADAL" clId="{614CC29E-5A60-48F1-8EBB-292BB69CD349}"/>
    <pc:docChg chg="custSel modSld">
      <pc:chgData name="ILBOUDO, Goama" userId="1cf6de37-0e76-41d8-80c3-e636f10e9c5b" providerId="ADAL" clId="{614CC29E-5A60-48F1-8EBB-292BB69CD349}" dt="2025-05-20T07:53:24.682" v="91" actId="6549"/>
      <pc:docMkLst>
        <pc:docMk/>
      </pc:docMkLst>
      <pc:sldChg chg="modSp mod">
        <pc:chgData name="ILBOUDO, Goama" userId="1cf6de37-0e76-41d8-80c3-e636f10e9c5b" providerId="ADAL" clId="{614CC29E-5A60-48F1-8EBB-292BB69CD349}" dt="2025-05-20T07:51:33.310" v="88" actId="20577"/>
        <pc:sldMkLst>
          <pc:docMk/>
          <pc:sldMk cId="1945346358" sldId="358"/>
        </pc:sldMkLst>
        <pc:spChg chg="mod">
          <ac:chgData name="ILBOUDO, Goama" userId="1cf6de37-0e76-41d8-80c3-e636f10e9c5b" providerId="ADAL" clId="{614CC29E-5A60-48F1-8EBB-292BB69CD349}" dt="2025-05-20T07:51:33.310" v="88" actId="20577"/>
          <ac:spMkLst>
            <pc:docMk/>
            <pc:sldMk cId="1945346358" sldId="358"/>
            <ac:spMk id="2" creationId="{8FFD3263-B826-2E66-AD19-AF53C15D8D82}"/>
          </ac:spMkLst>
        </pc:spChg>
      </pc:sldChg>
      <pc:sldChg chg="modSp mod">
        <pc:chgData name="ILBOUDO, Goama" userId="1cf6de37-0e76-41d8-80c3-e636f10e9c5b" providerId="ADAL" clId="{614CC29E-5A60-48F1-8EBB-292BB69CD349}" dt="2025-05-19T11:49:14.490" v="4" actId="20577"/>
        <pc:sldMkLst>
          <pc:docMk/>
          <pc:sldMk cId="292153380" sldId="359"/>
        </pc:sldMkLst>
        <pc:spChg chg="mod">
          <ac:chgData name="ILBOUDO, Goama" userId="1cf6de37-0e76-41d8-80c3-e636f10e9c5b" providerId="ADAL" clId="{614CC29E-5A60-48F1-8EBB-292BB69CD349}" dt="2025-05-19T11:49:14.490" v="4" actId="20577"/>
          <ac:spMkLst>
            <pc:docMk/>
            <pc:sldMk cId="292153380" sldId="359"/>
            <ac:spMk id="2" creationId="{21CB905A-0306-5FF5-8B0E-8FF25D99D5E9}"/>
          </ac:spMkLst>
        </pc:spChg>
      </pc:sldChg>
      <pc:sldChg chg="modSp mod">
        <pc:chgData name="ILBOUDO, Goama" userId="1cf6de37-0e76-41d8-80c3-e636f10e9c5b" providerId="ADAL" clId="{614CC29E-5A60-48F1-8EBB-292BB69CD349}" dt="2025-05-20T07:53:05.613" v="90" actId="6549"/>
        <pc:sldMkLst>
          <pc:docMk/>
          <pc:sldMk cId="1736668436" sldId="367"/>
        </pc:sldMkLst>
        <pc:spChg chg="mod">
          <ac:chgData name="ILBOUDO, Goama" userId="1cf6de37-0e76-41d8-80c3-e636f10e9c5b" providerId="ADAL" clId="{614CC29E-5A60-48F1-8EBB-292BB69CD349}" dt="2025-05-20T07:53:05.613" v="90" actId="6549"/>
          <ac:spMkLst>
            <pc:docMk/>
            <pc:sldMk cId="1736668436" sldId="367"/>
            <ac:spMk id="2" creationId="{2A1811DD-87C7-2C51-EF1D-C8C77EDA2E40}"/>
          </ac:spMkLst>
        </pc:spChg>
      </pc:sldChg>
      <pc:sldChg chg="modSp mod">
        <pc:chgData name="ILBOUDO, Goama" userId="1cf6de37-0e76-41d8-80c3-e636f10e9c5b" providerId="ADAL" clId="{614CC29E-5A60-48F1-8EBB-292BB69CD349}" dt="2025-05-20T07:53:24.682" v="91" actId="6549"/>
        <pc:sldMkLst>
          <pc:docMk/>
          <pc:sldMk cId="2548879641" sldId="368"/>
        </pc:sldMkLst>
        <pc:spChg chg="mod">
          <ac:chgData name="ILBOUDO, Goama" userId="1cf6de37-0e76-41d8-80c3-e636f10e9c5b" providerId="ADAL" clId="{614CC29E-5A60-48F1-8EBB-292BB69CD349}" dt="2025-05-20T07:53:24.682" v="91" actId="6549"/>
          <ac:spMkLst>
            <pc:docMk/>
            <pc:sldMk cId="2548879641" sldId="368"/>
            <ac:spMk id="2" creationId="{15F98332-2B09-B63A-4CAC-C5D616839F3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SN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D7134-2429-4555-9CF7-2ED59AC7B75A}" type="datetimeFigureOut">
              <a:rPr lang="fr-SN" smtClean="0"/>
              <a:t>20/05/2025</a:t>
            </a:fld>
            <a:endParaRPr lang="fr-SN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SN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SN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SN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2949F-3DD7-4CB6-8911-DA1555E338ED}" type="slidenum">
              <a:rPr lang="fr-SN" smtClean="0"/>
              <a:t>‹N°›</a:t>
            </a:fld>
            <a:endParaRPr lang="fr-SN"/>
          </a:p>
        </p:txBody>
      </p:sp>
    </p:spTree>
    <p:extLst>
      <p:ext uri="{BB962C8B-B14F-4D97-AF65-F5344CB8AC3E}">
        <p14:creationId xmlns:p14="http://schemas.microsoft.com/office/powerpoint/2010/main" val="1422993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A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BAE6912-8D71-CC7B-2C9E-30A1C75516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45835" y="3548270"/>
            <a:ext cx="7185715" cy="2346118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0" indent="0">
              <a:buNone/>
              <a:defRPr sz="3600" b="1" cap="none" spc="0">
                <a:ln/>
                <a:solidFill>
                  <a:schemeClr val="accent4"/>
                </a:solidFill>
                <a:effectLst/>
              </a:defRPr>
            </a:lvl1pPr>
            <a:lvl2pPr>
              <a:defRPr sz="2800" b="1" cap="none" spc="0">
                <a:ln/>
                <a:solidFill>
                  <a:schemeClr val="accent4"/>
                </a:solidFill>
                <a:effectLst/>
              </a:defRPr>
            </a:lvl2pPr>
            <a:lvl3pPr>
              <a:defRPr sz="2800" b="1" cap="none" spc="0">
                <a:ln/>
                <a:solidFill>
                  <a:schemeClr val="accent4"/>
                </a:solidFill>
                <a:effectLst/>
              </a:defRPr>
            </a:lvl3pPr>
            <a:lvl4pPr>
              <a:defRPr sz="2800" b="1" cap="none" spc="0">
                <a:ln/>
                <a:solidFill>
                  <a:schemeClr val="accent4"/>
                </a:solidFill>
                <a:effectLst/>
              </a:defRPr>
            </a:lvl4pPr>
            <a:lvl5pPr>
              <a:defRPr sz="2800" b="1" cap="none" spc="0">
                <a:ln/>
                <a:solidFill>
                  <a:schemeClr val="accent4"/>
                </a:solidFill>
                <a:effectLst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30987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302434" y="1081334"/>
            <a:ext cx="5554934" cy="5665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CA" dirty="0"/>
          </a:p>
        </p:txBody>
      </p:sp>
      <p:sp>
        <p:nvSpPr>
          <p:cNvPr id="9" name="Line"/>
          <p:cNvSpPr/>
          <p:nvPr userDrawn="1"/>
        </p:nvSpPr>
        <p:spPr>
          <a:xfrm>
            <a:off x="5302434" y="1921137"/>
            <a:ext cx="463920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1334632" y="800101"/>
            <a:ext cx="3459209" cy="5257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CA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02434" y="2932043"/>
            <a:ext cx="5554934" cy="312585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u="none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5302434" y="2289349"/>
            <a:ext cx="5554934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07007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7206987" y="0"/>
            <a:ext cx="498501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CA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4" y="1942425"/>
            <a:ext cx="5005077" cy="40038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u="none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93114" y="893372"/>
            <a:ext cx="5005077" cy="4214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fr-FR" sz="2800"/>
              <a:t>Modifiez le style du titre</a:t>
            </a:r>
            <a:endParaRPr lang="en-CA" sz="280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93114" y="1394489"/>
            <a:ext cx="5005077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72801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1239941" y="894110"/>
            <a:ext cx="9712119" cy="5069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77976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89"/>
          <p:cNvSpPr>
            <a:spLocks noEditPoints="1"/>
          </p:cNvSpPr>
          <p:nvPr userDrawn="1"/>
        </p:nvSpPr>
        <p:spPr bwMode="auto">
          <a:xfrm>
            <a:off x="6588429" y="938242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reeform 1089"/>
          <p:cNvSpPr>
            <a:spLocks noEditPoints="1"/>
          </p:cNvSpPr>
          <p:nvPr userDrawn="1"/>
        </p:nvSpPr>
        <p:spPr bwMode="auto">
          <a:xfrm>
            <a:off x="6588429" y="2300298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1089"/>
          <p:cNvSpPr>
            <a:spLocks noEditPoints="1"/>
          </p:cNvSpPr>
          <p:nvPr userDrawn="1"/>
        </p:nvSpPr>
        <p:spPr bwMode="auto">
          <a:xfrm>
            <a:off x="6588429" y="3701123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1089"/>
          <p:cNvSpPr>
            <a:spLocks noEditPoints="1"/>
          </p:cNvSpPr>
          <p:nvPr userDrawn="1"/>
        </p:nvSpPr>
        <p:spPr bwMode="auto">
          <a:xfrm>
            <a:off x="6588429" y="5070551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59688" y="933066"/>
            <a:ext cx="4887810" cy="4214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fr-FR" sz="2800"/>
              <a:t>Modifiez le style du titre</a:t>
            </a:r>
            <a:endParaRPr lang="en-CA" sz="28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262270" y="2757274"/>
            <a:ext cx="4833730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CA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62270" y="3257212"/>
            <a:ext cx="4833729" cy="268909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u="none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7363670" y="914016"/>
            <a:ext cx="3678703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7363670" y="2295122"/>
            <a:ext cx="3678703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7363670" y="3695947"/>
            <a:ext cx="3678703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7363670" y="5065374"/>
            <a:ext cx="3678703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24342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6007843" y="2093922"/>
            <a:ext cx="176314" cy="4807634"/>
            <a:chOff x="6007843" y="2104743"/>
            <a:chExt cx="176314" cy="4807634"/>
          </a:xfrm>
        </p:grpSpPr>
        <p:sp>
          <p:nvSpPr>
            <p:cNvPr id="7" name="Line">
              <a:extLst>
                <a:ext uri="{FF2B5EF4-FFF2-40B4-BE49-F238E27FC236}">
                  <a16:creationId xmlns:a16="http://schemas.microsoft.com/office/drawing/2014/main" id="{ED0CA709-B4DA-42A4-A65A-DD90CC70944F}"/>
                </a:ext>
              </a:extLst>
            </p:cNvPr>
            <p:cNvSpPr/>
            <p:nvPr userDrawn="1"/>
          </p:nvSpPr>
          <p:spPr>
            <a:xfrm flipH="1" flipV="1">
              <a:off x="6096000" y="2298688"/>
              <a:ext cx="0" cy="1355412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8" name="Line">
              <a:extLst>
                <a:ext uri="{FF2B5EF4-FFF2-40B4-BE49-F238E27FC236}">
                  <a16:creationId xmlns:a16="http://schemas.microsoft.com/office/drawing/2014/main" id="{4C6F293B-B127-4661-AFF9-E2A26C4EA91A}"/>
                </a:ext>
              </a:extLst>
            </p:cNvPr>
            <p:cNvSpPr/>
            <p:nvPr userDrawn="1"/>
          </p:nvSpPr>
          <p:spPr>
            <a:xfrm flipH="1" flipV="1">
              <a:off x="6096000" y="3856420"/>
              <a:ext cx="0" cy="1373924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" name="Circle">
              <a:extLst>
                <a:ext uri="{FF2B5EF4-FFF2-40B4-BE49-F238E27FC236}">
                  <a16:creationId xmlns:a16="http://schemas.microsoft.com/office/drawing/2014/main" id="{BDFF0B1B-931C-4414-AA34-39D4A346322F}"/>
                </a:ext>
              </a:extLst>
            </p:cNvPr>
            <p:cNvSpPr/>
            <p:nvPr userDrawn="1"/>
          </p:nvSpPr>
          <p:spPr>
            <a:xfrm flipH="1">
              <a:off x="6007843" y="2104743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0" name="Circle">
              <a:extLst>
                <a:ext uri="{FF2B5EF4-FFF2-40B4-BE49-F238E27FC236}">
                  <a16:creationId xmlns:a16="http://schemas.microsoft.com/office/drawing/2014/main" id="{40232A07-956E-4919-BB59-458C85A4695F}"/>
                </a:ext>
              </a:extLst>
            </p:cNvPr>
            <p:cNvSpPr/>
            <p:nvPr userDrawn="1"/>
          </p:nvSpPr>
          <p:spPr>
            <a:xfrm flipH="1">
              <a:off x="6007843" y="3671731"/>
              <a:ext cx="176314" cy="176314"/>
            </a:xfrm>
            <a:prstGeom prst="ellips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092E8249-2175-4D1D-8844-3827F3997C3B}"/>
                </a:ext>
              </a:extLst>
            </p:cNvPr>
            <p:cNvSpPr/>
            <p:nvPr userDrawn="1"/>
          </p:nvSpPr>
          <p:spPr>
            <a:xfrm flipH="1">
              <a:off x="6007843" y="5238719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" name="Line">
              <a:extLst>
                <a:ext uri="{FF2B5EF4-FFF2-40B4-BE49-F238E27FC236}">
                  <a16:creationId xmlns:a16="http://schemas.microsoft.com/office/drawing/2014/main" id="{C2451783-88C0-4D58-8C3F-407E9FF913BE}"/>
                </a:ext>
              </a:extLst>
            </p:cNvPr>
            <p:cNvSpPr/>
            <p:nvPr userDrawn="1"/>
          </p:nvSpPr>
          <p:spPr>
            <a:xfrm flipH="1" flipV="1">
              <a:off x="6096000" y="5442068"/>
              <a:ext cx="0" cy="1470309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17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2522039" y="3631447"/>
            <a:ext cx="3100279" cy="137392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u="none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562894" y="5335798"/>
            <a:ext cx="4439721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u="none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62893" y="4890981"/>
            <a:ext cx="4439721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2017</a:t>
            </a:r>
            <a:endParaRPr lang="en-CA" dirty="0"/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522038" y="3186317"/>
            <a:ext cx="3100279" cy="3531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2016</a:t>
            </a:r>
            <a:endParaRPr lang="en-CA" dirty="0"/>
          </a:p>
        </p:txBody>
      </p:sp>
      <p:sp>
        <p:nvSpPr>
          <p:cNvPr id="34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562893" y="1987506"/>
            <a:ext cx="4439721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u="none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562892" y="1542689"/>
            <a:ext cx="4439721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2015</a:t>
            </a:r>
            <a:endParaRPr lang="en-CA" dirty="0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493114" y="933066"/>
            <a:ext cx="4129203" cy="4214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fr-FR" sz="2800"/>
              <a:t>Modifiez le style du titre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184529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93114" y="933066"/>
            <a:ext cx="4132434" cy="4214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fr-FR" sz="2800"/>
              <a:t>Modifiez le style du titre</a:t>
            </a:r>
            <a:endParaRPr lang="en-CA" sz="280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1493114" y="1565710"/>
            <a:ext cx="4132434" cy="159975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u="none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2" name="Line"/>
          <p:cNvSpPr/>
          <p:nvPr userDrawn="1"/>
        </p:nvSpPr>
        <p:spPr>
          <a:xfrm>
            <a:off x="1590505" y="890388"/>
            <a:ext cx="483351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5857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Line"/>
          <p:cNvSpPr/>
          <p:nvPr userDrawn="1"/>
        </p:nvSpPr>
        <p:spPr>
          <a:xfrm>
            <a:off x="5854325" y="5566089"/>
            <a:ext cx="483351" cy="0"/>
          </a:xfrm>
          <a:prstGeom prst="lin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Line"/>
          <p:cNvSpPr/>
          <p:nvPr userDrawn="1"/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0495" y="5324462"/>
            <a:ext cx="1002633" cy="5005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996" y="-406709"/>
            <a:ext cx="9230006" cy="623454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417727" y="5649770"/>
            <a:ext cx="5356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</a:rPr>
              <a:t>Thank You!</a:t>
            </a:r>
            <a:endParaRPr lang="en-CA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1296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011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86399"/>
            <a:ext cx="12192000" cy="5537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25344"/>
            <a:ext cx="12192000" cy="332656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29240" y="6541099"/>
            <a:ext cx="3860800" cy="365125"/>
          </a:xfr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6996" y="6541158"/>
            <a:ext cx="2844800" cy="365125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FF909EE-2C65-48BC-95E5-26F3591A45A6}" type="slidenum">
              <a:rPr lang="en-CA" smtClean="0"/>
              <a:pPr/>
              <a:t>‹N°›</a:t>
            </a:fld>
            <a:endParaRPr lang="en-CA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2278" y="1316765"/>
            <a:ext cx="11080124" cy="602187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0054A4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CA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02278" y="2071352"/>
            <a:ext cx="11080124" cy="4213664"/>
          </a:xfrm>
          <a:prstGeom prst="rect">
            <a:avLst/>
          </a:prstGeom>
        </p:spPr>
        <p:txBody>
          <a:bodyPr/>
          <a:lstStyle>
            <a:lvl1pPr marL="457167" indent="-457167">
              <a:buSzPct val="90000"/>
              <a:buFont typeface="Wingdings" panose="05000000000000000000" pitchFamily="2" charset="2"/>
              <a:buChar char="Q"/>
              <a:defRPr sz="28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6157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29240" y="6476704"/>
            <a:ext cx="3860800" cy="365125"/>
          </a:xfrm>
        </p:spPr>
        <p:txBody>
          <a:bodyPr/>
          <a:lstStyle>
            <a:lvl1pPr algn="ctr">
              <a:defRPr sz="1100"/>
            </a:lvl1pPr>
          </a:lstStyle>
          <a:p>
            <a:endParaRPr lang="en-CA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6996" y="6476763"/>
            <a:ext cx="2844800" cy="365125"/>
          </a:xfrm>
        </p:spPr>
        <p:txBody>
          <a:bodyPr/>
          <a:lstStyle>
            <a:lvl1pPr algn="r">
              <a:defRPr sz="1100"/>
            </a:lvl1pPr>
          </a:lstStyle>
          <a:p>
            <a:fld id="{3FF909EE-2C65-48BC-95E5-26F3591A45A6}" type="slidenum">
              <a:rPr lang="en-CA" smtClean="0"/>
              <a:pPr/>
              <a:t>‹N°›</a:t>
            </a:fld>
            <a:endParaRPr lang="en-CA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2278" y="1316765"/>
            <a:ext cx="11080124" cy="602187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0054A4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CA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2278" y="2071352"/>
            <a:ext cx="11080124" cy="4213664"/>
          </a:xfrm>
          <a:prstGeom prst="rect">
            <a:avLst/>
          </a:prstGeom>
        </p:spPr>
        <p:txBody>
          <a:bodyPr/>
          <a:lstStyle>
            <a:lvl1pPr marL="457167" indent="-457167">
              <a:buSzPct val="90000"/>
              <a:buFont typeface="Wingdings" panose="05000000000000000000" pitchFamily="2" charset="2"/>
              <a:buChar char="Q"/>
              <a:defRPr sz="28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702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38102" y="1453701"/>
            <a:ext cx="9243753" cy="19752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Title of the presentation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0031" y="4014211"/>
            <a:ext cx="5251938" cy="683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i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  <a:endParaRPr lang="en-CA" dirty="0"/>
          </a:p>
        </p:txBody>
      </p:sp>
      <p:sp>
        <p:nvSpPr>
          <p:cNvPr id="8" name="Line"/>
          <p:cNvSpPr/>
          <p:nvPr userDrawn="1"/>
        </p:nvSpPr>
        <p:spPr>
          <a:xfrm>
            <a:off x="5854325" y="3812413"/>
            <a:ext cx="483351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FB0F194-F532-0EA2-6F0D-8AC352EA4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70275" y="4697413"/>
            <a:ext cx="5251450" cy="7064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Presenter Title and/or Company Name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67489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4E835-01BA-4144-B4B5-A66DB6BC0EC2}" type="datetime1">
              <a:rPr lang="fr-FR" smtClean="0"/>
              <a:t>20/05/2025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2278" y="1316765"/>
            <a:ext cx="11080124" cy="602187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0054A4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02278" y="2071352"/>
            <a:ext cx="11080124" cy="4213664"/>
          </a:xfrm>
          <a:prstGeom prst="rect">
            <a:avLst/>
          </a:prstGeom>
        </p:spPr>
        <p:txBody>
          <a:bodyPr/>
          <a:lstStyle>
            <a:lvl1pPr marL="457167" indent="-457167">
              <a:buSzPct val="90000"/>
              <a:buFont typeface="Wingdings" panose="05000000000000000000" pitchFamily="2" charset="2"/>
              <a:buChar char="Q"/>
              <a:defRPr sz="28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09096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9830"/>
            <a:ext cx="12192000" cy="5911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A6870"/>
                </a:solidFill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9037" y="6476703"/>
            <a:ext cx="2844800" cy="365125"/>
          </a:xfrm>
        </p:spPr>
        <p:txBody>
          <a:bodyPr/>
          <a:lstStyle>
            <a:lvl1pPr>
              <a:defRPr sz="1100"/>
            </a:lvl1pPr>
          </a:lstStyle>
          <a:p>
            <a:fld id="{FD5F1B4A-7ABC-461A-AEBD-8F7CA3B75F75}" type="datetime1">
              <a:rPr lang="fr-FR" smtClean="0"/>
              <a:t>20/05/2025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29240" y="6476704"/>
            <a:ext cx="3860800" cy="365125"/>
          </a:xfrm>
        </p:spPr>
        <p:txBody>
          <a:bodyPr/>
          <a:lstStyle>
            <a:lvl1pPr algn="ctr">
              <a:defRPr sz="1100"/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6996" y="6476763"/>
            <a:ext cx="2844800" cy="365125"/>
          </a:xfrm>
        </p:spPr>
        <p:txBody>
          <a:bodyPr/>
          <a:lstStyle>
            <a:lvl1pPr algn="r">
              <a:defRPr sz="1200"/>
            </a:lvl1pPr>
          </a:lstStyle>
          <a:p>
            <a:fld id="{3FF909EE-2C65-48BC-95E5-26F3591A45A6}" type="slidenum">
              <a:rPr lang="en-CA" smtClean="0"/>
              <a:pPr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1582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93114" y="893372"/>
            <a:ext cx="9205772" cy="594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Presentation Overview</a:t>
            </a:r>
            <a:endParaRPr lang="en-CA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493113" y="2217842"/>
            <a:ext cx="909069" cy="5690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01</a:t>
            </a:r>
            <a:endParaRPr lang="en-CA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635777" y="2596210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u="none">
                <a:solidFill>
                  <a:schemeClr val="accent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493113" y="3652567"/>
            <a:ext cx="909069" cy="5690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03</a:t>
            </a:r>
            <a:endParaRPr lang="en-CA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2635777" y="4030935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u="none">
                <a:solidFill>
                  <a:schemeClr val="accent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45888" y="2122515"/>
            <a:ext cx="909069" cy="5690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02</a:t>
            </a:r>
            <a:endParaRPr lang="en-CA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7588552" y="2500883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u="none">
                <a:solidFill>
                  <a:schemeClr val="accent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445888" y="3557240"/>
            <a:ext cx="909069" cy="5690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04</a:t>
            </a:r>
            <a:endParaRPr lang="en-CA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7588552" y="3935608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u="none">
                <a:solidFill>
                  <a:schemeClr val="accent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93113" y="5087292"/>
            <a:ext cx="909069" cy="5690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05</a:t>
            </a:r>
            <a:endParaRPr lang="en-CA" dirty="0"/>
          </a:p>
        </p:txBody>
      </p:sp>
      <p:sp>
        <p:nvSpPr>
          <p:cNvPr id="21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2635777" y="5465660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u="none">
                <a:solidFill>
                  <a:schemeClr val="accent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6445888" y="4991965"/>
            <a:ext cx="909069" cy="5690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06</a:t>
            </a:r>
            <a:endParaRPr lang="en-CA" dirty="0"/>
          </a:p>
        </p:txBody>
      </p:sp>
      <p:sp>
        <p:nvSpPr>
          <p:cNvPr id="24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7588552" y="5370333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u="none">
                <a:solidFill>
                  <a:schemeClr val="accent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5" name="Line"/>
          <p:cNvSpPr/>
          <p:nvPr userDrawn="1"/>
        </p:nvSpPr>
        <p:spPr>
          <a:xfrm>
            <a:off x="1623191" y="1520751"/>
            <a:ext cx="463920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2635778" y="2217842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7588552" y="2122515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2635778" y="3648435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7588552" y="3553108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2662831" y="5075157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7615605" y="4979830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98602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239940" y="894110"/>
            <a:ext cx="2197253" cy="52979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+mn-lt"/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4074220" y="894110"/>
            <a:ext cx="6877840" cy="5069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CA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440530" y="2461089"/>
            <a:ext cx="1859200" cy="979330"/>
          </a:xfrm>
          <a:prstGeom prst="rect">
            <a:avLst/>
          </a:prstGeom>
        </p:spPr>
        <p:txBody>
          <a:bodyPr/>
          <a:lstStyle>
            <a:lvl1pPr algn="ctr">
              <a:defRPr sz="28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800" dirty="0"/>
              <a:t>Chapter Title</a:t>
            </a:r>
            <a:endParaRPr lang="en-CA" sz="280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530" y="3873417"/>
            <a:ext cx="1859200" cy="1051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Double click to edit text</a:t>
            </a:r>
            <a:endParaRPr lang="en-C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981111" y="1470071"/>
            <a:ext cx="714910" cy="558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6584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"/>
          <p:cNvSpPr/>
          <p:nvPr userDrawn="1"/>
        </p:nvSpPr>
        <p:spPr>
          <a:xfrm>
            <a:off x="7001386" y="898521"/>
            <a:ext cx="463920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001386" y="2129791"/>
            <a:ext cx="3868615" cy="14855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u="none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001386" y="1591975"/>
            <a:ext cx="3868615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CA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086817" y="882288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CA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3730035" y="882287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CA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1086817" y="3504288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CA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/>
          </p:nvPr>
        </p:nvSpPr>
        <p:spPr>
          <a:xfrm>
            <a:off x="3730035" y="3504287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CA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7001386" y="1109977"/>
            <a:ext cx="3868615" cy="4214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fr-FR" sz="2800"/>
              <a:t>Modifiez le style du titre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644259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"/>
          <p:cNvSpPr/>
          <p:nvPr userDrawn="1"/>
        </p:nvSpPr>
        <p:spPr>
          <a:xfrm>
            <a:off x="1330258" y="898521"/>
            <a:ext cx="463920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330257" y="1623702"/>
            <a:ext cx="9791629" cy="449775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u="none">
                <a:solidFill>
                  <a:schemeClr val="tx2"/>
                </a:solidFill>
                <a:latin typeface="+mn-lt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30257" y="1064632"/>
            <a:ext cx="9791629" cy="353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CA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330257" y="437296"/>
            <a:ext cx="9791629" cy="421416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fr-FR" sz="2800"/>
              <a:t>Modifiez le style du titre</a:t>
            </a:r>
            <a:endParaRPr lang="en-CA" sz="28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37031" y="5043053"/>
            <a:ext cx="621951" cy="1814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Line"/>
          <p:cNvSpPr/>
          <p:nvPr userDrawn="1"/>
        </p:nvSpPr>
        <p:spPr>
          <a:xfrm rot="5400000">
            <a:off x="328956" y="6091503"/>
            <a:ext cx="0" cy="664897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99" y="6161266"/>
            <a:ext cx="1015442" cy="50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25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1" y="0"/>
            <a:ext cx="12191999" cy="3554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CA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29747" y="3884847"/>
            <a:ext cx="9932506" cy="20614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u="none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26574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93114" y="893372"/>
            <a:ext cx="9205772" cy="49716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fr-FR" sz="2800"/>
              <a:t>Modifiez le style du titre</a:t>
            </a:r>
            <a:endParaRPr lang="en-CA" sz="2800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5" y="4485428"/>
            <a:ext cx="2732604" cy="13181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u="none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4729698" y="4485428"/>
            <a:ext cx="2732604" cy="13181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7966282" y="4485427"/>
            <a:ext cx="2732604" cy="13181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1493114" y="2153440"/>
            <a:ext cx="2732605" cy="2202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CA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729698" y="2153440"/>
            <a:ext cx="2732605" cy="2202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CA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4"/>
          </p:nvPr>
        </p:nvSpPr>
        <p:spPr>
          <a:xfrm>
            <a:off x="7966281" y="2153440"/>
            <a:ext cx="2732605" cy="2202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CA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493114" y="1390538"/>
            <a:ext cx="9205772" cy="353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28002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1" y="0"/>
            <a:ext cx="5416826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898783"/>
            <a:ext cx="5057643" cy="497166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2800" dirty="0"/>
              <a:t>Title 2</a:t>
            </a:r>
            <a:endParaRPr lang="en-CA" sz="2800" dirty="0"/>
          </a:p>
        </p:txBody>
      </p:sp>
      <p:sp>
        <p:nvSpPr>
          <p:cNvPr id="3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1038357" y="2552729"/>
            <a:ext cx="385689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u="none">
                <a:solidFill>
                  <a:schemeClr val="bg1"/>
                </a:solidFill>
                <a:latin typeface="+mn-lt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38" name="Line"/>
          <p:cNvSpPr/>
          <p:nvPr userDrawn="1"/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0495" y="5324462"/>
            <a:ext cx="1002633" cy="500504"/>
          </a:xfrm>
          <a:prstGeom prst="rect">
            <a:avLst/>
          </a:prstGeom>
        </p:spPr>
      </p:pic>
      <p:sp>
        <p:nvSpPr>
          <p:cNvPr id="40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1038357" y="3802947"/>
            <a:ext cx="385689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u="none">
                <a:solidFill>
                  <a:schemeClr val="bg1"/>
                </a:solidFill>
                <a:latin typeface="+mn-lt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1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1038357" y="5053165"/>
            <a:ext cx="385689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u="none">
                <a:solidFill>
                  <a:schemeClr val="bg1"/>
                </a:solidFill>
                <a:latin typeface="+mn-lt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6096000" y="2552729"/>
            <a:ext cx="5057643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u="none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18" hasCustomPrompt="1"/>
          </p:nvPr>
        </p:nvSpPr>
        <p:spPr>
          <a:xfrm>
            <a:off x="6096000" y="3802947"/>
            <a:ext cx="5057643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u="none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4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6096000" y="5053165"/>
            <a:ext cx="5057643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u="none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038357" y="901639"/>
            <a:ext cx="3895670" cy="5077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1</a:t>
            </a:r>
            <a:endParaRPr lang="en-CA" dirty="0"/>
          </a:p>
        </p:txBody>
      </p:sp>
      <p:sp>
        <p:nvSpPr>
          <p:cNvPr id="53" name="Text Placeholder 12"/>
          <p:cNvSpPr>
            <a:spLocks noGrp="1"/>
          </p:cNvSpPr>
          <p:nvPr>
            <p:ph type="body" sz="quarter" idx="23"/>
          </p:nvPr>
        </p:nvSpPr>
        <p:spPr>
          <a:xfrm>
            <a:off x="1038357" y="1600057"/>
            <a:ext cx="3895670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6096000" y="1549777"/>
            <a:ext cx="5049570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87707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"/>
          <p:cNvSpPr/>
          <p:nvPr userDrawn="1"/>
        </p:nvSpPr>
        <p:spPr>
          <a:xfrm>
            <a:off x="11448936" y="893371"/>
            <a:ext cx="743063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F9D19220-74F6-4303-AD53-4CB1872D5307}"/>
              </a:ext>
            </a:extLst>
          </p:cNvPr>
          <p:cNvSpPr txBox="1">
            <a:spLocks/>
          </p:cNvSpPr>
          <p:nvPr userDrawn="1"/>
        </p:nvSpPr>
        <p:spPr>
          <a:xfrm>
            <a:off x="10970589" y="588573"/>
            <a:ext cx="1099676" cy="30479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>
              <a:lnSpc>
                <a:spcPct val="100000"/>
              </a:lnSpc>
            </a:pPr>
            <a:fld id="{86CB4B4D-7CA3-9044-876B-883B54F8677D}" type="slidenum">
              <a:rPr lang="en-US" sz="1400" b="0" smtClean="0">
                <a:solidFill>
                  <a:schemeClr val="tx2"/>
                </a:solidFill>
                <a:latin typeface="+mn-lt"/>
                <a:ea typeface="Roboto Light" pitchFamily="2" charset="0"/>
                <a:cs typeface="Adobe Naskh Medium" panose="01010101010101010101" pitchFamily="50" charset="-78"/>
              </a:rPr>
              <a:pPr algn="ctr">
                <a:lnSpc>
                  <a:spcPct val="100000"/>
                </a:lnSpc>
              </a:pPr>
              <a:t>‹N°›</a:t>
            </a:fld>
            <a:endParaRPr lang="en-US" sz="1600" b="0" dirty="0">
              <a:solidFill>
                <a:schemeClr val="tx2"/>
              </a:solidFill>
              <a:latin typeface="+mn-lt"/>
              <a:ea typeface="Roboto Light" pitchFamily="2" charset="0"/>
              <a:cs typeface="Adobe Naskh Medium" panose="01010101010101010101" pitchFamily="50" charset="-78"/>
            </a:endParaRPr>
          </a:p>
        </p:txBody>
      </p:sp>
      <p:sp>
        <p:nvSpPr>
          <p:cNvPr id="13" name="Line"/>
          <p:cNvSpPr/>
          <p:nvPr userDrawn="1"/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893" y="5321266"/>
            <a:ext cx="1015442" cy="50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6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toffice.gov.uk/services/transport/aviation/regulated/sadis/info/sadis-api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FB0CC77-841D-8C1E-4F49-4BBECF00E2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04732" y="3319670"/>
            <a:ext cx="6694161" cy="2482416"/>
          </a:xfrm>
          <a:ln>
            <a:noFill/>
          </a:ln>
        </p:spPr>
        <p:txBody>
          <a:bodyPr/>
          <a:lstStyle/>
          <a:p>
            <a:pPr algn="just"/>
            <a:r>
              <a:rPr lang="en-US" dirty="0"/>
              <a:t>Workshop on the Implementation of the New SADIS API Data Sets</a:t>
            </a:r>
          </a:p>
          <a:p>
            <a:pPr algn="ctr"/>
            <a:endParaRPr lang="en-US" sz="2000" i="1" dirty="0">
              <a:solidFill>
                <a:srgbClr val="FFFF00"/>
              </a:solidFill>
            </a:endParaRPr>
          </a:p>
          <a:p>
            <a:pPr algn="ctr"/>
            <a:r>
              <a:rPr lang="en-US" sz="2400" i="1" dirty="0">
                <a:solidFill>
                  <a:srgbClr val="FFFF00"/>
                </a:solidFill>
              </a:rPr>
              <a:t>(Dakar, Senegal, 19 – 21 May 2025)</a:t>
            </a:r>
          </a:p>
          <a:p>
            <a:pPr algn="just"/>
            <a:r>
              <a:rPr lang="en-US" dirty="0"/>
              <a:t> </a:t>
            </a:r>
            <a:endParaRPr lang="en-US" sz="20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8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1CB905A-0306-5FF5-8B0E-8FF25D99D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30257" y="1489887"/>
            <a:ext cx="9791629" cy="4497753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States/organizations </a:t>
            </a:r>
            <a:r>
              <a:rPr lang="en-US" b="1" dirty="0"/>
              <a:t>are committed to support the migration to the WAFS gridded data sets  </a:t>
            </a:r>
            <a:r>
              <a:rPr lang="en-US" dirty="0"/>
              <a:t>as well as the implementation of the IWXXM.</a:t>
            </a: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The SADIS user States /Organizations </a:t>
            </a:r>
            <a:r>
              <a:rPr lang="en-US" b="1" dirty="0"/>
              <a:t>make plans to upgrade their systems </a:t>
            </a:r>
            <a:r>
              <a:rPr lang="en-US" dirty="0"/>
              <a:t>to be able to visualize the higher resolution WAFS gridded data sets and new IWXXM SIGWX data sets and use the new SADIS API.</a:t>
            </a: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ICAO Regional Office WACAF </a:t>
            </a:r>
            <a:r>
              <a:rPr lang="en-US" b="1" dirty="0"/>
              <a:t>to continue supporting Sates/Organization to address issues </a:t>
            </a:r>
            <a:r>
              <a:rPr lang="en-US" dirty="0"/>
              <a:t>related to implementation of the new SAID API /WIFS </a:t>
            </a:r>
            <a:r>
              <a:rPr lang="en-US"/>
              <a:t>API  Systems</a:t>
            </a:r>
            <a:r>
              <a:rPr lang="en-US" dirty="0"/>
              <a:t>.</a:t>
            </a: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endParaRPr lang="fr-SN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940BFC0-DB60-B816-DEC3-A3C791E09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  <a:endParaRPr lang="fr-SN" dirty="0"/>
          </a:p>
        </p:txBody>
      </p:sp>
    </p:spTree>
    <p:extLst>
      <p:ext uri="{BB962C8B-B14F-4D97-AF65-F5344CB8AC3E}">
        <p14:creationId xmlns:p14="http://schemas.microsoft.com/office/powerpoint/2010/main" val="292153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388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7D1D0E-F20A-B7FF-796B-C7DBBF3F38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835" y="1453701"/>
            <a:ext cx="8408020" cy="1975293"/>
          </a:xfrm>
        </p:spPr>
        <p:txBody>
          <a:bodyPr/>
          <a:lstStyle/>
          <a:p>
            <a:r>
              <a:rPr lang="fr-FR" dirty="0" err="1"/>
              <a:t>Strategies</a:t>
            </a:r>
            <a:r>
              <a:rPr lang="fr-FR" dirty="0"/>
              <a:t> for </a:t>
            </a:r>
            <a:r>
              <a:rPr lang="fr-FR" dirty="0" err="1"/>
              <a:t>overcoming</a:t>
            </a:r>
            <a:r>
              <a:rPr lang="fr-FR" dirty="0"/>
              <a:t> SADIS API </a:t>
            </a:r>
            <a:r>
              <a:rPr lang="fr-FR" dirty="0" err="1"/>
              <a:t>Implementation</a:t>
            </a:r>
            <a:r>
              <a:rPr lang="fr-FR"/>
              <a:t> challenges</a:t>
            </a:r>
            <a:endParaRPr lang="fr-SN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0B2210D-02D9-FF8B-9B35-0928725819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Goama Ilboudo</a:t>
            </a:r>
            <a:endParaRPr lang="fr-SN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D9C728-C731-BD9F-5788-441893DB12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fr-FR" dirty="0"/>
              <a:t>Expert Régional MET, Bureau WACAF, OACI</a:t>
            </a:r>
            <a:endParaRPr lang="fr-SN" dirty="0"/>
          </a:p>
        </p:txBody>
      </p:sp>
    </p:spTree>
    <p:extLst>
      <p:ext uri="{BB962C8B-B14F-4D97-AF65-F5344CB8AC3E}">
        <p14:creationId xmlns:p14="http://schemas.microsoft.com/office/powerpoint/2010/main" val="1035560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61E583-8BDA-F382-39D4-62BD84CF1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Overview</a:t>
            </a:r>
            <a:endParaRPr lang="fr-SN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2EE3DFE-C60B-73C6-B03B-A62999D160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01</a:t>
            </a:r>
            <a:endParaRPr lang="fr-SN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47FF06E-4267-D60D-F72E-49647C0932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03</a:t>
            </a:r>
            <a:endParaRPr lang="fr-SN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EF895AE-6459-8015-54C4-B531273D43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02</a:t>
            </a:r>
            <a:endParaRPr lang="fr-SN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D3FB7315-5DD5-2956-5952-2EC9CD96E2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04</a:t>
            </a:r>
            <a:endParaRPr lang="fr-SN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BAA9721C-8735-3073-4151-0FBC8F133C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05</a:t>
            </a:r>
            <a:endParaRPr lang="fr-SN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4A7FBC0-AC73-0071-D657-9D9457DF71E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06</a:t>
            </a:r>
            <a:endParaRPr lang="fr-SN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671DD6DF-4F48-0E57-8FDB-E95A4302D35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r-SN" dirty="0" err="1"/>
              <a:t>Regulatory</a:t>
            </a:r>
            <a:r>
              <a:rPr lang="fr-SN" dirty="0"/>
              <a:t> </a:t>
            </a:r>
            <a:r>
              <a:rPr lang="fr-SN" dirty="0" err="1"/>
              <a:t>framework</a:t>
            </a:r>
            <a:endParaRPr lang="fr-SN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CB353607-2E85-B0BB-9492-7AD65DF49ED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SN" dirty="0" err="1"/>
              <a:t>Enhance</a:t>
            </a:r>
            <a:r>
              <a:rPr lang="fr-SN" dirty="0"/>
              <a:t> </a:t>
            </a:r>
            <a:r>
              <a:rPr lang="fr-SN" dirty="0" err="1"/>
              <a:t>Technical</a:t>
            </a:r>
            <a:r>
              <a:rPr lang="fr-SN" dirty="0"/>
              <a:t> Infrastructure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0B932C1C-84D2-C1D8-1AFB-448371D0D47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SN" dirty="0" err="1"/>
              <a:t>Strengthen</a:t>
            </a:r>
            <a:r>
              <a:rPr lang="fr-SN" dirty="0"/>
              <a:t> </a:t>
            </a:r>
            <a:r>
              <a:rPr lang="fr-SN" dirty="0" err="1"/>
              <a:t>Capacity</a:t>
            </a:r>
            <a:r>
              <a:rPr lang="fr-SN" dirty="0"/>
              <a:t> Building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772E7681-453A-BEE1-21AF-0CF69CE27D2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r-SN" dirty="0" err="1"/>
              <a:t>Improve</a:t>
            </a:r>
            <a:r>
              <a:rPr lang="fr-SN" dirty="0"/>
              <a:t> </a:t>
            </a:r>
            <a:r>
              <a:rPr lang="fr-SN" dirty="0" err="1"/>
              <a:t>Institutional</a:t>
            </a:r>
            <a:r>
              <a:rPr lang="fr-SN" dirty="0"/>
              <a:t> Coordination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2CCEFE5B-868E-41DC-3439-98FD1533DC4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SN" dirty="0" err="1"/>
              <a:t>Address</a:t>
            </a:r>
            <a:r>
              <a:rPr lang="fr-SN" dirty="0"/>
              <a:t> Financial </a:t>
            </a:r>
            <a:r>
              <a:rPr lang="fr-SN" dirty="0" err="1"/>
              <a:t>Constraints</a:t>
            </a:r>
            <a:endParaRPr lang="fr-SN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7D7C1DCC-96BA-53E3-822B-C1D1AE30C25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Boost Regional Cooperation and Monitoring</a:t>
            </a:r>
            <a:endParaRPr lang="fr-SN" dirty="0"/>
          </a:p>
        </p:txBody>
      </p:sp>
    </p:spTree>
    <p:extLst>
      <p:ext uri="{BB962C8B-B14F-4D97-AF65-F5344CB8AC3E}">
        <p14:creationId xmlns:p14="http://schemas.microsoft.com/office/powerpoint/2010/main" val="1289497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FFD3263-B826-2E66-AD19-AF53C15D8D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/>
              <a:t>Ensure that the requirements for implementing the Secure Aviation Data Information System (SADIS) </a:t>
            </a:r>
            <a:r>
              <a:rPr lang="en-US" b="1" dirty="0"/>
              <a:t>are fully integrated into national regulatory frameworks, including technical, operational, and oversight provisions </a:t>
            </a:r>
            <a:r>
              <a:rPr lang="en-US" dirty="0"/>
              <a:t>(Ref.: Annex 3 to Chicago Convention, AFI </a:t>
            </a:r>
            <a:r>
              <a:rPr lang="en-US" dirty="0" err="1"/>
              <a:t>eANP</a:t>
            </a:r>
            <a:r>
              <a:rPr lang="en-US" dirty="0"/>
              <a:t> Volume I Part V).</a:t>
            </a: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/>
              <a:t>Develop and formally approve </a:t>
            </a:r>
            <a:r>
              <a:rPr lang="en-US" b="1" dirty="0"/>
              <a:t>adequate tools, procedures, and guidance materials </a:t>
            </a:r>
            <a:r>
              <a:rPr lang="en-US" dirty="0"/>
              <a:t>to enable effective oversight and monitoring of the implementation and operational use of SADIS API data services.</a:t>
            </a:r>
          </a:p>
          <a:p>
            <a:pPr>
              <a:lnSpc>
                <a:spcPct val="114000"/>
              </a:lnSpc>
            </a:pPr>
            <a:endParaRPr lang="fr-SN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B589F20-A8AC-2162-5431-8D3C53DED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SN" dirty="0" err="1"/>
              <a:t>Regulatory</a:t>
            </a:r>
            <a:r>
              <a:rPr lang="fr-SN" dirty="0"/>
              <a:t> </a:t>
            </a:r>
            <a:r>
              <a:rPr lang="fr-SN" dirty="0" err="1"/>
              <a:t>framework</a:t>
            </a:r>
            <a:endParaRPr lang="fr-SN" dirty="0"/>
          </a:p>
        </p:txBody>
      </p:sp>
    </p:spTree>
    <p:extLst>
      <p:ext uri="{BB962C8B-B14F-4D97-AF65-F5344CB8AC3E}">
        <p14:creationId xmlns:p14="http://schemas.microsoft.com/office/powerpoint/2010/main" val="1945346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FD984-7337-4A1A-9255-B40893418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46BB5B3-102C-6573-95A6-6B0E2F389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30257" y="1623702"/>
            <a:ext cx="9943626" cy="4497753"/>
          </a:xfrm>
        </p:spPr>
        <p:txBody>
          <a:bodyPr/>
          <a:lstStyle/>
          <a:p>
            <a:pPr marL="342900" indent="-34290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Promote digital transformation plans</a:t>
            </a:r>
            <a:r>
              <a:rPr lang="en-US" dirty="0"/>
              <a:t>: Encourage States to integrate API compatibility within broader national MET modernization initiatives.</a:t>
            </a: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Support internet connectivity improvements</a:t>
            </a:r>
            <a:r>
              <a:rPr lang="en-US" dirty="0"/>
              <a:t>: Partner with telecom providers to address bandwidth and reliability issues, especially in remote areas.</a:t>
            </a: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/>
              <a:t>Ensure users have knowledge on how to register for SADIS API credentials at </a:t>
            </a:r>
            <a:r>
              <a:rPr lang="en-US" dirty="0">
                <a:hlinkClick r:id="rId2"/>
              </a:rPr>
              <a:t>https://www.metoffice.gov.uk/services/transport/aviation/regulated/sadis/info/sadis-api</a:t>
            </a:r>
            <a:endParaRPr lang="en-US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138D081-D54E-60D8-3FA3-F009ADF61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SN" dirty="0" err="1"/>
              <a:t>Enhance</a:t>
            </a:r>
            <a:r>
              <a:rPr lang="fr-SN" dirty="0"/>
              <a:t> </a:t>
            </a:r>
            <a:r>
              <a:rPr lang="fr-SN" dirty="0" err="1"/>
              <a:t>Technical</a:t>
            </a:r>
            <a:r>
              <a:rPr lang="fr-SN" dirty="0"/>
              <a:t>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61833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EA394-63FE-DC96-51B4-D3520FD21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07FC686-4DC4-82E8-DB6C-9118F3D387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30257" y="1623702"/>
            <a:ext cx="9791629" cy="4420259"/>
          </a:xfrm>
        </p:spPr>
        <p:txBody>
          <a:bodyPr/>
          <a:lstStyle/>
          <a:p>
            <a:pPr marL="342900" indent="-34290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Regional training programs</a:t>
            </a:r>
            <a:r>
              <a:rPr lang="en-US" dirty="0"/>
              <a:t>: Organize workshops and online courses (in collaboration with WMO, WAFCs and ICAO) focused on API use, data handling, and integration with local systems.</a:t>
            </a: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Develop multilingual guidance materials</a:t>
            </a:r>
            <a:r>
              <a:rPr lang="en-US" dirty="0"/>
              <a:t>: Provide user guides and video tutorials in English and French to ensure wider understanding and accessibility.</a:t>
            </a: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Train-the-trainer</a:t>
            </a:r>
            <a:r>
              <a:rPr lang="en-US" dirty="0"/>
              <a:t> </a:t>
            </a:r>
            <a:r>
              <a:rPr lang="en-US" b="1" dirty="0" err="1"/>
              <a:t>Mecahnism</a:t>
            </a:r>
            <a:r>
              <a:rPr lang="en-US" dirty="0"/>
              <a:t>: Build a network of regional experts who can cascade training within their respective countries (AASPG IIM/SG Project Teams, CODEVMET Project Teams, etc.)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154381E-2EDD-9F40-8EF7-ABBEC701B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SN" dirty="0" err="1"/>
              <a:t>Strengthen</a:t>
            </a:r>
            <a:r>
              <a:rPr lang="fr-SN" dirty="0"/>
              <a:t> </a:t>
            </a:r>
            <a:r>
              <a:rPr lang="fr-SN" dirty="0" err="1"/>
              <a:t>Capacity</a:t>
            </a:r>
            <a:r>
              <a:rPr lang="fr-SN" dirty="0"/>
              <a:t> Building</a:t>
            </a:r>
          </a:p>
        </p:txBody>
      </p:sp>
    </p:spTree>
    <p:extLst>
      <p:ext uri="{BB962C8B-B14F-4D97-AF65-F5344CB8AC3E}">
        <p14:creationId xmlns:p14="http://schemas.microsoft.com/office/powerpoint/2010/main" val="4272211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FFE8D-5787-D21F-2F38-493843D1E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71D5B04-5631-DAEA-AC77-62D277D672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Promote inter-agency collaboration</a:t>
            </a:r>
            <a:r>
              <a:rPr lang="en-US" dirty="0"/>
              <a:t>: Facilitate joint planning sessions between States, MET providers, CAAs, ANSPs, and airlines on API dataset usage.</a:t>
            </a: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Establish national SADIS API Focal Point(s): </a:t>
            </a:r>
            <a:r>
              <a:rPr lang="en-US" dirty="0"/>
              <a:t>Coordinate implementation and address cross-cutting issues such as system upgrades and staff training.</a:t>
            </a: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Incorporate implementation into SMS</a:t>
            </a:r>
            <a:r>
              <a:rPr lang="en-US" dirty="0"/>
              <a:t>: Align SADIS API integration with State Service Provider SMS and Quality Management frameworks.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039BE78-97A9-EE21-E0E2-CC3361AA7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SN" dirty="0" err="1"/>
              <a:t>Improve</a:t>
            </a:r>
            <a:r>
              <a:rPr lang="fr-SN" dirty="0"/>
              <a:t> </a:t>
            </a:r>
            <a:r>
              <a:rPr lang="fr-SN" dirty="0" err="1"/>
              <a:t>Institutional</a:t>
            </a:r>
            <a:r>
              <a:rPr lang="fr-SN" dirty="0"/>
              <a:t> Coordination</a:t>
            </a:r>
          </a:p>
        </p:txBody>
      </p:sp>
    </p:spTree>
    <p:extLst>
      <p:ext uri="{BB962C8B-B14F-4D97-AF65-F5344CB8AC3E}">
        <p14:creationId xmlns:p14="http://schemas.microsoft.com/office/powerpoint/2010/main" val="1900984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32299-7D79-F10B-6C2C-75FD51F6C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A1811DD-87C7-2C51-EF1D-C8C77EDA2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30256" y="1367224"/>
            <a:ext cx="9791629" cy="4497753"/>
          </a:xfrm>
        </p:spPr>
        <p:txBody>
          <a:bodyPr/>
          <a:lstStyle/>
          <a:p>
            <a:pPr marL="342900" indent="-34290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Mobilize donor funding and ICAO support</a:t>
            </a:r>
            <a:r>
              <a:rPr lang="en-US" dirty="0"/>
              <a:t>: Seek or financial support from the financial institutions, donors, etc.</a:t>
            </a: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Leverage regional procurement schemes</a:t>
            </a:r>
            <a:r>
              <a:rPr lang="en-US" dirty="0"/>
              <a:t>: Pool procurement of software licenses, hardware, and consulting services across multiple States.</a:t>
            </a: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Promote regional projects </a:t>
            </a:r>
            <a:r>
              <a:rPr lang="en-US" dirty="0"/>
              <a:t>to assist groups of States in migrating to the new SADIS API /WIFS API Systems.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688EAF6-7039-49E1-9DA4-76EE9773F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SN" dirty="0" err="1"/>
              <a:t>Address</a:t>
            </a:r>
            <a:r>
              <a:rPr lang="fr-SN" dirty="0"/>
              <a:t> Financial </a:t>
            </a:r>
            <a:r>
              <a:rPr lang="fr-SN" dirty="0" err="1"/>
              <a:t>Constraints</a:t>
            </a:r>
            <a:endParaRPr lang="fr-SN" dirty="0"/>
          </a:p>
        </p:txBody>
      </p:sp>
    </p:spTree>
    <p:extLst>
      <p:ext uri="{BB962C8B-B14F-4D97-AF65-F5344CB8AC3E}">
        <p14:creationId xmlns:p14="http://schemas.microsoft.com/office/powerpoint/2010/main" val="1736668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A4FE5-BE62-6693-C8A0-F0E4A0188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5F98332-2B09-B63A-4CAC-C5D616839F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30257" y="1356073"/>
            <a:ext cx="9977081" cy="4497753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Regular peer review and exchange</a:t>
            </a:r>
            <a:r>
              <a:rPr lang="en-US" dirty="0"/>
              <a:t>: Facilitate annual regional forums or communities of practice focused on digital data services.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Engage with AASPG, IIM/SG, PRCC, ICAO Regional Offices and WMO</a:t>
            </a:r>
            <a:r>
              <a:rPr lang="en-US" dirty="0"/>
              <a:t>: Ensure AFI region priorities and challenges are regularly communicated to global decision-making bodies.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Encourage close collaboration between States</a:t>
            </a:r>
            <a:r>
              <a:rPr lang="en-US" dirty="0"/>
              <a:t>, through sharing of resources, experiences and best practices.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483BB56-B19F-D5A4-5AE7-191B50992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Cooperation and Monitoring</a:t>
            </a:r>
            <a:br>
              <a:rPr lang="en-US" dirty="0"/>
            </a:br>
            <a:endParaRPr lang="fr-SN" dirty="0"/>
          </a:p>
        </p:txBody>
      </p:sp>
    </p:spTree>
    <p:extLst>
      <p:ext uri="{BB962C8B-B14F-4D97-AF65-F5344CB8AC3E}">
        <p14:creationId xmlns:p14="http://schemas.microsoft.com/office/powerpoint/2010/main" val="254887964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CAO Colour Palette">
      <a:dk1>
        <a:sysClr val="windowText" lastClr="000000"/>
      </a:dk1>
      <a:lt1>
        <a:sysClr val="window" lastClr="FFFFFF"/>
      </a:lt1>
      <a:dk2>
        <a:srgbClr val="0055A5"/>
      </a:dk2>
      <a:lt2>
        <a:srgbClr val="8C99A1"/>
      </a:lt2>
      <a:accent1>
        <a:srgbClr val="289DD8"/>
      </a:accent1>
      <a:accent2>
        <a:srgbClr val="F58220"/>
      </a:accent2>
      <a:accent3>
        <a:srgbClr val="A74233"/>
      </a:accent3>
      <a:accent4>
        <a:srgbClr val="FAA61A"/>
      </a:accent4>
      <a:accent5>
        <a:srgbClr val="008739"/>
      </a:accent5>
      <a:accent6>
        <a:srgbClr val="A6CE39"/>
      </a:accent6>
      <a:hlink>
        <a:srgbClr val="A00064"/>
      </a:hlink>
      <a:folHlink>
        <a:srgbClr val="E6A7C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4A4776E8-F165-4455-8A51-F0030CF43CCD}" vid="{107644C2-DDBD-4DBB-88D0-BDFCA1DE460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5DAC1B849C5248A75D522085A8150D" ma:contentTypeVersion="1" ma:contentTypeDescription="Create a new document." ma:contentTypeScope="" ma:versionID="25441ad7f1b3e005aa5dc75a5ebecdc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fa53a8320f8b1c95a8960917c09239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53B0C45-5FDC-46BD-A2ED-F8290AD03445}"/>
</file>

<file path=customXml/itemProps2.xml><?xml version="1.0" encoding="utf-8"?>
<ds:datastoreItem xmlns:ds="http://schemas.openxmlformats.org/officeDocument/2006/customXml" ds:itemID="{328BB14F-97AE-4ABE-A6A4-CC4BFE102773}"/>
</file>

<file path=customXml/itemProps3.xml><?xml version="1.0" encoding="utf-8"?>
<ds:datastoreItem xmlns:ds="http://schemas.openxmlformats.org/officeDocument/2006/customXml" ds:itemID="{B68D1515-FE2A-4560-9B6D-0CDA32504A8C}"/>
</file>

<file path=docProps/app.xml><?xml version="1.0" encoding="utf-8"?>
<Properties xmlns="http://schemas.openxmlformats.org/officeDocument/2006/extended-properties" xmlns:vt="http://schemas.openxmlformats.org/officeDocument/2006/docPropsVTypes">
  <Template>monmodele</Template>
  <TotalTime>1523</TotalTime>
  <Words>605</Words>
  <Application>Microsoft Office PowerPoint</Application>
  <PresentationFormat>Grand écran</PresentationFormat>
  <Paragraphs>47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1_Office Theme</vt:lpstr>
      <vt:lpstr>Présentation PowerPoint</vt:lpstr>
      <vt:lpstr>Strategies for overcoming SADIS API Implementation challenges</vt:lpstr>
      <vt:lpstr>Presentation Overview</vt:lpstr>
      <vt:lpstr>Regulatory framework</vt:lpstr>
      <vt:lpstr>Enhance Technical Infrastructure</vt:lpstr>
      <vt:lpstr>Strengthen Capacity Building</vt:lpstr>
      <vt:lpstr>Improve Institutional Coordination</vt:lpstr>
      <vt:lpstr>Address Financial Constraints</vt:lpstr>
      <vt:lpstr>Regional Cooperation and Monitoring </vt:lpstr>
      <vt:lpstr>Conclusion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ILBOUDO, Goama</dc:creator>
  <cp:lastModifiedBy>ILBOUDO, Goama</cp:lastModifiedBy>
  <cp:revision>65</cp:revision>
  <dcterms:created xsi:type="dcterms:W3CDTF">2023-04-04T23:06:20Z</dcterms:created>
  <dcterms:modified xsi:type="dcterms:W3CDTF">2025-05-20T07:53:33Z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0x010100A85DAC1B849C5248A75D522085A8150D</vt:lpwstr>
  </property>
</Properties>
</file>