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0" r:id="rId4"/>
    <p:sldId id="258" r:id="rId5"/>
    <p:sldId id="257" r:id="rId6"/>
    <p:sldId id="261" r:id="rId7"/>
    <p:sldId id="262" r:id="rId8"/>
    <p:sldId id="264" r:id="rId9"/>
    <p:sldId id="263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1AD2A-F8B7-420A-9259-C8CAAD45A4E2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112CC-FD59-4FAE-8CC5-5455FFC1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112CC-FD59-4FAE-8CC5-5455FFC1EB9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050B-B544-4F2E-87ED-32BC8242309B}" type="datetime1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A463-38F9-434D-BA72-B2FBE86832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64751-D6A5-4CA2-A65F-62BBEEFA9EEC}" type="datetime1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A463-38F9-434D-BA72-B2FBE86832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9598-9C48-4EAC-85E2-36D8BC476C91}" type="datetime1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A463-38F9-434D-BA72-B2FBE86832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B9E6-F6CA-4FF9-B2B3-BFB81188AF39}" type="datetime1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A463-38F9-434D-BA72-B2FBE86832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4490-D728-43CB-AA90-612758B5BB9F}" type="datetime1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A463-38F9-434D-BA72-B2FBE86832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0F67-E96C-4C21-B7BE-11D639AB2860}" type="datetime1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A463-38F9-434D-BA72-B2FBE86832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40E1-A38C-4799-A9CD-C2C6620D98AD}" type="datetime1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A463-38F9-434D-BA72-B2FBE86832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15275-F6E6-402B-A3F3-E434D5C356A4}" type="datetime1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A463-38F9-434D-BA72-B2FBE86832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370A-0CA6-4001-956E-D3D314C75277}" type="datetime1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A463-38F9-434D-BA72-B2FBE86832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07B47-BABD-4541-8BBF-5A6E7C0710D8}" type="datetime1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A463-38F9-434D-BA72-B2FBE86832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F774C-D848-49C7-B017-2B0F3DEE0DA2}" type="datetime1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A463-38F9-434D-BA72-B2FBE86832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BE5A5-4143-44CB-BAB6-43473FABD8FE}" type="datetime1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7A463-38F9-434D-BA72-B2FBE86832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viation_safet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2400" b="1" dirty="0" smtClean="0"/>
          </a:p>
          <a:p>
            <a:endParaRPr lang="en-GB" sz="2400" b="1" dirty="0"/>
          </a:p>
          <a:p>
            <a:endParaRPr lang="en-GB" sz="1800" b="1" dirty="0" smtClean="0">
              <a:solidFill>
                <a:schemeClr val="tx1"/>
              </a:solidFill>
            </a:endParaRPr>
          </a:p>
          <a:p>
            <a:r>
              <a:rPr lang="en-GB" sz="1800" b="1" dirty="0" smtClean="0">
                <a:solidFill>
                  <a:schemeClr val="tx1"/>
                </a:solidFill>
              </a:rPr>
              <a:t>(CAPE TOWN, SOUTH AFRICA, 27-29 JULY 2011)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914651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>THIRD </a:t>
            </a:r>
            <a:r>
              <a:rPr lang="en-GB" b="1" dirty="0"/>
              <a:t>PAN-AFRICAN AVIATION TRAINING COORDINATION </a:t>
            </a:r>
            <a:r>
              <a:rPr lang="en-GB" b="1" dirty="0" smtClean="0"/>
              <a:t>CONFERENCE </a:t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2200" b="1" dirty="0" smtClean="0"/>
              <a:t>AFRICAN CIVIL AVIATION COMMISSION (AFCAC</a:t>
            </a:r>
            <a:r>
              <a:rPr lang="en-GB" sz="3100" b="1" dirty="0" smtClean="0"/>
              <a:t>) 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US" b="1" dirty="0" smtClean="0"/>
              <a:t>Requirements for approval of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ATOs </a:t>
            </a:r>
            <a:br>
              <a:rPr lang="en-GB" b="1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Accreditation Process 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588">
              <a:buNone/>
            </a:pPr>
            <a:r>
              <a:rPr lang="en-US" dirty="0" smtClean="0"/>
              <a:t>To give accreditation to a training institution certain </a:t>
            </a:r>
            <a:r>
              <a:rPr lang="en-US" u="sng" dirty="0" smtClean="0">
                <a:solidFill>
                  <a:schemeClr val="tx2"/>
                </a:solidFill>
              </a:rPr>
              <a:t>process</a:t>
            </a:r>
            <a:r>
              <a:rPr lang="en-US" dirty="0" smtClean="0"/>
              <a:t> must be followed depending on the Complexity of the training.</a:t>
            </a:r>
          </a:p>
          <a:p>
            <a:pPr indent="-1588">
              <a:buNone/>
            </a:pPr>
            <a:r>
              <a:rPr lang="en-US" dirty="0" smtClean="0"/>
              <a:t>The ATO accreditation process should be an interaction between the ATOs and the regulating entity.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Accreditation Process (Cont..)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1588" algn="just">
              <a:buNone/>
            </a:pPr>
            <a:r>
              <a:rPr lang="en-US" dirty="0" smtClean="0"/>
              <a:t>The process must ensure that the institution curricula, programs, policies, facilities, documents efficiency of instructors and methods of compliance with the standards and requirements  are thoroughly reviewed, evaluated, and validated.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400" b="1" i="1" dirty="0" smtClean="0"/>
              <a:t>THANK YOU</a:t>
            </a:r>
            <a:endParaRPr lang="en-US" sz="4400" b="1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Aviation personnel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55563" algn="just">
              <a:buNone/>
            </a:pPr>
            <a:r>
              <a:rPr lang="en-US" dirty="0" smtClean="0"/>
              <a:t> Aviation personnel must undergo a very comprehensive Aviation training that provides the necessary knowledge, skills and attitudes for assuming responsibility over their assigned duties.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are the different types of Aviation trainings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Flight training</a:t>
            </a:r>
          </a:p>
          <a:p>
            <a:r>
              <a:rPr lang="en-US" sz="2400" dirty="0" smtClean="0"/>
              <a:t>Aircraft Technicians</a:t>
            </a:r>
          </a:p>
          <a:p>
            <a:r>
              <a:rPr lang="en-US" sz="2400" dirty="0" smtClean="0"/>
              <a:t>Air Traffic Controllers</a:t>
            </a:r>
          </a:p>
          <a:p>
            <a:r>
              <a:rPr lang="en-US" sz="2400" dirty="0" smtClean="0"/>
              <a:t>Flight attendants</a:t>
            </a:r>
          </a:p>
          <a:p>
            <a:r>
              <a:rPr lang="en-US" sz="2400" dirty="0" smtClean="0"/>
              <a:t>Dispatchers </a:t>
            </a:r>
          </a:p>
          <a:p>
            <a:r>
              <a:rPr lang="en-US" sz="2400" dirty="0" smtClean="0"/>
              <a:t>Aviation Security</a:t>
            </a:r>
          </a:p>
          <a:p>
            <a:r>
              <a:rPr lang="en-US" sz="2400" dirty="0" smtClean="0"/>
              <a:t>Accident investigation</a:t>
            </a:r>
          </a:p>
          <a:p>
            <a:r>
              <a:rPr lang="en-US" sz="2400" dirty="0" smtClean="0"/>
              <a:t>CNS Technicians </a:t>
            </a:r>
          </a:p>
          <a:p>
            <a:r>
              <a:rPr lang="en-US" sz="2400" dirty="0" smtClean="0"/>
              <a:t>Inspection training (Regulatory  Aspect)</a:t>
            </a:r>
          </a:p>
          <a:p>
            <a:r>
              <a:rPr lang="en-US" sz="2400" dirty="0" smtClean="0"/>
              <a:t>Fire Fighting and Rescue </a:t>
            </a:r>
          </a:p>
          <a:p>
            <a:r>
              <a:rPr lang="en-US" sz="2400" dirty="0" smtClean="0"/>
              <a:t>Airport Operations </a:t>
            </a:r>
          </a:p>
          <a:p>
            <a:r>
              <a:rPr lang="en-US" sz="2400" dirty="0" smtClean="0"/>
              <a:t>ANS</a:t>
            </a:r>
          </a:p>
          <a:p>
            <a:r>
              <a:rPr lang="en-US" sz="2400" dirty="0" smtClean="0"/>
              <a:t>Aeronautical metrology</a:t>
            </a:r>
          </a:p>
          <a:p>
            <a:r>
              <a:rPr lang="en-US" sz="2400" dirty="0" smtClean="0"/>
              <a:t>Aviation Medical Doctors etc, etc….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ATO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any ATO to train aviation personnel it must be approved by an authority given regulatory and executive tasks in the field of </a:t>
            </a:r>
            <a:r>
              <a:rPr lang="en-US" dirty="0" smtClean="0">
                <a:solidFill>
                  <a:schemeClr val="tx2"/>
                </a:solidFill>
                <a:hlinkClick r:id="rId2" tooltip="Aviation safety"/>
              </a:rPr>
              <a:t>Civil Aviation 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The Authority should use a set of standards and requirements for the approval.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ATO Cont.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1588">
              <a:buNone/>
            </a:pPr>
            <a:r>
              <a:rPr lang="en-US" sz="3600" dirty="0" smtClean="0"/>
              <a:t>Establishment and maintenance of approved ATO</a:t>
            </a:r>
          </a:p>
          <a:p>
            <a:pPr marL="860425" indent="-55563">
              <a:buNone/>
            </a:pPr>
            <a:r>
              <a:rPr lang="en-US" sz="3600" dirty="0" smtClean="0"/>
              <a:t>Certification Requirements</a:t>
            </a:r>
          </a:p>
          <a:p>
            <a:pPr marL="860425" indent="-55563">
              <a:buNone/>
            </a:pPr>
            <a:r>
              <a:rPr lang="en-US" sz="3600" dirty="0" smtClean="0"/>
              <a:t>Operating Rules</a:t>
            </a:r>
          </a:p>
          <a:p>
            <a:pPr indent="-1588">
              <a:buNone/>
            </a:pP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dirty="0" smtClean="0"/>
              <a:t>fundamentals </a:t>
            </a:r>
            <a:r>
              <a:rPr lang="en-US" sz="3600" dirty="0" smtClean="0"/>
              <a:t>for CR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Certification Requirements</a:t>
            </a:r>
            <a:endParaRPr lang="en-US" dirty="0" smtClean="0"/>
          </a:p>
          <a:p>
            <a:pPr marL="968375" indent="-504825"/>
            <a:r>
              <a:rPr lang="en-US" dirty="0" smtClean="0"/>
              <a:t>Facilities, equipment, and material requirements</a:t>
            </a:r>
          </a:p>
          <a:p>
            <a:pPr marL="968375" indent="-504825"/>
            <a:r>
              <a:rPr lang="en-US" dirty="0" smtClean="0"/>
              <a:t>Tools, and shop equipment requirement</a:t>
            </a:r>
          </a:p>
          <a:p>
            <a:pPr marL="968375" indent="-504825"/>
            <a:r>
              <a:rPr lang="en-US" dirty="0" smtClean="0"/>
              <a:t>General Curriculum Requirement</a:t>
            </a:r>
          </a:p>
          <a:p>
            <a:pPr marL="968375" indent="-504825"/>
            <a:r>
              <a:rPr lang="en-US" dirty="0" smtClean="0"/>
              <a:t>Instructor Requirement </a:t>
            </a:r>
          </a:p>
          <a:p>
            <a:pPr marL="968375" indent="-504825"/>
            <a:r>
              <a:rPr lang="en-US" dirty="0" smtClean="0"/>
              <a:t>Requirements for a Quality System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smtClean="0"/>
              <a:t>The </a:t>
            </a:r>
            <a:r>
              <a:rPr lang="en-US" sz="3600" smtClean="0"/>
              <a:t>fundamentals </a:t>
            </a:r>
            <a:r>
              <a:rPr lang="en-US" sz="3600" dirty="0" smtClean="0"/>
              <a:t>for OR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Operating Rules</a:t>
            </a:r>
            <a:endParaRPr lang="en-US" dirty="0" smtClean="0"/>
          </a:p>
          <a:p>
            <a:pPr marL="804863" indent="-122238"/>
            <a:r>
              <a:rPr lang="en-US" dirty="0" smtClean="0"/>
              <a:t>Attendance and enrollment, tests, and credit </a:t>
            </a:r>
          </a:p>
          <a:p>
            <a:pPr marL="804863" indent="-122238"/>
            <a:r>
              <a:rPr lang="en-US" dirty="0" smtClean="0"/>
              <a:t>Records Transcripts and graduation certificates </a:t>
            </a:r>
          </a:p>
          <a:p>
            <a:pPr marL="804863" indent="-122238"/>
            <a:r>
              <a:rPr lang="en-US" dirty="0" smtClean="0"/>
              <a:t>Maintenance of instructor requirements and qualifications </a:t>
            </a:r>
          </a:p>
          <a:p>
            <a:pPr marL="804863" indent="-122238"/>
            <a:r>
              <a:rPr lang="en-US" dirty="0" smtClean="0"/>
              <a:t>Maintenance of facilities, equipment, and material</a:t>
            </a:r>
          </a:p>
          <a:p>
            <a:pPr marL="804863" indent="-122238"/>
            <a:r>
              <a:rPr lang="en-US" dirty="0" smtClean="0"/>
              <a:t>Maintenance of curriculum requirement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purpose of accreditation?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The purpose of accreditation is to:</a:t>
            </a:r>
            <a:endParaRPr lang="en-US" dirty="0" smtClean="0"/>
          </a:p>
          <a:p>
            <a:pPr marL="627063" lvl="0" indent="-163513"/>
            <a:r>
              <a:rPr lang="en-US" dirty="0" smtClean="0"/>
              <a:t>Use standards of evaluation to ensure quality training</a:t>
            </a:r>
          </a:p>
          <a:p>
            <a:pPr marL="627063" lvl="0" indent="-163513"/>
            <a:r>
              <a:rPr lang="en-US" dirty="0" smtClean="0"/>
              <a:t>Encourage institutions to improve quality of training</a:t>
            </a:r>
          </a:p>
          <a:p>
            <a:pPr marL="627063" lvl="0" indent="-163513"/>
            <a:r>
              <a:rPr lang="en-US" dirty="0" smtClean="0"/>
              <a:t>Ensure the accountability of training institutions</a:t>
            </a:r>
          </a:p>
          <a:p>
            <a:pPr marL="627063" lvl="0" indent="-163513"/>
            <a:r>
              <a:rPr lang="en-US" dirty="0" smtClean="0"/>
              <a:t>Provide public confidence in training institutions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Types of Accreditation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Basically there are two major types of accreditation. </a:t>
            </a:r>
          </a:p>
          <a:p>
            <a:pPr>
              <a:buNone/>
            </a:pPr>
            <a:r>
              <a:rPr lang="en-US" dirty="0" smtClean="0"/>
              <a:t>They are: </a:t>
            </a:r>
          </a:p>
          <a:p>
            <a:pPr marL="914400" lvl="0" indent="-395288"/>
            <a:r>
              <a:rPr lang="en-US" dirty="0" smtClean="0"/>
              <a:t>Institutional accreditation.</a:t>
            </a:r>
          </a:p>
          <a:p>
            <a:pPr marL="914400" lvl="0" indent="-395288"/>
            <a:r>
              <a:rPr lang="en-US" dirty="0" smtClean="0"/>
              <a:t>Specialized or professional accreditation.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A5655E208A2F42852AC259873231A0" ma:contentTypeVersion="1" ma:contentTypeDescription="Create a new document." ma:contentTypeScope="" ma:versionID="2d1f3d2adcf6fd2b4251e9f4f4a9550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6d73241b9a7a75cb1c2e518df43f7a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E9B9D7E-8F0D-4CC9-8325-6C26F48DD4A4}"/>
</file>

<file path=customXml/itemProps2.xml><?xml version="1.0" encoding="utf-8"?>
<ds:datastoreItem xmlns:ds="http://schemas.openxmlformats.org/officeDocument/2006/customXml" ds:itemID="{8DD2F68B-251E-4646-A255-0DC1EBB1D2B0}"/>
</file>

<file path=customXml/itemProps3.xml><?xml version="1.0" encoding="utf-8"?>
<ds:datastoreItem xmlns:ds="http://schemas.openxmlformats.org/officeDocument/2006/customXml" ds:itemID="{96C57894-063B-46E4-9887-A01B184ED9D9}"/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353</Words>
  <Application>Microsoft Office PowerPoint</Application>
  <PresentationFormat>On-screen Show (4:3)</PresentationFormat>
  <Paragraphs>74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    THIRD PAN-AFRICAN AVIATION TRAINING COORDINATION CONFERENCE   AFRICAN CIVIL AVIATION COMMISSION (AFCAC)  Requirements for approval of ATOs    </vt:lpstr>
      <vt:lpstr>Aviation personnel</vt:lpstr>
      <vt:lpstr> What are the different types of Aviation trainings </vt:lpstr>
      <vt:lpstr>ATO</vt:lpstr>
      <vt:lpstr>ATO Cont.</vt:lpstr>
      <vt:lpstr>The fundamentals for CR</vt:lpstr>
      <vt:lpstr>The fundamentals for OR</vt:lpstr>
      <vt:lpstr>What is the purpose of accreditation?</vt:lpstr>
      <vt:lpstr> Types of Accreditation </vt:lpstr>
      <vt:lpstr>Accreditation Process .</vt:lpstr>
      <vt:lpstr>Accreditation Process (Cont..)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THIRD PAN-AFRICAN AVIATION TRAINING COORDINATION CONFERENCE   AFRICAN CIVIL AVIATION COMMISSION (AFCAC)   ATO Approval requirements</dc:title>
  <dc:creator>user</dc:creator>
  <cp:lastModifiedBy>user</cp:lastModifiedBy>
  <cp:revision>38</cp:revision>
  <dcterms:created xsi:type="dcterms:W3CDTF">2011-07-20T19:36:36Z</dcterms:created>
  <dcterms:modified xsi:type="dcterms:W3CDTF">2011-07-27T09:47:19Z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0x01010054A5655E208A2F42852AC259873231A0</vt:lpwstr>
  </property>
  <property fmtid="{D5CDD505-2E9C-101B-9397-08002B2CF9AE}" pid="3" name="Order">
    <vt:r8>64400</vt:r8>
  </property>
  <property fmtid="{D5CDD505-2E9C-101B-9397-08002B2CF9AE}" pid="4" name="TemplateUrl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xd_Signature">
    <vt:bool>false</vt:bool>
  </property>
  <property fmtid="{D5CDD505-2E9C-101B-9397-08002B2CF9AE}" pid="8" name="xd_ProgID">
    <vt:lpwstr/>
  </property>
</Properties>
</file>