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296" r:id="rId2"/>
    <p:sldId id="346" r:id="rId3"/>
    <p:sldId id="309" r:id="rId4"/>
    <p:sldId id="310" r:id="rId5"/>
    <p:sldId id="311" r:id="rId6"/>
    <p:sldId id="317" r:id="rId7"/>
    <p:sldId id="267" r:id="rId8"/>
    <p:sldId id="306" r:id="rId9"/>
    <p:sldId id="287" r:id="rId10"/>
    <p:sldId id="307" r:id="rId11"/>
    <p:sldId id="289" r:id="rId12"/>
    <p:sldId id="334" r:id="rId13"/>
    <p:sldId id="335" r:id="rId14"/>
    <p:sldId id="336" r:id="rId15"/>
    <p:sldId id="337" r:id="rId16"/>
    <p:sldId id="338" r:id="rId17"/>
    <p:sldId id="339" r:id="rId18"/>
    <p:sldId id="340" r:id="rId19"/>
    <p:sldId id="341" r:id="rId20"/>
    <p:sldId id="342" r:id="rId21"/>
    <p:sldId id="344" r:id="rId22"/>
    <p:sldId id="345" r:id="rId23"/>
    <p:sldId id="331" r:id="rId2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FF9"/>
    <a:srgbClr val="0000CC"/>
    <a:srgbClr val="000099"/>
    <a:srgbClr val="0606D4"/>
    <a:srgbClr val="FFFF66"/>
    <a:srgbClr val="FFFFCC"/>
    <a:srgbClr val="6C52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69" autoAdjust="0"/>
    <p:restoredTop sz="89789" autoAdjust="0"/>
  </p:normalViewPr>
  <p:slideViewPr>
    <p:cSldViewPr>
      <p:cViewPr varScale="1">
        <p:scale>
          <a:sx n="51" d="100"/>
          <a:sy n="51" d="100"/>
        </p:scale>
        <p:origin x="-14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4DB15F3A-E4CF-4251-85A1-443DF3869F44}" type="datetimeFigureOut">
              <a:rPr lang="en-US"/>
              <a:pPr>
                <a:defRPr/>
              </a:pPr>
              <a:t>7/29/2011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itchFamily="34" charset="0"/>
              </a:defRPr>
            </a:lvl1pPr>
          </a:lstStyle>
          <a:p>
            <a:pPr>
              <a:defRPr/>
            </a:pPr>
            <a:fld id="{B9B123BC-ED0B-426D-AD97-75D26F3F4290}"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smtClean="0"/>
          </a:p>
        </p:txBody>
      </p:sp>
      <p:sp>
        <p:nvSpPr>
          <p:cNvPr id="15363" name="Slide Number Placeholder 3"/>
          <p:cNvSpPr>
            <a:spLocks noGrp="1"/>
          </p:cNvSpPr>
          <p:nvPr>
            <p:ph type="sldNum" sz="quarter" idx="5"/>
          </p:nvPr>
        </p:nvSpPr>
        <p:spPr bwMode="auto">
          <a:noFill/>
          <a:ln>
            <a:miter lim="800000"/>
            <a:headEnd/>
            <a:tailEnd/>
          </a:ln>
        </p:spPr>
        <p:txBody>
          <a:bodyPr/>
          <a:lstStyle/>
          <a:p>
            <a:fld id="{5C9C5045-0594-4C51-A65E-EACC000D2225}" type="slidenum">
              <a:rPr lang="ar-SA"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0F34A3D-58E7-477A-82BE-2721F39FCFE9}" type="datetime1">
              <a:rPr lang="en-US"/>
              <a:pPr>
                <a:defRPr/>
              </a:pPr>
              <a:t>7/29/2011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F335B8B4-F242-4846-9AF4-952E703C1F4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BDA0C8-4561-4BF6-9C2F-5A06FC46B8DD}" type="datetime1">
              <a:rPr lang="en-US"/>
              <a:pPr>
                <a:defRPr/>
              </a:pPr>
              <a:t>7/29/2011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A5BD5D8-C6BA-42E8-8D56-AB82C7EEEB3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7CADB10-2FF2-4519-A43B-65D51500EFEB}" type="datetime1">
              <a:rPr lang="en-US"/>
              <a:pPr>
                <a:defRPr/>
              </a:pPr>
              <a:t>7/29/2011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4FBD186-6254-46C7-AC09-20987481A58A}"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7B95CBF-4C65-4E5E-A699-B7E01D3B2E1D}" type="datetime1">
              <a:rPr lang="en-US"/>
              <a:pPr>
                <a:defRPr/>
              </a:pPr>
              <a:t>7/29/2011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1B5B1A7-5FBF-4D7D-9E85-6F639CA808E8}"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26F9734-3525-4233-B2C3-7342310CEADF}" type="datetime1">
              <a:rPr lang="en-US"/>
              <a:pPr>
                <a:defRPr/>
              </a:pPr>
              <a:t>7/29/2011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88E1B0C-BAE2-4F19-929C-4D09E61E573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C54400A-4A82-4309-BE59-4AD208E491D4}" type="datetime1">
              <a:rPr lang="en-US"/>
              <a:pPr>
                <a:defRPr/>
              </a:pPr>
              <a:t>7/29/2011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9E3C47-2D1C-44D6-BEA7-B80F2963072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755EBF0-7ED9-4A60-B67D-9C0A3497F7CC}" type="datetime1">
              <a:rPr lang="en-US"/>
              <a:pPr>
                <a:defRPr/>
              </a:pPr>
              <a:t>7/29/2011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A0644F0-2061-428F-9915-BEC21D2F193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2516686-2213-473C-8633-E21E92367368}" type="datetime1">
              <a:rPr lang="en-US"/>
              <a:pPr>
                <a:defRPr/>
              </a:pPr>
              <a:t>7/29/2011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E2632C6-D715-412F-802D-1BEC9C5CF2E9}"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D25DE95-3716-422B-AD0A-A8DA0390E9B9}" type="datetime1">
              <a:rPr lang="en-US"/>
              <a:pPr>
                <a:defRPr/>
              </a:pPr>
              <a:t>7/29/2011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6210330-4E26-4F56-978F-380CB6B2D733}"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F88ED4C-C939-4E3F-B2D2-9F3B6F93CC4C}" type="datetime1">
              <a:rPr lang="en-US"/>
              <a:pPr>
                <a:defRPr/>
              </a:pPr>
              <a:t>7/29/2011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F12C6DB-C4E1-4044-869F-C191B60210D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7B27CCA-5C03-4DC4-8D0A-98463C65E98A}" type="datetime1">
              <a:rPr lang="en-US"/>
              <a:pPr>
                <a:defRPr/>
              </a:pPr>
              <a:t>7/29/2011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defRPr sz="1200">
                <a:solidFill>
                  <a:srgbClr val="045C75"/>
                </a:solidFill>
                <a:latin typeface="Constantia" pitchFamily="18" charset="0"/>
              </a:defRPr>
            </a:lvl1pPr>
          </a:lstStyle>
          <a:p>
            <a:pPr>
              <a:defRPr/>
            </a:pPr>
            <a:fld id="{FDC18FC0-12BA-4EF8-8507-94952178AB66}"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57" r:id="rId8"/>
    <p:sldLayoutId id="2147483749" r:id="rId9"/>
    <p:sldLayoutId id="2147483748" r:id="rId10"/>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ato\FINAL-SARA-AFRICA.jpg"/>
          <p:cNvPicPr>
            <a:picLocks noChangeAspect="1" noChangeArrowheads="1"/>
          </p:cNvPicPr>
          <p:nvPr/>
        </p:nvPicPr>
        <p:blipFill>
          <a:blip r:embed="rId3"/>
          <a:srcRect/>
          <a:stretch>
            <a:fillRect/>
          </a:stretch>
        </p:blipFill>
        <p:spPr bwMode="auto">
          <a:xfrm>
            <a:off x="1324977" y="486265"/>
            <a:ext cx="7844993" cy="5180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38" name="Text Box 2"/>
          <p:cNvSpPr txBox="1">
            <a:spLocks noChangeArrowheads="1"/>
          </p:cNvSpPr>
          <p:nvPr/>
        </p:nvSpPr>
        <p:spPr bwMode="auto">
          <a:xfrm>
            <a:off x="0" y="5562600"/>
            <a:ext cx="9144000" cy="563563"/>
          </a:xfrm>
          <a:prstGeom prst="rect">
            <a:avLst/>
          </a:prstGeom>
          <a:solidFill>
            <a:srgbClr val="FFFF66"/>
          </a:solidFill>
          <a:ln w="9525">
            <a:solidFill>
              <a:srgbClr val="548DD4"/>
            </a:solidFill>
            <a:miter lim="800000"/>
            <a:headEnd/>
            <a:tailEnd/>
          </a:ln>
        </p:spPr>
        <p:txBody>
          <a:bodyPr tIns="180000"/>
          <a:lstStyle/>
          <a:p>
            <a:pPr algn="ctr" rtl="0">
              <a:spcAft>
                <a:spcPts val="1000"/>
              </a:spcAft>
            </a:pPr>
            <a:r>
              <a:rPr lang="en-US" sz="2800" b="1">
                <a:solidFill>
                  <a:schemeClr val="bg1"/>
                </a:solidFill>
              </a:rPr>
              <a:t> African Aviation Training Organization</a:t>
            </a:r>
            <a:endParaRPr lang="en-US" sz="2800">
              <a:solidFill>
                <a:schemeClr val="bg1"/>
              </a:solidFill>
            </a:endParaRPr>
          </a:p>
        </p:txBody>
      </p:sp>
      <p:sp>
        <p:nvSpPr>
          <p:cNvPr id="14339" name="Text Box 4"/>
          <p:cNvSpPr txBox="1">
            <a:spLocks noChangeArrowheads="1"/>
          </p:cNvSpPr>
          <p:nvPr/>
        </p:nvSpPr>
        <p:spPr bwMode="auto">
          <a:xfrm>
            <a:off x="4724400" y="6248400"/>
            <a:ext cx="4419600" cy="609600"/>
          </a:xfrm>
          <a:prstGeom prst="rect">
            <a:avLst/>
          </a:prstGeom>
          <a:solidFill>
            <a:srgbClr val="0606D4"/>
          </a:solidFill>
          <a:ln w="9525">
            <a:solidFill>
              <a:srgbClr val="010121"/>
            </a:solidFill>
            <a:miter lim="800000"/>
            <a:headEnd/>
            <a:tailEnd/>
          </a:ln>
        </p:spPr>
        <p:txBody>
          <a:bodyPr/>
          <a:lstStyle/>
          <a:p>
            <a:pPr algn="ctr" rtl="0">
              <a:lnSpc>
                <a:spcPct val="65000"/>
              </a:lnSpc>
              <a:spcAft>
                <a:spcPts val="1000"/>
              </a:spcAft>
            </a:pPr>
            <a:r>
              <a:rPr lang="en-US" sz="2400" b="1"/>
              <a:t>Developed  by </a:t>
            </a:r>
          </a:p>
          <a:p>
            <a:pPr algn="ctr" rtl="0">
              <a:lnSpc>
                <a:spcPct val="65000"/>
              </a:lnSpc>
              <a:spcAft>
                <a:spcPts val="1000"/>
              </a:spcAft>
            </a:pPr>
            <a:r>
              <a:rPr lang="en-US" sz="2400" b="1"/>
              <a:t>TEWG – Group One.</a:t>
            </a:r>
          </a:p>
        </p:txBody>
      </p:sp>
      <p:sp>
        <p:nvSpPr>
          <p:cNvPr id="14340" name="Slide Number Placeholder 6"/>
          <p:cNvSpPr>
            <a:spLocks noGrp="1"/>
          </p:cNvSpPr>
          <p:nvPr>
            <p:ph type="sldNum" sz="quarter" idx="12"/>
          </p:nvPr>
        </p:nvSpPr>
        <p:spPr bwMode="auto">
          <a:noFill/>
          <a:ln>
            <a:miter lim="800000"/>
            <a:headEnd/>
            <a:tailEnd/>
          </a:ln>
        </p:spPr>
        <p:txBody>
          <a:bodyPr/>
          <a:lstStyle/>
          <a:p>
            <a:fld id="{7E0AAEDF-4DCB-49D8-8BE5-E856E0FE5286}" type="slidenum">
              <a:rPr lang="ar-SA" smtClean="0"/>
              <a:pPr/>
              <a:t>1</a:t>
            </a:fld>
            <a:endParaRPr lang="en-US" smtClean="0"/>
          </a:p>
        </p:txBody>
      </p:sp>
      <p:sp>
        <p:nvSpPr>
          <p:cNvPr id="14341" name="Text Box 3"/>
          <p:cNvSpPr txBox="1">
            <a:spLocks noChangeArrowheads="1"/>
          </p:cNvSpPr>
          <p:nvPr/>
        </p:nvSpPr>
        <p:spPr bwMode="auto">
          <a:xfrm>
            <a:off x="0" y="6172200"/>
            <a:ext cx="4724400" cy="685800"/>
          </a:xfrm>
          <a:prstGeom prst="rect">
            <a:avLst/>
          </a:prstGeom>
          <a:gradFill rotWithShape="1">
            <a:gsLst>
              <a:gs pos="0">
                <a:srgbClr val="9D9D9F"/>
              </a:gs>
              <a:gs pos="50000">
                <a:srgbClr val="C4C4C5"/>
              </a:gs>
              <a:gs pos="100000">
                <a:srgbClr val="E3E3E3"/>
              </a:gs>
            </a:gsLst>
            <a:lin ang="0" scaled="1"/>
          </a:gradFill>
          <a:ln w="9525">
            <a:solidFill>
              <a:srgbClr val="040117"/>
            </a:solidFill>
            <a:miter lim="800000"/>
            <a:headEnd/>
            <a:tailEnd/>
          </a:ln>
        </p:spPr>
        <p:txBody>
          <a:bodyPr tIns="86400"/>
          <a:lstStyle/>
          <a:p>
            <a:pPr algn="ctr" rtl="0">
              <a:spcAft>
                <a:spcPts val="1000"/>
              </a:spcAft>
            </a:pPr>
            <a:r>
              <a:rPr lang="en-US" sz="2400" b="1">
                <a:solidFill>
                  <a:schemeClr val="bg1"/>
                </a:solidFill>
                <a:latin typeface="Arial Black" pitchFamily="34" charset="0"/>
              </a:rPr>
              <a:t>Proposal  Plan 2011 </a:t>
            </a:r>
            <a:endParaRPr lang="en-US" sz="24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17"/>
          <p:cNvSpPr>
            <a:spLocks noGrp="1"/>
          </p:cNvSpPr>
          <p:nvPr>
            <p:ph type="sldNum" sz="quarter" idx="12"/>
          </p:nvPr>
        </p:nvSpPr>
        <p:spPr bwMode="auto">
          <a:noFill/>
          <a:ln>
            <a:miter lim="800000"/>
            <a:headEnd/>
            <a:tailEnd/>
          </a:ln>
        </p:spPr>
        <p:txBody>
          <a:bodyPr/>
          <a:lstStyle/>
          <a:p>
            <a:fld id="{0AB7C016-7AAA-4204-962C-0E688AA97304}" type="slidenum">
              <a:rPr lang="ar-SA" smtClean="0"/>
              <a:pPr/>
              <a:t>10</a:t>
            </a:fld>
            <a:endParaRPr lang="en-US" smtClean="0"/>
          </a:p>
        </p:txBody>
      </p:sp>
      <p:grpSp>
        <p:nvGrpSpPr>
          <p:cNvPr id="24578" name="Group 17"/>
          <p:cNvGrpSpPr>
            <a:grpSpLocks/>
          </p:cNvGrpSpPr>
          <p:nvPr/>
        </p:nvGrpSpPr>
        <p:grpSpPr bwMode="auto">
          <a:xfrm>
            <a:off x="0" y="804863"/>
            <a:ext cx="8601075" cy="3898900"/>
            <a:chOff x="0" y="507"/>
            <a:chExt cx="5418" cy="2456"/>
          </a:xfrm>
        </p:grpSpPr>
        <p:sp>
          <p:nvSpPr>
            <p:cNvPr id="4" name="Rounded Rectangle 3"/>
            <p:cNvSpPr/>
            <p:nvPr/>
          </p:nvSpPr>
          <p:spPr>
            <a:xfrm>
              <a:off x="1440" y="528"/>
              <a:ext cx="2496" cy="576"/>
            </a:xfrm>
            <a:prstGeom prst="round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3200" b="1" spc="50" dirty="0">
                  <a:ln w="11430"/>
                  <a:solidFill>
                    <a:srgbClr val="C00000"/>
                  </a:solidFill>
                  <a:latin typeface="Book Antiqua" pitchFamily="18" charset="0"/>
                </a:rPr>
                <a:t>AATO REGIONS</a:t>
              </a:r>
            </a:p>
          </p:txBody>
        </p:sp>
        <p:sp>
          <p:nvSpPr>
            <p:cNvPr id="6" name="Rounded Rectangle 5"/>
            <p:cNvSpPr/>
            <p:nvPr/>
          </p:nvSpPr>
          <p:spPr>
            <a:xfrm>
              <a:off x="46" y="1611"/>
              <a:ext cx="1680"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0070C0"/>
                  </a:solidFill>
                  <a:effectLst>
                    <a:innerShdw blurRad="69850" dist="43180" dir="5400000">
                      <a:srgbClr val="000000">
                        <a:alpha val="65000"/>
                      </a:srgbClr>
                    </a:innerShdw>
                  </a:effectLst>
                </a:rPr>
                <a:t>Northern</a:t>
              </a:r>
            </a:p>
          </p:txBody>
        </p:sp>
        <p:sp>
          <p:nvSpPr>
            <p:cNvPr id="7" name="Rounded Rectangle 6"/>
            <p:cNvSpPr/>
            <p:nvPr/>
          </p:nvSpPr>
          <p:spPr>
            <a:xfrm>
              <a:off x="432" y="2506"/>
              <a:ext cx="1728"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chemeClr val="accent4">
                      <a:lumMod val="75000"/>
                    </a:schemeClr>
                  </a:solidFill>
                  <a:effectLst>
                    <a:innerShdw blurRad="69850" dist="43180" dir="5400000">
                      <a:srgbClr val="000000">
                        <a:alpha val="65000"/>
                      </a:srgbClr>
                    </a:innerShdw>
                  </a:effectLst>
                </a:rPr>
                <a:t>Western </a:t>
              </a:r>
            </a:p>
          </p:txBody>
        </p:sp>
        <p:sp>
          <p:nvSpPr>
            <p:cNvPr id="8" name="Rounded Rectangle 7"/>
            <p:cNvSpPr/>
            <p:nvPr/>
          </p:nvSpPr>
          <p:spPr>
            <a:xfrm>
              <a:off x="3262" y="2508"/>
              <a:ext cx="1872"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6C5200"/>
                  </a:solidFill>
                  <a:effectLst>
                    <a:innerShdw blurRad="69850" dist="43180" dir="5400000">
                      <a:srgbClr val="000000">
                        <a:alpha val="65000"/>
                      </a:srgbClr>
                    </a:innerShdw>
                  </a:effectLst>
                </a:rPr>
                <a:t>Eastern </a:t>
              </a:r>
            </a:p>
          </p:txBody>
        </p:sp>
        <p:sp>
          <p:nvSpPr>
            <p:cNvPr id="9" name="Rounded Rectangle 8"/>
            <p:cNvSpPr/>
            <p:nvPr/>
          </p:nvSpPr>
          <p:spPr>
            <a:xfrm>
              <a:off x="3596" y="1613"/>
              <a:ext cx="1776" cy="38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3200" b="1" dirty="0">
                  <a:ln w="1905"/>
                  <a:solidFill>
                    <a:srgbClr val="D09E00"/>
                  </a:solidFill>
                  <a:effectLst>
                    <a:innerShdw blurRad="69850" dist="43180" dir="5400000">
                      <a:srgbClr val="000000">
                        <a:alpha val="65000"/>
                      </a:srgbClr>
                    </a:innerShdw>
                  </a:effectLst>
                </a:rPr>
                <a:t>Southern </a:t>
              </a:r>
            </a:p>
          </p:txBody>
        </p:sp>
        <p:sp>
          <p:nvSpPr>
            <p:cNvPr id="24584" name="Line 11"/>
            <p:cNvSpPr>
              <a:spLocks noChangeShapeType="1"/>
            </p:cNvSpPr>
            <p:nvPr/>
          </p:nvSpPr>
          <p:spPr bwMode="auto">
            <a:xfrm>
              <a:off x="912" y="1344"/>
              <a:ext cx="3696" cy="0"/>
            </a:xfrm>
            <a:prstGeom prst="line">
              <a:avLst/>
            </a:prstGeom>
            <a:noFill/>
            <a:ln w="38100" cmpd="dbl">
              <a:solidFill>
                <a:srgbClr val="000099"/>
              </a:solidFill>
              <a:round/>
              <a:headEnd/>
              <a:tailEnd/>
            </a:ln>
          </p:spPr>
          <p:txBody>
            <a:bodyPr/>
            <a:lstStyle/>
            <a:p>
              <a:endParaRPr lang="ar-EG"/>
            </a:p>
          </p:txBody>
        </p:sp>
        <p:sp>
          <p:nvSpPr>
            <p:cNvPr id="24585" name="Line 12"/>
            <p:cNvSpPr>
              <a:spLocks noChangeShapeType="1"/>
            </p:cNvSpPr>
            <p:nvPr/>
          </p:nvSpPr>
          <p:spPr bwMode="auto">
            <a:xfrm>
              <a:off x="912" y="1344"/>
              <a:ext cx="0" cy="288"/>
            </a:xfrm>
            <a:prstGeom prst="line">
              <a:avLst/>
            </a:prstGeom>
            <a:noFill/>
            <a:ln w="38100" cmpd="dbl">
              <a:solidFill>
                <a:srgbClr val="000099"/>
              </a:solidFill>
              <a:round/>
              <a:headEnd/>
              <a:tailEnd type="triangle" w="med" len="med"/>
            </a:ln>
          </p:spPr>
          <p:txBody>
            <a:bodyPr/>
            <a:lstStyle/>
            <a:p>
              <a:endParaRPr lang="ar-EG"/>
            </a:p>
          </p:txBody>
        </p:sp>
        <p:sp>
          <p:nvSpPr>
            <p:cNvPr id="24586" name="Line 13"/>
            <p:cNvSpPr>
              <a:spLocks noChangeShapeType="1"/>
            </p:cNvSpPr>
            <p:nvPr/>
          </p:nvSpPr>
          <p:spPr bwMode="auto">
            <a:xfrm>
              <a:off x="4608" y="1344"/>
              <a:ext cx="0" cy="288"/>
            </a:xfrm>
            <a:prstGeom prst="line">
              <a:avLst/>
            </a:prstGeom>
            <a:noFill/>
            <a:ln w="38100" cmpd="dbl">
              <a:solidFill>
                <a:srgbClr val="000099"/>
              </a:solidFill>
              <a:round/>
              <a:headEnd/>
              <a:tailEnd type="triangle" w="med" len="med"/>
            </a:ln>
          </p:spPr>
          <p:txBody>
            <a:bodyPr/>
            <a:lstStyle/>
            <a:p>
              <a:endParaRPr lang="ar-EG"/>
            </a:p>
          </p:txBody>
        </p:sp>
        <p:sp>
          <p:nvSpPr>
            <p:cNvPr id="24587" name="Line 14"/>
            <p:cNvSpPr>
              <a:spLocks noChangeShapeType="1"/>
            </p:cNvSpPr>
            <p:nvPr/>
          </p:nvSpPr>
          <p:spPr bwMode="auto">
            <a:xfrm>
              <a:off x="1872" y="1344"/>
              <a:ext cx="0" cy="1152"/>
            </a:xfrm>
            <a:prstGeom prst="line">
              <a:avLst/>
            </a:prstGeom>
            <a:noFill/>
            <a:ln w="38100" cmpd="dbl">
              <a:solidFill>
                <a:srgbClr val="000099"/>
              </a:solidFill>
              <a:round/>
              <a:headEnd/>
              <a:tailEnd type="triangle" w="med" len="med"/>
            </a:ln>
          </p:spPr>
          <p:txBody>
            <a:bodyPr/>
            <a:lstStyle/>
            <a:p>
              <a:endParaRPr lang="ar-EG"/>
            </a:p>
          </p:txBody>
        </p:sp>
        <p:sp>
          <p:nvSpPr>
            <p:cNvPr id="24588" name="Line 15"/>
            <p:cNvSpPr>
              <a:spLocks noChangeShapeType="1"/>
            </p:cNvSpPr>
            <p:nvPr/>
          </p:nvSpPr>
          <p:spPr bwMode="auto">
            <a:xfrm>
              <a:off x="3408" y="1344"/>
              <a:ext cx="0" cy="1152"/>
            </a:xfrm>
            <a:prstGeom prst="line">
              <a:avLst/>
            </a:prstGeom>
            <a:noFill/>
            <a:ln w="38100" cmpd="dbl">
              <a:solidFill>
                <a:srgbClr val="000099"/>
              </a:solidFill>
              <a:round/>
              <a:headEnd/>
              <a:tailEnd type="triangle" w="med" len="med"/>
            </a:ln>
          </p:spPr>
          <p:txBody>
            <a:bodyPr/>
            <a:lstStyle/>
            <a:p>
              <a:endParaRPr lang="ar-EG"/>
            </a:p>
          </p:txBody>
        </p:sp>
        <p:sp>
          <p:nvSpPr>
            <p:cNvPr id="24589" name="Line 16"/>
            <p:cNvSpPr>
              <a:spLocks noChangeShapeType="1"/>
            </p:cNvSpPr>
            <p:nvPr/>
          </p:nvSpPr>
          <p:spPr bwMode="auto">
            <a:xfrm>
              <a:off x="2688" y="1104"/>
              <a:ext cx="0" cy="240"/>
            </a:xfrm>
            <a:prstGeom prst="line">
              <a:avLst/>
            </a:prstGeom>
            <a:noFill/>
            <a:ln w="38100" cmpd="dbl">
              <a:solidFill>
                <a:srgbClr val="000099"/>
              </a:solidFill>
              <a:round/>
              <a:headEnd/>
              <a:tailEnd type="triangle" w="med" len="med"/>
            </a:ln>
          </p:spPr>
          <p:txBody>
            <a:bodyPr/>
            <a:lstStyle/>
            <a:p>
              <a:endParaRPr lang="ar-EG"/>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cap.shaheen\Desktop\FORMING ORGANIZATIONS\20071224221942!Africa_map.jpg"/>
          <p:cNvPicPr>
            <a:picLocks noChangeArrowheads="1"/>
          </p:cNvPicPr>
          <p:nvPr/>
        </p:nvPicPr>
        <p:blipFill>
          <a:blip r:embed="rId2">
            <a:lum bright="52000" contrast="26000"/>
          </a:blip>
          <a:srcRect/>
          <a:stretch>
            <a:fillRect/>
          </a:stretch>
        </p:blipFill>
        <p:spPr bwMode="auto">
          <a:xfrm>
            <a:off x="0" y="0"/>
            <a:ext cx="9144000" cy="6858000"/>
          </a:xfrm>
          <a:prstGeom prst="rect">
            <a:avLst/>
          </a:prstGeom>
          <a:noFill/>
          <a:ln w="9525">
            <a:noFill/>
            <a:miter lim="800000"/>
            <a:headEnd/>
            <a:tailEnd/>
          </a:ln>
        </p:spPr>
      </p:pic>
      <p:sp>
        <p:nvSpPr>
          <p:cNvPr id="25602" name="Rectangle 1"/>
          <p:cNvSpPr>
            <a:spLocks noChangeArrowheads="1"/>
          </p:cNvSpPr>
          <p:nvPr/>
        </p:nvSpPr>
        <p:spPr bwMode="auto">
          <a:xfrm>
            <a:off x="914400" y="533400"/>
            <a:ext cx="7543800" cy="4235450"/>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r>
              <a:rPr lang="en-US" sz="4000">
                <a:solidFill>
                  <a:srgbClr val="FF3300"/>
                </a:solidFill>
              </a:rPr>
              <a:t> </a:t>
            </a:r>
          </a:p>
          <a:p>
            <a:pPr marL="439738" indent="-439738" algn="just" rtl="0"/>
            <a:r>
              <a:rPr lang="en-US" sz="3200"/>
              <a:t>The structure of the AATA has been proposed in a flexible method that enables the members to achieve the short, medium and long term objectives of the AATA and to include all the aviation training centers in the continent.</a:t>
            </a:r>
          </a:p>
        </p:txBody>
      </p:sp>
      <p:sp>
        <p:nvSpPr>
          <p:cNvPr id="25603" name="Slide Number Placeholder 3"/>
          <p:cNvSpPr>
            <a:spLocks noGrp="1"/>
          </p:cNvSpPr>
          <p:nvPr>
            <p:ph type="sldNum" sz="quarter" idx="12"/>
          </p:nvPr>
        </p:nvSpPr>
        <p:spPr bwMode="auto">
          <a:noFill/>
          <a:ln>
            <a:miter lim="800000"/>
            <a:headEnd/>
            <a:tailEnd/>
          </a:ln>
        </p:spPr>
        <p:txBody>
          <a:bodyPr/>
          <a:lstStyle/>
          <a:p>
            <a:fld id="{072B95A4-CD5E-4933-9A76-9557CFD04381}" type="slidenum">
              <a:rPr lang="ar-SA"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
          <p:cNvSpPr>
            <a:spLocks noChangeArrowheads="1"/>
          </p:cNvSpPr>
          <p:nvPr/>
        </p:nvSpPr>
        <p:spPr bwMode="auto">
          <a:xfrm>
            <a:off x="1981200" y="762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0420"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2A1FF0F3-23AF-4238-A93C-4E02F24856A8}" type="slidenum">
              <a:rPr lang="ar-SA" sz="1200">
                <a:solidFill>
                  <a:srgbClr val="045C75"/>
                </a:solidFill>
                <a:latin typeface="Constantia" pitchFamily="18" charset="0"/>
              </a:rPr>
              <a:pPr rtl="0"/>
              <a:t>12</a:t>
            </a:fld>
            <a:endParaRPr lang="en-US" sz="1200">
              <a:solidFill>
                <a:srgbClr val="045C75"/>
              </a:solidFill>
              <a:latin typeface="Constantia" pitchFamily="18" charset="0"/>
            </a:endParaRPr>
          </a:p>
        </p:txBody>
      </p:sp>
      <p:sp>
        <p:nvSpPr>
          <p:cNvPr id="60421" name="Line 5"/>
          <p:cNvSpPr>
            <a:spLocks noChangeShapeType="1"/>
          </p:cNvSpPr>
          <p:nvPr/>
        </p:nvSpPr>
        <p:spPr bwMode="auto">
          <a:xfrm>
            <a:off x="914400" y="2667000"/>
            <a:ext cx="6934200" cy="76200"/>
          </a:xfrm>
          <a:prstGeom prst="line">
            <a:avLst/>
          </a:prstGeom>
          <a:noFill/>
          <a:ln w="38100" cmpd="dbl">
            <a:solidFill>
              <a:schemeClr val="tx1"/>
            </a:solidFill>
            <a:round/>
            <a:headEnd/>
            <a:tailEnd/>
          </a:ln>
          <a:effectLst/>
        </p:spPr>
        <p:txBody>
          <a:bodyPr/>
          <a:lstStyle/>
          <a:p>
            <a:endParaRPr lang="ar-EG"/>
          </a:p>
        </p:txBody>
      </p:sp>
      <p:sp>
        <p:nvSpPr>
          <p:cNvPr id="60422" name="Line 6"/>
          <p:cNvSpPr>
            <a:spLocks noChangeShapeType="1"/>
          </p:cNvSpPr>
          <p:nvPr/>
        </p:nvSpPr>
        <p:spPr bwMode="auto">
          <a:xfrm>
            <a:off x="914400" y="2667000"/>
            <a:ext cx="0" cy="762000"/>
          </a:xfrm>
          <a:prstGeom prst="line">
            <a:avLst/>
          </a:prstGeom>
          <a:noFill/>
          <a:ln w="38100" cmpd="dbl">
            <a:solidFill>
              <a:schemeClr val="tx1"/>
            </a:solidFill>
            <a:round/>
            <a:headEnd/>
            <a:tailEnd type="triangle" w="med" len="med"/>
          </a:ln>
          <a:effectLst/>
        </p:spPr>
        <p:txBody>
          <a:bodyPr/>
          <a:lstStyle/>
          <a:p>
            <a:endParaRPr lang="ar-EG"/>
          </a:p>
        </p:txBody>
      </p:sp>
      <p:sp>
        <p:nvSpPr>
          <p:cNvPr id="60423" name="Line 7"/>
          <p:cNvSpPr>
            <a:spLocks noChangeShapeType="1"/>
          </p:cNvSpPr>
          <p:nvPr/>
        </p:nvSpPr>
        <p:spPr bwMode="auto">
          <a:xfrm>
            <a:off x="4495800" y="2667000"/>
            <a:ext cx="0" cy="1676400"/>
          </a:xfrm>
          <a:prstGeom prst="line">
            <a:avLst/>
          </a:prstGeom>
          <a:noFill/>
          <a:ln w="38100" cmpd="dbl">
            <a:solidFill>
              <a:schemeClr val="tx1"/>
            </a:solidFill>
            <a:round/>
            <a:headEnd/>
            <a:tailEnd type="triangle" w="med" len="med"/>
          </a:ln>
          <a:effectLst/>
        </p:spPr>
        <p:txBody>
          <a:bodyPr/>
          <a:lstStyle/>
          <a:p>
            <a:endParaRPr lang="ar-EG"/>
          </a:p>
        </p:txBody>
      </p:sp>
      <p:sp>
        <p:nvSpPr>
          <p:cNvPr id="60424" name="Line 8"/>
          <p:cNvSpPr>
            <a:spLocks noChangeShapeType="1"/>
          </p:cNvSpPr>
          <p:nvPr/>
        </p:nvSpPr>
        <p:spPr bwMode="auto">
          <a:xfrm>
            <a:off x="7886700" y="2743200"/>
            <a:ext cx="0" cy="2743200"/>
          </a:xfrm>
          <a:prstGeom prst="line">
            <a:avLst/>
          </a:prstGeom>
          <a:noFill/>
          <a:ln w="38100" cmpd="dbl">
            <a:solidFill>
              <a:schemeClr val="tx1"/>
            </a:solidFill>
            <a:round/>
            <a:headEnd/>
            <a:tailEnd type="triangle" w="med" len="med"/>
          </a:ln>
          <a:effectLst/>
        </p:spPr>
        <p:txBody>
          <a:bodyPr/>
          <a:lstStyle/>
          <a:p>
            <a:endParaRPr lang="ar-EG"/>
          </a:p>
        </p:txBody>
      </p:sp>
      <p:sp>
        <p:nvSpPr>
          <p:cNvPr id="60426" name="Text Box 10"/>
          <p:cNvSpPr txBox="1">
            <a:spLocks noChangeArrowheads="1"/>
          </p:cNvSpPr>
          <p:nvPr/>
        </p:nvSpPr>
        <p:spPr bwMode="auto">
          <a:xfrm>
            <a:off x="304800" y="3429000"/>
            <a:ext cx="2209800" cy="984250"/>
          </a:xfrm>
          <a:prstGeom prst="rect">
            <a:avLst/>
          </a:prstGeom>
          <a:noFill/>
          <a:ln w="38100" cmpd="dbl">
            <a:solidFill>
              <a:srgbClr val="0606D4"/>
            </a:solidFill>
            <a:miter lim="800000"/>
            <a:headEnd/>
            <a:tailEnd/>
          </a:ln>
          <a:effectLst/>
        </p:spPr>
        <p:txBody>
          <a:bodyPr>
            <a:spAutoFit/>
          </a:bodyPr>
          <a:lstStyle/>
          <a:p>
            <a:pPr algn="ctr">
              <a:spcBef>
                <a:spcPct val="50000"/>
              </a:spcBef>
            </a:pPr>
            <a:r>
              <a:rPr lang="en-US" sz="2800" b="1"/>
              <a:t>AATA ASSEMBLY</a:t>
            </a:r>
          </a:p>
        </p:txBody>
      </p:sp>
      <p:sp>
        <p:nvSpPr>
          <p:cNvPr id="60427" name="Text Box 11"/>
          <p:cNvSpPr txBox="1">
            <a:spLocks noChangeArrowheads="1"/>
          </p:cNvSpPr>
          <p:nvPr/>
        </p:nvSpPr>
        <p:spPr bwMode="auto">
          <a:xfrm>
            <a:off x="3505200" y="4343400"/>
            <a:ext cx="2209800" cy="984250"/>
          </a:xfrm>
          <a:prstGeom prst="rect">
            <a:avLst/>
          </a:prstGeom>
          <a:noFill/>
          <a:ln w="38100" cmpd="dbl">
            <a:solidFill>
              <a:srgbClr val="0606D4"/>
            </a:solidFill>
            <a:miter lim="800000"/>
            <a:headEnd/>
            <a:tailEnd/>
          </a:ln>
          <a:effectLst/>
        </p:spPr>
        <p:txBody>
          <a:bodyPr>
            <a:spAutoFit/>
          </a:bodyPr>
          <a:lstStyle/>
          <a:p>
            <a:pPr algn="ctr">
              <a:spcBef>
                <a:spcPct val="50000"/>
              </a:spcBef>
            </a:pPr>
            <a:r>
              <a:rPr lang="en-US" sz="2800" b="1"/>
              <a:t>AATA Council</a:t>
            </a:r>
          </a:p>
        </p:txBody>
      </p:sp>
      <p:sp>
        <p:nvSpPr>
          <p:cNvPr id="60428" name="Text Box 12"/>
          <p:cNvSpPr txBox="1">
            <a:spLocks noChangeArrowheads="1"/>
          </p:cNvSpPr>
          <p:nvPr/>
        </p:nvSpPr>
        <p:spPr bwMode="auto">
          <a:xfrm>
            <a:off x="6781800" y="5486400"/>
            <a:ext cx="2209800" cy="1042988"/>
          </a:xfrm>
          <a:prstGeom prst="rect">
            <a:avLst/>
          </a:prstGeom>
          <a:noFill/>
          <a:ln w="38100" cmpd="dbl">
            <a:solidFill>
              <a:srgbClr val="0606D4"/>
            </a:solidFill>
            <a:miter lim="800000"/>
            <a:headEnd/>
            <a:tailEnd/>
          </a:ln>
          <a:effectLst/>
        </p:spPr>
        <p:txBody>
          <a:bodyPr>
            <a:spAutoFit/>
          </a:bodyPr>
          <a:lstStyle/>
          <a:p>
            <a:pPr algn="ctr">
              <a:spcBef>
                <a:spcPct val="50000"/>
              </a:spcBef>
            </a:pPr>
            <a:r>
              <a:rPr lang="en-US" sz="2400" b="1"/>
              <a:t>COE</a:t>
            </a:r>
          </a:p>
          <a:p>
            <a:pPr algn="ctr">
              <a:spcBef>
                <a:spcPct val="50000"/>
              </a:spcBef>
            </a:pPr>
            <a:r>
              <a:rPr lang="en-US" sz="2400" b="1"/>
              <a:t>Scretariat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981200" y="762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1443"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13302186-77E9-4EFA-88B1-7BF7C2F8CD2C}" type="slidenum">
              <a:rPr lang="ar-SA" sz="1200">
                <a:solidFill>
                  <a:srgbClr val="045C75"/>
                </a:solidFill>
                <a:latin typeface="Constantia" pitchFamily="18" charset="0"/>
              </a:rPr>
              <a:pPr rtl="0"/>
              <a:t>13</a:t>
            </a:fld>
            <a:endParaRPr lang="en-US" sz="1200">
              <a:solidFill>
                <a:srgbClr val="045C75"/>
              </a:solidFill>
              <a:latin typeface="Constantia" pitchFamily="18" charset="0"/>
            </a:endParaRPr>
          </a:p>
        </p:txBody>
      </p:sp>
      <p:sp>
        <p:nvSpPr>
          <p:cNvPr id="61452" name="Text Box 12"/>
          <p:cNvSpPr txBox="1">
            <a:spLocks noChangeArrowheads="1"/>
          </p:cNvSpPr>
          <p:nvPr/>
        </p:nvSpPr>
        <p:spPr bwMode="auto">
          <a:xfrm>
            <a:off x="152400" y="1600200"/>
            <a:ext cx="8991600" cy="4852988"/>
          </a:xfrm>
          <a:prstGeom prst="rect">
            <a:avLst/>
          </a:prstGeom>
          <a:noFill/>
          <a:ln w="9525">
            <a:noFill/>
            <a:miter lim="800000"/>
            <a:headEnd/>
            <a:tailEnd/>
          </a:ln>
          <a:effectLst/>
        </p:spPr>
        <p:txBody>
          <a:bodyPr>
            <a:spAutoFit/>
          </a:bodyPr>
          <a:lstStyle/>
          <a:p>
            <a:pPr algn="l" rtl="0">
              <a:spcBef>
                <a:spcPct val="45000"/>
              </a:spcBef>
            </a:pPr>
            <a:r>
              <a:rPr lang="en-US" sz="2800" b="1"/>
              <a:t>- The AATA Assembly</a:t>
            </a:r>
            <a:r>
              <a:rPr lang="en-US" sz="2800"/>
              <a:t>  : All the AATA members </a:t>
            </a:r>
            <a:endParaRPr lang="en-US" sz="2800" b="1"/>
          </a:p>
          <a:p>
            <a:pPr algn="l" rtl="0">
              <a:spcBef>
                <a:spcPct val="45000"/>
              </a:spcBef>
            </a:pPr>
            <a:r>
              <a:rPr lang="en-US" sz="2800" b="1"/>
              <a:t>- The AATA Council</a:t>
            </a:r>
            <a:r>
              <a:rPr lang="en-US" sz="2800"/>
              <a:t> :      </a:t>
            </a:r>
            <a:r>
              <a:rPr lang="en-US" sz="2600"/>
              <a:t>Regions representatives </a:t>
            </a:r>
          </a:p>
          <a:p>
            <a:pPr algn="l" rtl="0">
              <a:spcBef>
                <a:spcPct val="45000"/>
              </a:spcBef>
            </a:pPr>
            <a:r>
              <a:rPr lang="en-US" sz="2800"/>
              <a:t>                                          ICAO Representative</a:t>
            </a:r>
          </a:p>
          <a:p>
            <a:pPr algn="l" rtl="0">
              <a:spcBef>
                <a:spcPct val="45000"/>
              </a:spcBef>
            </a:pPr>
            <a:r>
              <a:rPr lang="en-US" sz="2800"/>
              <a:t>                                          AFCAC Representative</a:t>
            </a:r>
          </a:p>
          <a:p>
            <a:pPr algn="l" rtl="0">
              <a:spcBef>
                <a:spcPct val="45000"/>
              </a:spcBef>
            </a:pPr>
            <a:r>
              <a:rPr lang="en-US" sz="2800"/>
              <a:t>                                          TAB  Representative </a:t>
            </a:r>
          </a:p>
          <a:p>
            <a:pPr algn="l" rtl="0">
              <a:spcBef>
                <a:spcPct val="45000"/>
              </a:spcBef>
            </a:pPr>
            <a:r>
              <a:rPr lang="en-US" sz="2800"/>
              <a:t>                                          The TEWG Office </a:t>
            </a:r>
            <a:endParaRPr lang="en-US" sz="2800" b="1"/>
          </a:p>
          <a:p>
            <a:pPr algn="l" rtl="0">
              <a:spcBef>
                <a:spcPct val="45000"/>
              </a:spcBef>
            </a:pPr>
            <a:r>
              <a:rPr lang="en-US" sz="2800" b="1"/>
              <a:t>- The AATA General Secretary</a:t>
            </a:r>
            <a:r>
              <a:rPr lang="en-US" sz="2800"/>
              <a:t> : </a:t>
            </a:r>
          </a:p>
          <a:p>
            <a:pPr algn="l" rtl="0">
              <a:spcBef>
                <a:spcPct val="45000"/>
              </a:spcBef>
            </a:pPr>
            <a:r>
              <a:rPr lang="en-US" sz="2800"/>
              <a:t>                                          COE and Secretary Officials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2467"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ABE9552D-A899-404D-95B2-4ED043FCB209}" type="slidenum">
              <a:rPr lang="ar-SA" sz="1200">
                <a:solidFill>
                  <a:srgbClr val="045C75"/>
                </a:solidFill>
                <a:latin typeface="Constantia" pitchFamily="18" charset="0"/>
              </a:rPr>
              <a:pPr rtl="0"/>
              <a:t>14</a:t>
            </a:fld>
            <a:endParaRPr lang="en-US" sz="1200">
              <a:solidFill>
                <a:srgbClr val="045C75"/>
              </a:solidFill>
              <a:latin typeface="Constantia" pitchFamily="18" charset="0"/>
            </a:endParaRPr>
          </a:p>
        </p:txBody>
      </p:sp>
      <p:sp>
        <p:nvSpPr>
          <p:cNvPr id="62468" name="Text Box 4"/>
          <p:cNvSpPr txBox="1">
            <a:spLocks noChangeArrowheads="1"/>
          </p:cNvSpPr>
          <p:nvPr/>
        </p:nvSpPr>
        <p:spPr bwMode="auto">
          <a:xfrm>
            <a:off x="304800" y="1295400"/>
            <a:ext cx="8610600" cy="4746625"/>
          </a:xfrm>
          <a:prstGeom prst="rect">
            <a:avLst/>
          </a:prstGeom>
          <a:noFill/>
          <a:ln w="9525">
            <a:noFill/>
            <a:miter lim="800000"/>
            <a:headEnd/>
            <a:tailEnd/>
          </a:ln>
          <a:effectLst/>
        </p:spPr>
        <p:txBody>
          <a:bodyPr>
            <a:spAutoFit/>
          </a:bodyPr>
          <a:lstStyle/>
          <a:p>
            <a:pPr marL="354013" indent="-354013" algn="just" rtl="0">
              <a:spcBef>
                <a:spcPct val="45000"/>
              </a:spcBef>
              <a:buClr>
                <a:srgbClr val="FF3300"/>
              </a:buClr>
              <a:buFont typeface="Wingdings" pitchFamily="2" charset="2"/>
              <a:buChar char="Ø"/>
            </a:pPr>
            <a:r>
              <a:rPr lang="en-US" sz="2800" b="1"/>
              <a:t>Each region will have its representative(s)  in AATA council who will be nominated  and elected by the members of AATA Assembly belonging to that region. </a:t>
            </a:r>
          </a:p>
          <a:p>
            <a:pPr marL="354013" indent="-354013" algn="just" rtl="0">
              <a:spcBef>
                <a:spcPct val="45000"/>
              </a:spcBef>
              <a:buClr>
                <a:srgbClr val="FF3300"/>
              </a:buClr>
              <a:buFont typeface="Wingdings" pitchFamily="2" charset="2"/>
              <a:buChar char="Ø"/>
            </a:pPr>
            <a:r>
              <a:rPr lang="en-US" sz="2800" b="1"/>
              <a:t>The representatives of the four regions of the continent are members of the AATA council.  </a:t>
            </a:r>
          </a:p>
          <a:p>
            <a:pPr marL="354013" indent="-354013" algn="just" rtl="0">
              <a:spcBef>
                <a:spcPct val="45000"/>
              </a:spcBef>
              <a:buClr>
                <a:srgbClr val="FF3300"/>
              </a:buClr>
              <a:buFont typeface="Wingdings" pitchFamily="2" charset="2"/>
              <a:buChar char="Ø"/>
            </a:pPr>
            <a:r>
              <a:rPr lang="en-US" sz="2800" b="1"/>
              <a:t>The AATA council will be chaired through the rotation among the representatives of the four regions through election by the Assembly for three years</a:t>
            </a:r>
            <a:endParaRPr lang="en-US" sz="2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Organization</a:t>
            </a:r>
          </a:p>
          <a:p>
            <a:pPr marL="439738" indent="-439738" algn="l"/>
            <a:endParaRPr lang="en-US" sz="3200"/>
          </a:p>
        </p:txBody>
      </p:sp>
      <p:sp>
        <p:nvSpPr>
          <p:cNvPr id="63491"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9B1CB4A3-7220-4134-8EB3-BECA3DEDC4B5}" type="slidenum">
              <a:rPr lang="ar-SA" sz="1200">
                <a:solidFill>
                  <a:srgbClr val="045C75"/>
                </a:solidFill>
                <a:latin typeface="Constantia" pitchFamily="18" charset="0"/>
              </a:rPr>
              <a:pPr rtl="0"/>
              <a:t>15</a:t>
            </a:fld>
            <a:endParaRPr lang="en-US" sz="1200">
              <a:solidFill>
                <a:srgbClr val="045C75"/>
              </a:solidFill>
              <a:latin typeface="Constantia" pitchFamily="18" charset="0"/>
            </a:endParaRPr>
          </a:p>
        </p:txBody>
      </p:sp>
      <p:sp>
        <p:nvSpPr>
          <p:cNvPr id="63492" name="Text Box 4"/>
          <p:cNvSpPr txBox="1">
            <a:spLocks noChangeArrowheads="1"/>
          </p:cNvSpPr>
          <p:nvPr/>
        </p:nvSpPr>
        <p:spPr bwMode="auto">
          <a:xfrm>
            <a:off x="152400" y="1295400"/>
            <a:ext cx="8991600" cy="3743325"/>
          </a:xfrm>
          <a:prstGeom prst="rect">
            <a:avLst/>
          </a:prstGeom>
          <a:noFill/>
          <a:ln w="9525">
            <a:noFill/>
            <a:miter lim="800000"/>
            <a:headEnd/>
            <a:tailEnd/>
          </a:ln>
          <a:effectLst/>
        </p:spPr>
        <p:txBody>
          <a:bodyPr>
            <a:spAutoFit/>
          </a:bodyPr>
          <a:lstStyle/>
          <a:p>
            <a:pPr marL="354013" indent="-354013" algn="l" rtl="0">
              <a:spcBef>
                <a:spcPct val="55000"/>
              </a:spcBef>
              <a:buClr>
                <a:srgbClr val="FF3300"/>
              </a:buClr>
              <a:buFont typeface="Wingdings" pitchFamily="2" charset="2"/>
              <a:buChar char="Ø"/>
            </a:pPr>
            <a:r>
              <a:rPr lang="en-US" sz="2800" b="1"/>
              <a:t>The COE of the association will be appointed by the AATA Council for 5 years. The COE will have the right to re-apply for the position at the end of his term.</a:t>
            </a:r>
          </a:p>
          <a:p>
            <a:pPr marL="354013" indent="-354013" algn="l" rtl="0">
              <a:spcBef>
                <a:spcPct val="55000"/>
              </a:spcBef>
              <a:buClr>
                <a:srgbClr val="FF3300"/>
              </a:buClr>
              <a:buFont typeface="Wingdings" pitchFamily="2" charset="2"/>
              <a:buChar char="Ø"/>
            </a:pPr>
            <a:r>
              <a:rPr lang="en-US" sz="2800" b="1"/>
              <a:t>The details of the duties , structure, and capabilities of the  AATO Bodies ,  including the Assembly , the council and COE,   will be set out in accordance with the AATA Constitution .</a:t>
            </a:r>
            <a:r>
              <a:rPr lang="en-US" sz="28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4515"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16F75AAB-77B2-4D24-B569-C984231FC0FB}" type="slidenum">
              <a:rPr lang="ar-SA" sz="1200">
                <a:solidFill>
                  <a:srgbClr val="045C75"/>
                </a:solidFill>
                <a:latin typeface="Constantia" pitchFamily="18" charset="0"/>
              </a:rPr>
              <a:pPr rtl="0"/>
              <a:t>16</a:t>
            </a:fld>
            <a:endParaRPr lang="en-US" sz="1200">
              <a:solidFill>
                <a:srgbClr val="045C75"/>
              </a:solidFill>
              <a:latin typeface="Constantia" pitchFamily="18" charset="0"/>
            </a:endParaRPr>
          </a:p>
        </p:txBody>
      </p:sp>
      <p:sp>
        <p:nvSpPr>
          <p:cNvPr id="64516" name="Text Box 4"/>
          <p:cNvSpPr txBox="1">
            <a:spLocks noChangeArrowheads="1"/>
          </p:cNvSpPr>
          <p:nvPr/>
        </p:nvSpPr>
        <p:spPr bwMode="auto">
          <a:xfrm>
            <a:off x="152400" y="1295400"/>
            <a:ext cx="8686800" cy="5283200"/>
          </a:xfrm>
          <a:prstGeom prst="rect">
            <a:avLst/>
          </a:prstGeom>
          <a:noFill/>
          <a:ln w="9525">
            <a:noFill/>
            <a:miter lim="800000"/>
            <a:headEnd/>
            <a:tailEnd/>
          </a:ln>
          <a:effectLst/>
        </p:spPr>
        <p:txBody>
          <a:bodyPr>
            <a:spAutoFit/>
          </a:bodyPr>
          <a:lstStyle/>
          <a:p>
            <a:pPr marL="354013" indent="-354013" algn="just" rtl="0">
              <a:spcBef>
                <a:spcPct val="55000"/>
              </a:spcBef>
              <a:buClr>
                <a:srgbClr val="FF3300"/>
              </a:buClr>
              <a:buFont typeface="Wingdings" pitchFamily="2" charset="2"/>
              <a:buChar char="Ø"/>
            </a:pPr>
            <a:r>
              <a:rPr lang="en-US" sz="3200" b="1"/>
              <a:t>AATA membership will be open for all African Aviation Training Academies , centres and schools in addition to the organizations that are supporting AATA in any way . The membership has three levels or types as follows :</a:t>
            </a:r>
            <a:endParaRPr lang="ar-EG" sz="3200" b="1"/>
          </a:p>
          <a:p>
            <a:pPr marL="354013" indent="-354013" algn="just" rtl="0">
              <a:spcBef>
                <a:spcPct val="55000"/>
              </a:spcBef>
              <a:buClr>
                <a:srgbClr val="0606D4"/>
              </a:buClr>
              <a:buFont typeface="Wingdings" pitchFamily="2" charset="2"/>
              <a:buChar char="q"/>
            </a:pPr>
            <a:r>
              <a:rPr lang="en-US" sz="3200" b="1"/>
              <a:t> Active or Full Member</a:t>
            </a:r>
          </a:p>
          <a:p>
            <a:pPr marL="354013" indent="-354013" algn="just" rtl="0">
              <a:spcBef>
                <a:spcPct val="55000"/>
              </a:spcBef>
              <a:buClr>
                <a:srgbClr val="0606D4"/>
              </a:buClr>
              <a:buFont typeface="Wingdings" pitchFamily="2" charset="2"/>
              <a:buChar char="q"/>
            </a:pPr>
            <a:r>
              <a:rPr lang="en-US" sz="3200" b="1"/>
              <a:t> Associate Member</a:t>
            </a:r>
          </a:p>
          <a:p>
            <a:pPr marL="354013" indent="-354013" algn="just" rtl="0">
              <a:spcBef>
                <a:spcPct val="55000"/>
              </a:spcBef>
              <a:buClr>
                <a:srgbClr val="0606D4"/>
              </a:buClr>
              <a:buFont typeface="Wingdings" pitchFamily="2" charset="2"/>
              <a:buChar char="q"/>
            </a:pPr>
            <a:r>
              <a:rPr lang="en-US" sz="3200" b="1"/>
              <a:t>  Corporate or Allied Member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5539"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6EF2C124-C1A4-4B43-ACF8-237A96F97C93}" type="slidenum">
              <a:rPr lang="ar-SA" sz="1200">
                <a:solidFill>
                  <a:srgbClr val="045C75"/>
                </a:solidFill>
                <a:latin typeface="Constantia" pitchFamily="18" charset="0"/>
              </a:rPr>
              <a:pPr rtl="0"/>
              <a:t>17</a:t>
            </a:fld>
            <a:endParaRPr lang="en-US" sz="1200">
              <a:solidFill>
                <a:srgbClr val="045C75"/>
              </a:solidFill>
              <a:latin typeface="Constantia" pitchFamily="18" charset="0"/>
            </a:endParaRPr>
          </a:p>
        </p:txBody>
      </p:sp>
      <p:sp>
        <p:nvSpPr>
          <p:cNvPr id="65540" name="Text Box 4"/>
          <p:cNvSpPr txBox="1">
            <a:spLocks noChangeArrowheads="1"/>
          </p:cNvSpPr>
          <p:nvPr/>
        </p:nvSpPr>
        <p:spPr bwMode="auto">
          <a:xfrm>
            <a:off x="152400" y="1295400"/>
            <a:ext cx="8686800" cy="5326063"/>
          </a:xfrm>
          <a:prstGeom prst="rect">
            <a:avLst/>
          </a:prstGeom>
          <a:noFill/>
          <a:ln w="9525">
            <a:noFill/>
            <a:miter lim="800000"/>
            <a:headEnd/>
            <a:tailEnd/>
          </a:ln>
          <a:effectLst/>
        </p:spPr>
        <p:txBody>
          <a:bodyPr>
            <a:spAutoFit/>
          </a:bodyPr>
          <a:lstStyle/>
          <a:p>
            <a:pPr marL="354013" indent="-354013" algn="just" rtl="0"/>
            <a:r>
              <a:rPr lang="en-US" sz="3200" b="1">
                <a:solidFill>
                  <a:srgbClr val="FF3300"/>
                </a:solidFill>
              </a:rPr>
              <a:t>AATA Active Member ( Full Member )</a:t>
            </a:r>
          </a:p>
          <a:p>
            <a:pPr marL="354013" indent="-354013" algn="just" rtl="0"/>
            <a:r>
              <a:rPr lang="en-US" sz="2400" b="1"/>
              <a:t>African Aviation Training Academies , centres and schools ( ATOs ) that  have completed its structure . staff capabilities and compliant with ICAO regulations in the area of activity .</a:t>
            </a:r>
          </a:p>
          <a:p>
            <a:pPr marL="354013" indent="-354013" algn="just" rtl="0"/>
            <a:r>
              <a:rPr lang="en-US" sz="2400" b="1"/>
              <a:t>This completion will be indicated by the  approval and accreditation by the respective CAA.</a:t>
            </a:r>
          </a:p>
          <a:p>
            <a:pPr marL="354013" indent="-354013" algn="just" rtl="0"/>
            <a:r>
              <a:rPr lang="en-US" sz="2400" b="1"/>
              <a:t>Those ATOs shall apply to the AATO for full membership submitting the necessary documents and requirements .  The Application for such membership will be  submitted to the AATA Secretariat , studied by the Council and submitted to the Assembly for acceptance . The membership start  fee will be  paid by the applicant then the annual fee will be paid to AATA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6563"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72091EBB-0F39-4580-B54D-1D357392AE54}" type="slidenum">
              <a:rPr lang="ar-SA" sz="1200">
                <a:solidFill>
                  <a:srgbClr val="045C75"/>
                </a:solidFill>
                <a:latin typeface="Constantia" pitchFamily="18" charset="0"/>
              </a:rPr>
              <a:pPr rtl="0"/>
              <a:t>18</a:t>
            </a:fld>
            <a:endParaRPr lang="en-US" sz="1200">
              <a:solidFill>
                <a:srgbClr val="045C75"/>
              </a:solidFill>
              <a:latin typeface="Constantia" pitchFamily="18" charset="0"/>
            </a:endParaRPr>
          </a:p>
        </p:txBody>
      </p:sp>
      <p:sp>
        <p:nvSpPr>
          <p:cNvPr id="66564" name="Text Box 4"/>
          <p:cNvSpPr txBox="1">
            <a:spLocks noChangeArrowheads="1"/>
          </p:cNvSpPr>
          <p:nvPr/>
        </p:nvSpPr>
        <p:spPr bwMode="auto">
          <a:xfrm>
            <a:off x="114300" y="1143000"/>
            <a:ext cx="8686800" cy="5603875"/>
          </a:xfrm>
          <a:prstGeom prst="rect">
            <a:avLst/>
          </a:prstGeom>
          <a:noFill/>
          <a:ln w="9525">
            <a:noFill/>
            <a:miter lim="800000"/>
            <a:headEnd/>
            <a:tailEnd/>
          </a:ln>
          <a:effectLst/>
        </p:spPr>
        <p:txBody>
          <a:bodyPr>
            <a:spAutoFit/>
          </a:bodyPr>
          <a:lstStyle/>
          <a:p>
            <a:pPr marL="354013" indent="-354013" algn="just" rtl="0"/>
            <a:r>
              <a:rPr lang="en-US" sz="3200" b="1">
                <a:solidFill>
                  <a:srgbClr val="FF3300"/>
                </a:solidFill>
              </a:rPr>
              <a:t>AATA Associate  Member</a:t>
            </a:r>
          </a:p>
          <a:p>
            <a:pPr marL="354013" indent="-354013" algn="just" rtl="0"/>
            <a:r>
              <a:rPr lang="en-US" sz="2200" b="1"/>
              <a:t>African Aviation Training Academies , centres and schools ( ATOs ) that  are on their to completed its structure . staff capabilities and /or  compliance with ICAO regulations in the area of activity and accordingly still working to be  approved and accredited by the respective CAA. Those ATOs shall apply to the AATO for associate membership submitting the necessary documents and requirements .  The Application for such membership will be  submitted to the AATA Secretariat , studied by the Council and submitted to the Assembly for Acceptance . The membership start  fee will be  paid by the applicant then the annual fee will be paid to AATA . The associate member can ask for the technical support , consultation  and recommendations from AATA Bodies provided that it will pay the cost of the services provided to it by any of AATA bodies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1828800" y="381000"/>
            <a:ext cx="5791200" cy="1189038"/>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Membership </a:t>
            </a:r>
          </a:p>
          <a:p>
            <a:pPr marL="439738" indent="-439738" algn="l"/>
            <a:endParaRPr lang="en-US" sz="3200"/>
          </a:p>
        </p:txBody>
      </p:sp>
      <p:sp>
        <p:nvSpPr>
          <p:cNvPr id="67587"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253A6780-34C8-434E-A93B-17D9E62CB9E2}" type="slidenum">
              <a:rPr lang="ar-SA" sz="1200">
                <a:solidFill>
                  <a:srgbClr val="045C75"/>
                </a:solidFill>
                <a:latin typeface="Constantia" pitchFamily="18" charset="0"/>
              </a:rPr>
              <a:pPr rtl="0"/>
              <a:t>19</a:t>
            </a:fld>
            <a:endParaRPr lang="en-US" sz="1200">
              <a:solidFill>
                <a:srgbClr val="045C75"/>
              </a:solidFill>
              <a:latin typeface="Constantia" pitchFamily="18" charset="0"/>
            </a:endParaRPr>
          </a:p>
        </p:txBody>
      </p:sp>
      <p:sp>
        <p:nvSpPr>
          <p:cNvPr id="67588" name="Text Box 4"/>
          <p:cNvSpPr txBox="1">
            <a:spLocks noChangeArrowheads="1"/>
          </p:cNvSpPr>
          <p:nvPr/>
        </p:nvSpPr>
        <p:spPr bwMode="auto">
          <a:xfrm>
            <a:off x="304800" y="1143000"/>
            <a:ext cx="8496300" cy="5326063"/>
          </a:xfrm>
          <a:prstGeom prst="rect">
            <a:avLst/>
          </a:prstGeom>
          <a:noFill/>
          <a:ln w="9525">
            <a:noFill/>
            <a:miter lim="800000"/>
            <a:headEnd/>
            <a:tailEnd/>
          </a:ln>
          <a:effectLst/>
        </p:spPr>
        <p:txBody>
          <a:bodyPr>
            <a:spAutoFit/>
          </a:bodyPr>
          <a:lstStyle/>
          <a:p>
            <a:pPr marL="354013" indent="-354013" algn="just" rtl="0"/>
            <a:r>
              <a:rPr lang="en-US" b="1"/>
              <a:t>- </a:t>
            </a:r>
            <a:r>
              <a:rPr lang="en-US" sz="3200" b="1">
                <a:solidFill>
                  <a:srgbClr val="FF3300"/>
                </a:solidFill>
              </a:rPr>
              <a:t>AATA Corporate Member</a:t>
            </a:r>
            <a:endParaRPr lang="en-US" b="1"/>
          </a:p>
          <a:p>
            <a:pPr marL="354013" indent="-354013" algn="just" rtl="0"/>
            <a:r>
              <a:rPr lang="en-US" sz="2400" b="1"/>
              <a:t>The African national and regional aviation organizations  that  are interested in participation in the AATA activities can be accepted as a corporate or allied member . Other industry companies and aviation facilities manufacturers , if applied for the membership , can also be accepted as corporate or allied` member  .</a:t>
            </a:r>
          </a:p>
          <a:p>
            <a:pPr marL="354013" indent="-354013" algn="just" rtl="0"/>
            <a:r>
              <a:rPr lang="en-US" sz="2400" b="1"/>
              <a:t> The Application for such membership will be  submitted to the AATA Secretariat , studied by the Council and submitted to the Assembly for acceptance . The membership start  fee will be  paid by the applicant then the annual fee will be paid to AATA </a:t>
            </a:r>
          </a:p>
          <a:p>
            <a:pPr marL="354013" indent="-354013" algn="just" rtl="0"/>
            <a:r>
              <a:rPr lang="en-US" sz="2400" b="1"/>
              <a:t>In all cases those organizations and companies can be invited to participate in AATA meetings as observers .</a:t>
            </a:r>
            <a:r>
              <a:rPr lang="en-US" sz="240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F1F0F434-7615-4BC0-9862-719AA59CFEA0}" type="slidenum">
              <a:rPr lang="ar-SA" sz="1200">
                <a:solidFill>
                  <a:srgbClr val="D1EAEE"/>
                </a:solidFill>
                <a:latin typeface="Constantia" pitchFamily="18" charset="0"/>
              </a:rPr>
              <a:pPr rtl="0"/>
              <a:t>2</a:t>
            </a:fld>
            <a:endParaRPr lang="en-US" sz="1200">
              <a:solidFill>
                <a:srgbClr val="D1EAEE"/>
              </a:solidFill>
              <a:latin typeface="Constantia" pitchFamily="18" charset="0"/>
            </a:endParaRPr>
          </a:p>
        </p:txBody>
      </p:sp>
      <p:sp>
        <p:nvSpPr>
          <p:cNvPr id="72707" name="Rectangle 1"/>
          <p:cNvSpPr>
            <a:spLocks noChangeArrowheads="1"/>
          </p:cNvSpPr>
          <p:nvPr/>
        </p:nvSpPr>
        <p:spPr bwMode="auto">
          <a:xfrm>
            <a:off x="381000" y="685800"/>
            <a:ext cx="8077200" cy="5578475"/>
          </a:xfrm>
          <a:prstGeom prst="rect">
            <a:avLst/>
          </a:prstGeom>
          <a:noFill/>
          <a:ln w="9525">
            <a:noFill/>
            <a:miter lim="800000"/>
            <a:headEnd/>
            <a:tailEnd/>
          </a:ln>
        </p:spPr>
        <p:txBody>
          <a:bodyPr anchor="ctr">
            <a:spAutoFit/>
          </a:bodyPr>
          <a:lstStyle/>
          <a:p>
            <a:pPr algn="ctr" rtl="0">
              <a:lnSpc>
                <a:spcPct val="150000"/>
              </a:lnSpc>
            </a:pPr>
            <a:r>
              <a:rPr lang="en-US" sz="4000" b="1" i="1" u="sng">
                <a:latin typeface="Bookman Old Style" pitchFamily="18" charset="0"/>
                <a:cs typeface="Times New Roman" pitchFamily="18" charset="0"/>
              </a:rPr>
              <a:t>GROUP ONE TASK</a:t>
            </a:r>
          </a:p>
          <a:p>
            <a:pPr algn="ctr" rtl="0">
              <a:lnSpc>
                <a:spcPct val="150000"/>
              </a:lnSpc>
            </a:pPr>
            <a:r>
              <a:rPr lang="en-US" sz="4000" b="1">
                <a:latin typeface="Bookman Old Style" pitchFamily="18" charset="0"/>
                <a:cs typeface="Times New Roman" pitchFamily="18" charset="0"/>
              </a:rPr>
              <a:t>FRAMEWORK FOR THE CREATION OF THE ASSOCIATION OF AFRICAN  TRAINING ASOCIATION (AATA)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752600" y="381000"/>
            <a:ext cx="5791200" cy="701675"/>
          </a:xfrm>
          <a:prstGeom prst="rect">
            <a:avLst/>
          </a:prstGeom>
          <a:noFill/>
          <a:ln w="9525">
            <a:noFill/>
            <a:miter lim="800000"/>
            <a:headEnd/>
            <a:tailEnd/>
          </a:ln>
        </p:spPr>
        <p:txBody>
          <a:bodyPr anchor="ctr">
            <a:spAutoFit/>
          </a:bodyPr>
          <a:lstStyle/>
          <a:p>
            <a:pPr marL="439738" indent="-439738" algn="l"/>
            <a:r>
              <a:rPr lang="en-US" sz="4000" b="1">
                <a:solidFill>
                  <a:srgbClr val="FF3300"/>
                </a:solidFill>
              </a:rPr>
              <a:t>AATA Meetings </a:t>
            </a:r>
          </a:p>
        </p:txBody>
      </p:sp>
      <p:sp>
        <p:nvSpPr>
          <p:cNvPr id="68611"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C4DA41D6-9136-4C54-A485-91339A99B1E2}" type="slidenum">
              <a:rPr lang="ar-SA" sz="1200">
                <a:solidFill>
                  <a:srgbClr val="045C75"/>
                </a:solidFill>
                <a:latin typeface="Constantia" pitchFamily="18" charset="0"/>
              </a:rPr>
              <a:pPr rtl="0"/>
              <a:t>20</a:t>
            </a:fld>
            <a:endParaRPr lang="en-US" sz="1200">
              <a:solidFill>
                <a:srgbClr val="045C75"/>
              </a:solidFill>
              <a:latin typeface="Constantia" pitchFamily="18" charset="0"/>
            </a:endParaRPr>
          </a:p>
        </p:txBody>
      </p:sp>
      <p:sp>
        <p:nvSpPr>
          <p:cNvPr id="68612" name="Text Box 4"/>
          <p:cNvSpPr txBox="1">
            <a:spLocks noChangeArrowheads="1"/>
          </p:cNvSpPr>
          <p:nvPr/>
        </p:nvSpPr>
        <p:spPr bwMode="auto">
          <a:xfrm>
            <a:off x="304800" y="1143000"/>
            <a:ext cx="8496300" cy="5116513"/>
          </a:xfrm>
          <a:prstGeom prst="rect">
            <a:avLst/>
          </a:prstGeom>
          <a:noFill/>
          <a:ln w="9525">
            <a:noFill/>
            <a:miter lim="800000"/>
            <a:headEnd/>
            <a:tailEnd/>
          </a:ln>
          <a:effectLst/>
        </p:spPr>
        <p:txBody>
          <a:bodyPr>
            <a:spAutoFit/>
          </a:bodyPr>
          <a:lstStyle/>
          <a:p>
            <a:pPr marL="354013" indent="-354013" algn="just" rtl="0"/>
            <a:r>
              <a:rPr lang="en-US" sz="2200" b="1"/>
              <a:t>The AATO Council will hold two meetings each year April and October) in order to fulfill its duties. However,  extraordinary meeting can convened to address urgent issues and to prepare for the extraordinary meetings of the Assembly.  The meeting of the Council shall be held at a location and date set by the Council</a:t>
            </a:r>
          </a:p>
          <a:p>
            <a:pPr marL="354013" indent="-354013" algn="just" rtl="0"/>
            <a:r>
              <a:rPr lang="en-US" sz="2200" b="1"/>
              <a:t>The assembly will convene once annually (July). And extra ordinary meeting of the assembly can be held upon the request of the majority of the AATA members or by the request of the council if deemed necessary.</a:t>
            </a:r>
          </a:p>
          <a:p>
            <a:pPr marL="354013" indent="-354013" algn="just" rtl="0"/>
            <a:r>
              <a:rPr lang="en-US" sz="2200" b="1"/>
              <a:t>The meetings of the TEWG office will be determined in close coordination between the COE and the Chairperson of the council .</a:t>
            </a:r>
          </a:p>
          <a:p>
            <a:pPr marL="354013" indent="-354013" algn="just" rtl="0"/>
            <a:r>
              <a:rPr lang="en-US" sz="2200" b="1"/>
              <a:t>The   COE  will work as the secretary general of all the meetings of the AATO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914400" y="304800"/>
            <a:ext cx="7543800" cy="701675"/>
          </a:xfrm>
          <a:prstGeom prst="rect">
            <a:avLst/>
          </a:prstGeom>
          <a:noFill/>
          <a:ln w="9525">
            <a:noFill/>
            <a:miter lim="800000"/>
            <a:headEnd/>
            <a:tailEnd/>
          </a:ln>
        </p:spPr>
        <p:txBody>
          <a:bodyPr anchor="ctr">
            <a:spAutoFit/>
          </a:bodyPr>
          <a:lstStyle/>
          <a:p>
            <a:pPr marL="439738" indent="-439738" algn="ctr"/>
            <a:r>
              <a:rPr lang="en-US" sz="4000" b="1">
                <a:solidFill>
                  <a:srgbClr val="FF3300"/>
                </a:solidFill>
              </a:rPr>
              <a:t>Financial Management</a:t>
            </a:r>
          </a:p>
        </p:txBody>
      </p:sp>
      <p:sp>
        <p:nvSpPr>
          <p:cNvPr id="70659"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364BA9FC-A150-4A7D-8BFB-7C8BDA0F1581}" type="slidenum">
              <a:rPr lang="ar-SA" sz="1200">
                <a:solidFill>
                  <a:srgbClr val="045C75"/>
                </a:solidFill>
                <a:latin typeface="Constantia" pitchFamily="18" charset="0"/>
              </a:rPr>
              <a:pPr rtl="0"/>
              <a:t>21</a:t>
            </a:fld>
            <a:endParaRPr lang="en-US" sz="1200">
              <a:solidFill>
                <a:srgbClr val="045C75"/>
              </a:solidFill>
              <a:latin typeface="Constantia" pitchFamily="18" charset="0"/>
            </a:endParaRPr>
          </a:p>
        </p:txBody>
      </p:sp>
      <p:sp>
        <p:nvSpPr>
          <p:cNvPr id="70660" name="Text Box 4"/>
          <p:cNvSpPr txBox="1">
            <a:spLocks noChangeArrowheads="1"/>
          </p:cNvSpPr>
          <p:nvPr/>
        </p:nvSpPr>
        <p:spPr bwMode="auto">
          <a:xfrm>
            <a:off x="304800" y="1143000"/>
            <a:ext cx="8496300" cy="5694363"/>
          </a:xfrm>
          <a:prstGeom prst="rect">
            <a:avLst/>
          </a:prstGeom>
          <a:noFill/>
          <a:ln w="9525">
            <a:noFill/>
            <a:miter lim="800000"/>
            <a:headEnd/>
            <a:tailEnd/>
          </a:ln>
          <a:effectLst/>
        </p:spPr>
        <p:txBody>
          <a:bodyPr>
            <a:spAutoFit/>
          </a:bodyPr>
          <a:lstStyle/>
          <a:p>
            <a:pPr marL="635000" indent="-280988" algn="just" rtl="0">
              <a:lnSpc>
                <a:spcPct val="75000"/>
              </a:lnSpc>
              <a:spcBef>
                <a:spcPct val="65000"/>
              </a:spcBef>
            </a:pPr>
            <a:r>
              <a:rPr lang="en-US" sz="2200" b="1"/>
              <a:t>Initial funding is needed for the establishment phase of the association. Coordination should be effected with ICAO to supply the needed funds and financial management of the association in the first phase until  the AATO established.</a:t>
            </a:r>
          </a:p>
          <a:p>
            <a:pPr marL="635000" indent="-280988" algn="just" rtl="0">
              <a:lnSpc>
                <a:spcPct val="75000"/>
              </a:lnSpc>
              <a:spcBef>
                <a:spcPct val="65000"/>
              </a:spcBef>
            </a:pPr>
            <a:r>
              <a:rPr lang="en-US" sz="2200" b="1"/>
              <a:t>The funds needed to perform the activities of the association will depend on the following funding sources:</a:t>
            </a:r>
          </a:p>
          <a:p>
            <a:pPr marL="635000" indent="-280988" algn="just" rtl="0">
              <a:lnSpc>
                <a:spcPct val="75000"/>
              </a:lnSpc>
              <a:spcBef>
                <a:spcPct val="65000"/>
              </a:spcBef>
              <a:buClr>
                <a:srgbClr val="FF3300"/>
              </a:buClr>
              <a:buFont typeface="Wingdings" pitchFamily="2" charset="2"/>
              <a:buChar char="q"/>
            </a:pPr>
            <a:r>
              <a:rPr lang="en-US" sz="2200" b="1"/>
              <a:t>Start membership fee as well as the annual fee  to be paid by the members.</a:t>
            </a:r>
          </a:p>
          <a:p>
            <a:pPr marL="635000" indent="-280988" algn="just" rtl="0">
              <a:lnSpc>
                <a:spcPct val="75000"/>
              </a:lnSpc>
              <a:spcBef>
                <a:spcPct val="65000"/>
              </a:spcBef>
              <a:buClr>
                <a:srgbClr val="FF3300"/>
              </a:buClr>
              <a:buFont typeface="Wingdings" pitchFamily="2" charset="2"/>
              <a:buChar char="q"/>
            </a:pPr>
            <a:r>
              <a:rPr lang="en-US" sz="2200" b="1"/>
              <a:t>Annual support allocated to the association by ICAO, and other organizations.</a:t>
            </a:r>
          </a:p>
          <a:p>
            <a:pPr marL="635000" indent="-280988" algn="just" rtl="0">
              <a:lnSpc>
                <a:spcPct val="75000"/>
              </a:lnSpc>
              <a:spcBef>
                <a:spcPct val="65000"/>
              </a:spcBef>
              <a:buClr>
                <a:srgbClr val="FF3300"/>
              </a:buClr>
              <a:buFont typeface="Wingdings" pitchFamily="2" charset="2"/>
              <a:buChar char="q"/>
            </a:pPr>
            <a:r>
              <a:rPr lang="en-US" sz="2200" b="1"/>
              <a:t>Gifts and soft loans submitted by donor states and organizations.</a:t>
            </a:r>
          </a:p>
          <a:p>
            <a:pPr marL="635000" indent="-280988" algn="just" rtl="0">
              <a:lnSpc>
                <a:spcPct val="75000"/>
              </a:lnSpc>
              <a:spcBef>
                <a:spcPct val="65000"/>
              </a:spcBef>
            </a:pPr>
            <a:r>
              <a:rPr lang="en-US" sz="2200" b="1"/>
              <a:t>The secretariat will prepare a financial estimation for the funds needed for establishment phase as well as the annual funds needed for the association to perform its annual activities. This estimation will be an indicator to decide the amount of funds needs for the transition phase as well as the start fee and annual fee to be paid by each member.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914400" y="304800"/>
            <a:ext cx="7543800" cy="701675"/>
          </a:xfrm>
          <a:prstGeom prst="rect">
            <a:avLst/>
          </a:prstGeom>
          <a:noFill/>
          <a:ln w="9525">
            <a:noFill/>
            <a:miter lim="800000"/>
            <a:headEnd/>
            <a:tailEnd/>
          </a:ln>
        </p:spPr>
        <p:txBody>
          <a:bodyPr anchor="ctr">
            <a:spAutoFit/>
          </a:bodyPr>
          <a:lstStyle/>
          <a:p>
            <a:pPr marL="439738" indent="-439738" algn="ctr"/>
            <a:r>
              <a:rPr lang="en-US" sz="4000" b="1">
                <a:solidFill>
                  <a:srgbClr val="FF3300"/>
                </a:solidFill>
              </a:rPr>
              <a:t>Recommendations </a:t>
            </a:r>
          </a:p>
        </p:txBody>
      </p:sp>
      <p:sp>
        <p:nvSpPr>
          <p:cNvPr id="71683" name="Slide Number Placeholder 3"/>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rtl="0"/>
            <a:fld id="{85342A19-B6D8-4DD3-8735-6AFA6F1467F5}" type="slidenum">
              <a:rPr lang="ar-SA" sz="1200">
                <a:solidFill>
                  <a:srgbClr val="045C75"/>
                </a:solidFill>
                <a:latin typeface="Constantia" pitchFamily="18" charset="0"/>
              </a:rPr>
              <a:pPr rtl="0"/>
              <a:t>22</a:t>
            </a:fld>
            <a:endParaRPr lang="en-US" sz="1200">
              <a:solidFill>
                <a:srgbClr val="045C75"/>
              </a:solidFill>
              <a:latin typeface="Constantia" pitchFamily="18" charset="0"/>
            </a:endParaRPr>
          </a:p>
        </p:txBody>
      </p:sp>
      <p:sp>
        <p:nvSpPr>
          <p:cNvPr id="71684" name="Text Box 4"/>
          <p:cNvSpPr txBox="1">
            <a:spLocks noChangeArrowheads="1"/>
          </p:cNvSpPr>
          <p:nvPr/>
        </p:nvSpPr>
        <p:spPr bwMode="auto">
          <a:xfrm>
            <a:off x="304800" y="1143000"/>
            <a:ext cx="8496300" cy="4921250"/>
          </a:xfrm>
          <a:prstGeom prst="rect">
            <a:avLst/>
          </a:prstGeom>
          <a:noFill/>
          <a:ln w="9525">
            <a:noFill/>
            <a:miter lim="800000"/>
            <a:headEnd/>
            <a:tailEnd/>
          </a:ln>
          <a:effectLst/>
        </p:spPr>
        <p:txBody>
          <a:bodyPr>
            <a:spAutoFit/>
          </a:bodyPr>
          <a:lstStyle/>
          <a:p>
            <a:pPr marL="635000" indent="-280988" algn="just" rtl="0">
              <a:lnSpc>
                <a:spcPct val="75000"/>
              </a:lnSpc>
              <a:spcBef>
                <a:spcPct val="65000"/>
              </a:spcBef>
              <a:buClr>
                <a:srgbClr val="FF3300"/>
              </a:buClr>
              <a:buFont typeface="Wingdings" pitchFamily="2" charset="2"/>
              <a:buChar char="Ø"/>
            </a:pPr>
            <a:r>
              <a:rPr lang="en-US" sz="2800" b="1"/>
              <a:t>The conference is invited to adopt the general framework and outline of the AATO</a:t>
            </a:r>
          </a:p>
          <a:p>
            <a:pPr marL="635000" indent="-280988" algn="just" rtl="0">
              <a:lnSpc>
                <a:spcPct val="75000"/>
              </a:lnSpc>
              <a:spcBef>
                <a:spcPct val="65000"/>
              </a:spcBef>
              <a:buClr>
                <a:srgbClr val="FF3300"/>
              </a:buClr>
              <a:buFont typeface="Wingdings" pitchFamily="2" charset="2"/>
              <a:buChar char="Ø"/>
            </a:pPr>
            <a:r>
              <a:rPr lang="en-US" sz="2800" b="1"/>
              <a:t>Te Secretariat is kindly invited to finalize the documentation harmonizing the constitutions of AATA according to the Framework adopted and send the finalized documents to the members  end of August 2011  for final comments </a:t>
            </a:r>
          </a:p>
          <a:p>
            <a:pPr marL="635000" indent="-280988" algn="just" rtl="0">
              <a:lnSpc>
                <a:spcPct val="75000"/>
              </a:lnSpc>
              <a:spcBef>
                <a:spcPct val="65000"/>
              </a:spcBef>
              <a:buClr>
                <a:srgbClr val="FF3300"/>
              </a:buClr>
              <a:buFont typeface="Wingdings" pitchFamily="2" charset="2"/>
              <a:buChar char="Ø"/>
            </a:pPr>
            <a:r>
              <a:rPr lang="en-US" sz="2800" b="1"/>
              <a:t>End of September the Secretariat will initiate the invitation of the constitutive assembly that is proposed to be held in January 2012 </a:t>
            </a:r>
          </a:p>
          <a:p>
            <a:pPr marL="635000" indent="-280988" algn="just" rtl="0">
              <a:lnSpc>
                <a:spcPct val="75000"/>
              </a:lnSpc>
              <a:spcBef>
                <a:spcPct val="65000"/>
              </a:spcBef>
            </a:pPr>
            <a:endParaRPr lang="en-US" sz="2800" b="1"/>
          </a:p>
          <a:p>
            <a:pPr marL="635000" indent="-280988" algn="just" rtl="0">
              <a:lnSpc>
                <a:spcPct val="75000"/>
              </a:lnSpc>
              <a:spcBef>
                <a:spcPct val="65000"/>
              </a:spcBef>
            </a:pPr>
            <a:endParaRPr lang="en-US" sz="22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صورة 2" descr="Copy of IMG_588911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4"/>
          <p:cNvSpPr txBox="1">
            <a:spLocks noChangeArrowheads="1"/>
          </p:cNvSpPr>
          <p:nvPr/>
        </p:nvSpPr>
        <p:spPr bwMode="auto">
          <a:xfrm>
            <a:off x="714375" y="5357813"/>
            <a:ext cx="7715250" cy="1016000"/>
          </a:xfrm>
          <a:prstGeom prst="rect">
            <a:avLst/>
          </a:prstGeom>
          <a:noFill/>
          <a:ln w="9525">
            <a:noFill/>
            <a:miter lim="800000"/>
            <a:headEnd/>
            <a:tailEnd/>
          </a:ln>
          <a:effectLst/>
        </p:spPr>
        <p:txBody>
          <a:bodyPr>
            <a:spAutoFit/>
          </a:bodyPr>
          <a:lstStyle/>
          <a:p>
            <a:pPr algn="ctr" rtl="0" fontAlgn="auto">
              <a:spcBef>
                <a:spcPts val="600"/>
              </a:spcBef>
              <a:spcAft>
                <a:spcPts val="0"/>
              </a:spcAft>
              <a:defRPr/>
            </a:pPr>
            <a:r>
              <a:rPr lang="en-US" sz="6000" b="1" dirty="0">
                <a:solidFill>
                  <a:schemeClr val="bg1"/>
                </a:solidFill>
                <a:effectLst>
                  <a:outerShdw blurRad="38100" dist="38100" dir="2700000" algn="tl">
                    <a:srgbClr val="C0C0C0"/>
                  </a:outerShdw>
                </a:effectLst>
                <a:latin typeface="+mn-lt"/>
                <a:cs typeface="+mn-cs"/>
              </a:rPr>
              <a:t>Thank You</a:t>
            </a:r>
          </a:p>
        </p:txBody>
      </p:sp>
      <p:pic>
        <p:nvPicPr>
          <p:cNvPr id="56323" name="Picture 2" descr="C:\Users\cap.shaheen\Desktop\FORMING ORGANIZATIONS\20071224221942!Africa_map.jpg"/>
          <p:cNvPicPr>
            <a:picLocks noChangeArrowheads="1"/>
          </p:cNvPicPr>
          <p:nvPr/>
        </p:nvPicPr>
        <p:blipFill>
          <a:blip r:embed="rId3"/>
          <a:srcRect/>
          <a:stretch>
            <a:fillRect/>
          </a:stretch>
        </p:blipFill>
        <p:spPr bwMode="auto">
          <a:xfrm>
            <a:off x="0" y="0"/>
            <a:ext cx="1214438" cy="1357313"/>
          </a:xfrm>
          <a:prstGeom prst="rect">
            <a:avLst/>
          </a:prstGeom>
          <a:noFill/>
          <a:ln w="9525">
            <a:noFill/>
            <a:miter lim="800000"/>
            <a:headEnd/>
            <a:tailEnd/>
          </a:ln>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gtEl>
                                        <p:attrNameLst>
                                          <p:attrName>fillcolor</p:attrName>
                                        </p:attrNameLst>
                                      </p:cBhvr>
                                      <p:tavLst>
                                        <p:tav tm="0">
                                          <p:val>
                                            <p:clrVal>
                                              <a:schemeClr val="accent2"/>
                                            </p:clrVal>
                                          </p:val>
                                        </p:tav>
                                        <p:tav tm="50000">
                                          <p:val>
                                            <p:clrVal>
                                              <a:schemeClr val="hlink"/>
                                            </p:clrVal>
                                          </p:val>
                                        </p:tav>
                                      </p:tavLst>
                                    </p:anim>
                                    <p:set>
                                      <p:cBhvr>
                                        <p:cTn id="9" dur="5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2"/>
          </p:nvPr>
        </p:nvSpPr>
        <p:spPr bwMode="auto">
          <a:noFill/>
          <a:ln>
            <a:miter lim="800000"/>
            <a:headEnd/>
            <a:tailEnd/>
          </a:ln>
        </p:spPr>
        <p:txBody>
          <a:bodyPr/>
          <a:lstStyle/>
          <a:p>
            <a:fld id="{689A2431-7C89-4686-AD90-22C5E1603048}" type="slidenum">
              <a:rPr lang="ar-SA" smtClean="0"/>
              <a:pPr/>
              <a:t>3</a:t>
            </a:fld>
            <a:endParaRPr lang="en-US" smtClean="0"/>
          </a:p>
        </p:txBody>
      </p:sp>
      <p:sp>
        <p:nvSpPr>
          <p:cNvPr id="16386" name="Rectangle 1"/>
          <p:cNvSpPr>
            <a:spLocks noChangeArrowheads="1"/>
          </p:cNvSpPr>
          <p:nvPr/>
        </p:nvSpPr>
        <p:spPr bwMode="auto">
          <a:xfrm>
            <a:off x="0" y="1447800"/>
            <a:ext cx="9144000" cy="2528888"/>
          </a:xfrm>
          <a:prstGeom prst="rect">
            <a:avLst/>
          </a:prstGeom>
          <a:noFill/>
          <a:ln w="9525">
            <a:noFill/>
            <a:miter lim="800000"/>
            <a:headEnd/>
            <a:tailEnd/>
          </a:ln>
        </p:spPr>
        <p:txBody>
          <a:bodyPr anchor="ctr">
            <a:spAutoFit/>
          </a:bodyPr>
          <a:lstStyle/>
          <a:p>
            <a:pPr algn="ctr" rtl="0"/>
            <a:r>
              <a:rPr lang="en-US" sz="3200" b="1">
                <a:latin typeface="Bookman Old Style" pitchFamily="18" charset="0"/>
                <a:cs typeface="Times New Roman" pitchFamily="18" charset="0"/>
              </a:rPr>
              <a:t>DEVELOPMENT OF THE FRAMEWORK FOR THE CREATION OF THE </a:t>
            </a:r>
            <a:endParaRPr lang="en-US" sz="3200"/>
          </a:p>
          <a:p>
            <a:pPr algn="ctr" rtl="0" eaLnBrk="0" hangingPunct="0"/>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ASSOCIATION OF AFRICAN AVIATION TRAININGASSOCIATION</a:t>
            </a:r>
            <a:r>
              <a:rPr lang="en-US" sz="3200" b="1" i="1">
                <a:latin typeface="Calibri" pitchFamily="34" charset="0"/>
                <a:cs typeface="Times New Roman" pitchFamily="18" charset="0"/>
              </a:rPr>
              <a:t>”</a:t>
            </a:r>
            <a:r>
              <a:rPr lang="en-US" sz="3200" b="1" i="1">
                <a:latin typeface="Bookman Old Style" pitchFamily="18" charset="0"/>
                <a:cs typeface="Times New Roman" pitchFamily="18" charset="0"/>
              </a:rPr>
              <a:t> (AATA)</a:t>
            </a:r>
          </a:p>
          <a:p>
            <a:pPr algn="ctr" rtl="0" eaLnBrk="0" hangingPunct="0"/>
            <a:endParaRPr lang="en-US" sz="3200"/>
          </a:p>
        </p:txBody>
      </p:sp>
      <p:sp>
        <p:nvSpPr>
          <p:cNvPr id="16387" name="Text Box 4"/>
          <p:cNvSpPr txBox="1">
            <a:spLocks noChangeArrowheads="1"/>
          </p:cNvSpPr>
          <p:nvPr/>
        </p:nvSpPr>
        <p:spPr bwMode="auto">
          <a:xfrm>
            <a:off x="0" y="4452938"/>
            <a:ext cx="5105400" cy="1219200"/>
          </a:xfrm>
          <a:prstGeom prst="rect">
            <a:avLst/>
          </a:prstGeom>
          <a:solidFill>
            <a:schemeClr val="bg2"/>
          </a:solidFill>
          <a:ln w="9525">
            <a:solidFill>
              <a:srgbClr val="010121"/>
            </a:solidFill>
            <a:miter lim="800000"/>
            <a:headEnd/>
            <a:tailEnd/>
          </a:ln>
        </p:spPr>
        <p:txBody>
          <a:bodyPr/>
          <a:lstStyle/>
          <a:p>
            <a:pPr algn="ctr" rtl="0">
              <a:spcAft>
                <a:spcPts val="1000"/>
              </a:spcAft>
            </a:pPr>
            <a:r>
              <a:rPr lang="en-US" sz="2800" b="1"/>
              <a:t>3r-PAN - African</a:t>
            </a:r>
          </a:p>
          <a:p>
            <a:pPr algn="ctr" rtl="0">
              <a:spcAft>
                <a:spcPts val="1000"/>
              </a:spcAft>
            </a:pPr>
            <a:r>
              <a:rPr lang="en-US" sz="2800" b="1"/>
              <a:t>Group One.</a:t>
            </a:r>
          </a:p>
        </p:txBody>
      </p:sp>
      <p:sp>
        <p:nvSpPr>
          <p:cNvPr id="16388" name="Text Box 4"/>
          <p:cNvSpPr txBox="1">
            <a:spLocks noChangeArrowheads="1"/>
          </p:cNvSpPr>
          <p:nvPr/>
        </p:nvSpPr>
        <p:spPr bwMode="auto">
          <a:xfrm>
            <a:off x="3581400" y="5672138"/>
            <a:ext cx="5562600" cy="1143000"/>
          </a:xfrm>
          <a:prstGeom prst="rect">
            <a:avLst/>
          </a:prstGeom>
          <a:solidFill>
            <a:schemeClr val="bg2"/>
          </a:solidFill>
          <a:ln w="9525">
            <a:solidFill>
              <a:srgbClr val="010121"/>
            </a:solidFill>
            <a:miter lim="800000"/>
            <a:headEnd/>
            <a:tailEnd/>
          </a:ln>
        </p:spPr>
        <p:txBody>
          <a:bodyPr/>
          <a:lstStyle/>
          <a:p>
            <a:pPr algn="ctr" rtl="0">
              <a:lnSpc>
                <a:spcPct val="75000"/>
              </a:lnSpc>
              <a:spcAft>
                <a:spcPts val="1000"/>
              </a:spcAft>
            </a:pPr>
            <a:r>
              <a:rPr lang="en-US" sz="2400" b="1"/>
              <a:t>Presented  by </a:t>
            </a:r>
          </a:p>
          <a:p>
            <a:pPr algn="ctr" rtl="0">
              <a:lnSpc>
                <a:spcPct val="75000"/>
              </a:lnSpc>
              <a:spcAft>
                <a:spcPts val="1000"/>
              </a:spcAft>
            </a:pPr>
            <a:r>
              <a:rPr lang="en-US" sz="2400" b="1"/>
              <a:t>Dr.Karim A. Elsayed</a:t>
            </a:r>
          </a:p>
          <a:p>
            <a:pPr algn="ctr" rtl="0">
              <a:lnSpc>
                <a:spcPct val="75000"/>
              </a:lnSpc>
              <a:spcAft>
                <a:spcPts val="1000"/>
              </a:spcAft>
            </a:pPr>
            <a:r>
              <a:rPr lang="en-US" sz="2400" b="1"/>
              <a:t>Dean of CAMTC - EAA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1"/>
          <p:cNvSpPr>
            <a:spLocks noGrp="1"/>
          </p:cNvSpPr>
          <p:nvPr>
            <p:ph type="sldNum" sz="quarter" idx="12"/>
          </p:nvPr>
        </p:nvSpPr>
        <p:spPr bwMode="auto">
          <a:noFill/>
          <a:ln>
            <a:miter lim="800000"/>
            <a:headEnd/>
            <a:tailEnd/>
          </a:ln>
        </p:spPr>
        <p:txBody>
          <a:bodyPr/>
          <a:lstStyle/>
          <a:p>
            <a:fld id="{6528B5C3-C7EE-47BE-A029-70B1DFAAA2DE}" type="slidenum">
              <a:rPr lang="ar-SA" smtClean="0"/>
              <a:pPr/>
              <a:t>4</a:t>
            </a:fld>
            <a:endParaRPr lang="en-US" smtClean="0"/>
          </a:p>
        </p:txBody>
      </p:sp>
      <p:sp>
        <p:nvSpPr>
          <p:cNvPr id="17410" name="Rectangle 1"/>
          <p:cNvSpPr>
            <a:spLocks noChangeArrowheads="1"/>
          </p:cNvSpPr>
          <p:nvPr/>
        </p:nvSpPr>
        <p:spPr bwMode="auto">
          <a:xfrm>
            <a:off x="609600" y="627063"/>
            <a:ext cx="7848600" cy="5746750"/>
          </a:xfrm>
          <a:prstGeom prst="rect">
            <a:avLst/>
          </a:prstGeom>
          <a:noFill/>
          <a:ln w="9525">
            <a:noFill/>
            <a:miter lim="800000"/>
            <a:headEnd/>
            <a:tailEnd/>
          </a:ln>
        </p:spPr>
        <p:txBody>
          <a:bodyPr anchor="ctr">
            <a:spAutoFit/>
          </a:bodyPr>
          <a:lstStyle/>
          <a:p>
            <a:pPr marL="263525" indent="-263525" algn="just" rtl="0"/>
            <a:r>
              <a:rPr lang="en-US" sz="3600" b="1">
                <a:latin typeface="Bookman Old Style" pitchFamily="18" charset="0"/>
                <a:cs typeface="Times New Roman" pitchFamily="18" charset="0"/>
              </a:rPr>
              <a:t>Introduction</a:t>
            </a:r>
          </a:p>
          <a:p>
            <a:pPr marL="263525" indent="-263525" algn="just" rtl="0"/>
            <a:endParaRPr lang="en-US" sz="2000"/>
          </a:p>
          <a:p>
            <a:pPr marL="263525" indent="-263525" algn="just" rtl="0" eaLnBrk="0" hangingPunct="0">
              <a:lnSpc>
                <a:spcPct val="150000"/>
              </a:lnSpc>
              <a:spcBef>
                <a:spcPct val="25000"/>
              </a:spcBef>
              <a:buFontTx/>
              <a:buChar char="o"/>
            </a:pPr>
            <a:r>
              <a:rPr lang="en-US" sz="2000" b="1">
                <a:solidFill>
                  <a:srgbClr val="000099"/>
                </a:solidFill>
                <a:latin typeface="Bookman Old Style" pitchFamily="18" charset="0"/>
                <a:cs typeface="Times New Roman" pitchFamily="18" charset="0"/>
              </a:rPr>
              <a:t>The forth Meeting of TEWG held in Nairobi on the 7 </a:t>
            </a:r>
            <a:r>
              <a:rPr lang="en-US" sz="2000" b="1">
                <a:solidFill>
                  <a:srgbClr val="000099"/>
                </a:solidFill>
                <a:latin typeface="Calibri" pitchFamily="34" charset="0"/>
                <a:cs typeface="Times New Roman" pitchFamily="18" charset="0"/>
              </a:rPr>
              <a:t>–</a:t>
            </a:r>
            <a:r>
              <a:rPr lang="en-US" sz="2000" b="1">
                <a:solidFill>
                  <a:srgbClr val="000099"/>
                </a:solidFill>
                <a:latin typeface="Bookman Old Style" pitchFamily="18" charset="0"/>
                <a:cs typeface="Times New Roman" pitchFamily="18" charset="0"/>
              </a:rPr>
              <a:t> 8 December 2010 and developed its work programme for the implementation of recommendations of the Second Pan-African Aviation Training Coordination Conference held in Cairo on 22-24 June 2010</a:t>
            </a:r>
            <a:r>
              <a:rPr lang="en-US" sz="2000" b="1">
                <a:latin typeface="Bookman Old Style" pitchFamily="18" charset="0"/>
                <a:cs typeface="Times New Roman" pitchFamily="18" charset="0"/>
              </a:rPr>
              <a:t>. </a:t>
            </a:r>
          </a:p>
          <a:p>
            <a:pPr marL="263525" indent="-263525" algn="just" rtl="0" eaLnBrk="0" hangingPunct="0">
              <a:lnSpc>
                <a:spcPct val="150000"/>
              </a:lnSpc>
              <a:spcBef>
                <a:spcPct val="25000"/>
              </a:spcBef>
              <a:buFontTx/>
              <a:buChar char="o"/>
            </a:pPr>
            <a:r>
              <a:rPr lang="en-US" sz="2000" b="1">
                <a:solidFill>
                  <a:srgbClr val="0000CC"/>
                </a:solidFill>
                <a:latin typeface="Bookman Old Style" pitchFamily="18" charset="0"/>
                <a:cs typeface="Times New Roman" pitchFamily="18" charset="0"/>
              </a:rPr>
              <a:t>It has also set up deliverables and milestone to be submitted to the current  Third Pan-African Aviation Training Coordination Conference. </a:t>
            </a:r>
          </a:p>
          <a:p>
            <a:pPr marL="263525" indent="-263525" algn="just" rtl="0" eaLnBrk="0" hangingPunct="0">
              <a:lnSpc>
                <a:spcPct val="150000"/>
              </a:lnSpc>
              <a:spcBef>
                <a:spcPct val="25000"/>
              </a:spcBef>
              <a:buFontTx/>
              <a:buChar char="o"/>
            </a:pPr>
            <a:r>
              <a:rPr lang="en-US" sz="2000" b="1">
                <a:solidFill>
                  <a:schemeClr val="tx2"/>
                </a:solidFill>
                <a:latin typeface="Bookman Old Style" pitchFamily="18" charset="0"/>
                <a:cs typeface="Times New Roman" pitchFamily="18" charset="0"/>
              </a:rPr>
              <a:t>Finally the TEWG assigned its different tasks to four groups as Follows</a:t>
            </a:r>
            <a:r>
              <a:rPr lang="en-US" sz="2000" b="1">
                <a:solidFill>
                  <a:srgbClr val="0606D4"/>
                </a:solidFill>
                <a:latin typeface="Bookman Old Style" pitchFamily="18" charset="0"/>
                <a:cs typeface="Times New Roman" pitchFamily="18" charset="0"/>
              </a:rPr>
              <a:t>:</a:t>
            </a:r>
            <a:endParaRPr lang="en-US" sz="2000" b="1">
              <a:solidFill>
                <a:srgbClr val="0606D4"/>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1"/>
          <p:cNvSpPr>
            <a:spLocks noGrp="1"/>
          </p:cNvSpPr>
          <p:nvPr>
            <p:ph type="sldNum" sz="quarter" idx="12"/>
          </p:nvPr>
        </p:nvSpPr>
        <p:spPr bwMode="auto">
          <a:noFill/>
          <a:ln>
            <a:miter lim="800000"/>
            <a:headEnd/>
            <a:tailEnd/>
          </a:ln>
        </p:spPr>
        <p:txBody>
          <a:bodyPr/>
          <a:lstStyle/>
          <a:p>
            <a:fld id="{4BCCE216-6236-4F81-A675-995802BB40FB}" type="slidenum">
              <a:rPr lang="ar-SA" smtClean="0"/>
              <a:pPr/>
              <a:t>5</a:t>
            </a:fld>
            <a:endParaRPr lang="en-US" smtClean="0"/>
          </a:p>
        </p:txBody>
      </p:sp>
      <p:sp>
        <p:nvSpPr>
          <p:cNvPr id="18434" name="Rectangle 1"/>
          <p:cNvSpPr>
            <a:spLocks noChangeArrowheads="1"/>
          </p:cNvSpPr>
          <p:nvPr/>
        </p:nvSpPr>
        <p:spPr bwMode="auto">
          <a:xfrm>
            <a:off x="457200" y="1143000"/>
            <a:ext cx="8686800" cy="5581650"/>
          </a:xfrm>
          <a:prstGeom prst="rect">
            <a:avLst/>
          </a:prstGeom>
          <a:noFill/>
          <a:ln w="9525">
            <a:noFill/>
            <a:miter lim="800000"/>
            <a:headEnd/>
            <a:tailEnd/>
          </a:ln>
        </p:spPr>
        <p:txBody>
          <a:bodyPr tIns="0" bIns="0" anchor="ctr">
            <a:spAutoFit/>
          </a:bodyPr>
          <a:lstStyle/>
          <a:p>
            <a:pPr marL="1073150" indent="-1073150" algn="just" rtl="0">
              <a:lnSpc>
                <a:spcPct val="150000"/>
              </a:lnSpc>
            </a:pPr>
            <a:r>
              <a:rPr lang="en-US" sz="2000" b="1" u="sng">
                <a:solidFill>
                  <a:srgbClr val="FF3300"/>
                </a:solidFill>
                <a:latin typeface="Bookman Old Style" pitchFamily="18" charset="0"/>
                <a:cs typeface="Times New Roman" pitchFamily="18" charset="0"/>
              </a:rPr>
              <a:t>Group 1</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Association of Aviation Training Organization</a:t>
            </a:r>
          </a:p>
          <a:p>
            <a:pPr marL="1073150" indent="-1073150" algn="just" rtl="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2</a:t>
            </a:r>
            <a:r>
              <a:rPr lang="en-US" sz="2000" b="1" u="sng">
                <a:solidFill>
                  <a:srgbClr val="000099"/>
                </a:solidFill>
                <a:latin typeface="Bookman Old Style" pitchFamily="18" charset="0"/>
                <a:cs typeface="Times New Roman" pitchFamily="18" charset="0"/>
              </a:rPr>
              <a:t>:</a:t>
            </a:r>
            <a:r>
              <a:rPr lang="en-US" sz="2000" b="1">
                <a:latin typeface="Bookman Old Style" pitchFamily="18" charset="0"/>
                <a:cs typeface="Times New Roman" pitchFamily="18" charset="0"/>
              </a:rPr>
              <a:t>Development of the framework for the  Establishment </a:t>
            </a:r>
            <a:r>
              <a:rPr lang="en-US" sz="2000" b="1">
                <a:solidFill>
                  <a:srgbClr val="0606D4"/>
                </a:solidFill>
                <a:latin typeface="Bookman Old Style" pitchFamily="18" charset="0"/>
                <a:cs typeface="Times New Roman" pitchFamily="18" charset="0"/>
              </a:rPr>
              <a:t>Centers of Excellence</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3</a:t>
            </a:r>
            <a:r>
              <a:rPr lang="en-US" sz="2000" b="1">
                <a:latin typeface="Bookman Old Style" pitchFamily="18" charset="0"/>
                <a:cs typeface="Times New Roman" pitchFamily="18" charset="0"/>
              </a:rPr>
              <a:t>:  Development of the framework for the creation of the </a:t>
            </a:r>
            <a:r>
              <a:rPr lang="en-US" sz="2000" b="1">
                <a:solidFill>
                  <a:srgbClr val="0606D4"/>
                </a:solidFill>
                <a:latin typeface="Bookman Old Style" pitchFamily="18" charset="0"/>
                <a:cs typeface="Times New Roman" pitchFamily="18" charset="0"/>
              </a:rPr>
              <a:t>Training Advisory Board</a:t>
            </a:r>
            <a:r>
              <a:rPr lang="en-US" sz="2000" b="1">
                <a:latin typeface="Bookman Old Style" pitchFamily="18" charset="0"/>
                <a:cs typeface="Times New Roman" pitchFamily="18" charset="0"/>
              </a:rPr>
              <a:t> </a:t>
            </a:r>
          </a:p>
          <a:p>
            <a:pPr marL="1073150" indent="-1073150" algn="just" rtl="0" eaLnBrk="0" hangingPunct="0">
              <a:lnSpc>
                <a:spcPct val="150000"/>
              </a:lnSpc>
            </a:pPr>
            <a:endParaRPr lang="en-US" sz="800" b="1">
              <a:latin typeface="Calibri" pitchFamily="34" charset="0"/>
              <a:cs typeface="Times New Roman" pitchFamily="18" charset="0"/>
            </a:endParaRPr>
          </a:p>
          <a:p>
            <a:pPr marL="1073150" indent="-1073150" algn="just" rtl="0" eaLnBrk="0" hangingPunct="0">
              <a:lnSpc>
                <a:spcPct val="150000"/>
              </a:lnSpc>
            </a:pPr>
            <a:r>
              <a:rPr lang="en-US" sz="2000" b="1" u="sng">
                <a:solidFill>
                  <a:srgbClr val="FF3300"/>
                </a:solidFill>
                <a:latin typeface="Bookman Old Style" pitchFamily="18" charset="0"/>
                <a:cs typeface="Times New Roman" pitchFamily="18" charset="0"/>
              </a:rPr>
              <a:t>Group 4</a:t>
            </a:r>
            <a:r>
              <a:rPr lang="en-US" sz="2000" b="1">
                <a:latin typeface="Bookman Old Style" pitchFamily="18" charset="0"/>
                <a:cs typeface="Times New Roman" pitchFamily="18" charset="0"/>
              </a:rPr>
              <a:t>: Development of a framework for</a:t>
            </a:r>
            <a:r>
              <a:rPr lang="en-US" sz="2000" b="1">
                <a:solidFill>
                  <a:srgbClr val="0606D4"/>
                </a:solidFill>
                <a:latin typeface="Bookman Old Style" pitchFamily="18" charset="0"/>
                <a:cs typeface="Times New Roman" pitchFamily="18" charset="0"/>
              </a:rPr>
              <a:t> standardization</a:t>
            </a:r>
            <a:r>
              <a:rPr lang="en-US" sz="2000" b="1">
                <a:latin typeface="Bookman Old Style" pitchFamily="18" charset="0"/>
                <a:cs typeface="Times New Roman" pitchFamily="18" charset="0"/>
              </a:rPr>
              <a:t> of training programme, instructor qualifications, and approval of aviation training organizations, and publish report on the status of aviation training needs and resources.</a:t>
            </a:r>
            <a:endParaRPr lang="en-US" sz="2000" b="1"/>
          </a:p>
        </p:txBody>
      </p:sp>
      <p:sp>
        <p:nvSpPr>
          <p:cNvPr id="18435" name="Text Box 4"/>
          <p:cNvSpPr txBox="1">
            <a:spLocks noChangeArrowheads="1"/>
          </p:cNvSpPr>
          <p:nvPr/>
        </p:nvSpPr>
        <p:spPr bwMode="auto">
          <a:xfrm>
            <a:off x="381000" y="533400"/>
            <a:ext cx="5867400" cy="579438"/>
          </a:xfrm>
          <a:prstGeom prst="rect">
            <a:avLst/>
          </a:prstGeom>
          <a:noFill/>
          <a:ln w="9525">
            <a:noFill/>
            <a:miter lim="800000"/>
            <a:headEnd/>
            <a:tailEnd/>
          </a:ln>
        </p:spPr>
        <p:txBody>
          <a:bodyPr>
            <a:spAutoFit/>
          </a:bodyPr>
          <a:lstStyle/>
          <a:p>
            <a:pPr algn="l">
              <a:spcBef>
                <a:spcPct val="50000"/>
              </a:spcBef>
            </a:pPr>
            <a:r>
              <a:rPr lang="en-US" sz="3200" b="1">
                <a:solidFill>
                  <a:srgbClr val="FF3300"/>
                </a:solidFill>
              </a:rPr>
              <a:t>TEWG GROUPS TASKS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2"/>
          </p:nvPr>
        </p:nvSpPr>
        <p:spPr bwMode="auto">
          <a:noFill/>
          <a:ln>
            <a:miter lim="800000"/>
            <a:headEnd/>
            <a:tailEnd/>
          </a:ln>
        </p:spPr>
        <p:txBody>
          <a:bodyPr/>
          <a:lstStyle/>
          <a:p>
            <a:fld id="{B66E02B8-6ED8-45FB-BB6E-94FAFB46FD63}" type="slidenum">
              <a:rPr lang="ar-SA" smtClean="0"/>
              <a:pPr/>
              <a:t>6</a:t>
            </a:fld>
            <a:endParaRPr lang="en-US" smtClean="0"/>
          </a:p>
        </p:txBody>
      </p:sp>
      <p:sp>
        <p:nvSpPr>
          <p:cNvPr id="20482" name="Text Box 3"/>
          <p:cNvSpPr txBox="1">
            <a:spLocks noChangeArrowheads="1"/>
          </p:cNvSpPr>
          <p:nvPr/>
        </p:nvSpPr>
        <p:spPr bwMode="auto">
          <a:xfrm>
            <a:off x="533400" y="1219200"/>
            <a:ext cx="7929563" cy="1917700"/>
          </a:xfrm>
          <a:prstGeom prst="rect">
            <a:avLst/>
          </a:prstGeom>
          <a:noFill/>
          <a:ln w="9525">
            <a:noFill/>
            <a:miter lim="800000"/>
            <a:headEnd/>
            <a:tailEnd/>
          </a:ln>
        </p:spPr>
        <p:txBody>
          <a:bodyPr>
            <a:spAutoFit/>
          </a:bodyPr>
          <a:lstStyle/>
          <a:p>
            <a:pPr algn="just" rtl="0">
              <a:spcBef>
                <a:spcPct val="50000"/>
              </a:spcBef>
            </a:pPr>
            <a:r>
              <a:rPr lang="en-US" sz="2400" b="1">
                <a:latin typeface="Constantia" pitchFamily="18" charset="0"/>
              </a:rPr>
              <a:t>This proposal is based on the emerging trend of the African aviation academies and training centers to establish  AATO as a continental body that has four Regional Aviation Training Boards   and works in close cooperation with ICAO</a:t>
            </a:r>
          </a:p>
        </p:txBody>
      </p:sp>
      <p:sp>
        <p:nvSpPr>
          <p:cNvPr id="20483" name="Text Box 4"/>
          <p:cNvSpPr txBox="1">
            <a:spLocks noChangeArrowheads="1"/>
          </p:cNvSpPr>
          <p:nvPr/>
        </p:nvSpPr>
        <p:spPr bwMode="auto">
          <a:xfrm>
            <a:off x="228600" y="609600"/>
            <a:ext cx="5105400" cy="579438"/>
          </a:xfrm>
          <a:prstGeom prst="rect">
            <a:avLst/>
          </a:prstGeom>
          <a:noFill/>
          <a:ln w="9525">
            <a:noFill/>
            <a:miter lim="800000"/>
            <a:headEnd/>
            <a:tailEnd/>
          </a:ln>
        </p:spPr>
        <p:txBody>
          <a:bodyPr>
            <a:spAutoFit/>
          </a:bodyPr>
          <a:lstStyle/>
          <a:p>
            <a:pPr algn="l">
              <a:spcBef>
                <a:spcPct val="50000"/>
              </a:spcBef>
            </a:pPr>
            <a:r>
              <a:rPr lang="en-US" sz="3200" b="1">
                <a:solidFill>
                  <a:srgbClr val="FF3300"/>
                </a:solidFill>
              </a:rPr>
              <a:t>The Proposal Concept </a:t>
            </a:r>
          </a:p>
        </p:txBody>
      </p:sp>
      <p:sp>
        <p:nvSpPr>
          <p:cNvPr id="20484" name="Content Placeholder 2"/>
          <p:cNvSpPr>
            <a:spLocks/>
          </p:cNvSpPr>
          <p:nvPr/>
        </p:nvSpPr>
        <p:spPr bwMode="auto">
          <a:xfrm>
            <a:off x="381000" y="4191000"/>
            <a:ext cx="8229600" cy="2438400"/>
          </a:xfrm>
          <a:prstGeom prst="rect">
            <a:avLst/>
          </a:prstGeom>
          <a:noFill/>
          <a:ln w="9525">
            <a:noFill/>
            <a:miter lim="800000"/>
            <a:headEnd/>
            <a:tailEnd/>
          </a:ln>
        </p:spPr>
        <p:txBody>
          <a:bodyPr/>
          <a:lstStyle/>
          <a:p>
            <a:pPr marL="273050" indent="-273050" algn="just" rtl="0">
              <a:spcBef>
                <a:spcPct val="20000"/>
              </a:spcBef>
              <a:buClr>
                <a:srgbClr val="0BD0D9"/>
              </a:buClr>
              <a:buSzPct val="95000"/>
              <a:buFont typeface="Wingdings 2" pitchFamily="18" charset="2"/>
              <a:buChar char=""/>
            </a:pPr>
            <a:r>
              <a:rPr lang="en-US" sz="2400" b="1">
                <a:latin typeface="Constantia" pitchFamily="18" charset="0"/>
              </a:rPr>
              <a:t>The purpose of the AATA is to bring together the African aviation training organizations on the continental level to address the issues  of common interest on the objectives of reaching  the standardization and  harmonization and common level of accreditation of aviation training in Africa.</a:t>
            </a:r>
          </a:p>
        </p:txBody>
      </p:sp>
      <p:sp>
        <p:nvSpPr>
          <p:cNvPr id="20485" name="Text Box 6"/>
          <p:cNvSpPr txBox="1">
            <a:spLocks noChangeArrowheads="1"/>
          </p:cNvSpPr>
          <p:nvPr/>
        </p:nvSpPr>
        <p:spPr bwMode="auto">
          <a:xfrm>
            <a:off x="457200" y="3581400"/>
            <a:ext cx="4038600" cy="579438"/>
          </a:xfrm>
          <a:prstGeom prst="rect">
            <a:avLst/>
          </a:prstGeom>
          <a:noFill/>
          <a:ln w="9525">
            <a:noFill/>
            <a:miter lim="800000"/>
            <a:headEnd/>
            <a:tailEnd/>
          </a:ln>
        </p:spPr>
        <p:txBody>
          <a:bodyPr>
            <a:spAutoFit/>
          </a:bodyPr>
          <a:lstStyle/>
          <a:p>
            <a:pPr algn="l">
              <a:spcBef>
                <a:spcPct val="50000"/>
              </a:spcBef>
            </a:pPr>
            <a:r>
              <a:rPr lang="en-US" sz="3200" b="1">
                <a:solidFill>
                  <a:srgbClr val="FF3300"/>
                </a:solidFill>
              </a:rPr>
              <a:t>The Main Purpose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8" descr="C:\Users\cap.shaheen\Desktop\New Folder\continents_map_sm.jpg"/>
          <p:cNvPicPr>
            <a:picLocks noChangeAspect="1" noChangeArrowheads="1"/>
          </p:cNvPicPr>
          <p:nvPr/>
        </p:nvPicPr>
        <p:blipFill>
          <a:blip r:embed="rId2"/>
          <a:srcRect/>
          <a:stretch>
            <a:fillRect/>
          </a:stretch>
        </p:blipFill>
        <p:spPr bwMode="auto">
          <a:xfrm>
            <a:off x="533400" y="685800"/>
            <a:ext cx="8229600" cy="5562600"/>
          </a:xfrm>
          <a:prstGeom prst="rect">
            <a:avLst/>
          </a:prstGeom>
          <a:noFill/>
          <a:ln w="9525">
            <a:noFill/>
            <a:miter lim="800000"/>
            <a:headEnd/>
            <a:tailEnd/>
          </a:ln>
        </p:spPr>
      </p:pic>
      <p:grpSp>
        <p:nvGrpSpPr>
          <p:cNvPr id="21506" name="Group 3"/>
          <p:cNvGrpSpPr>
            <a:grpSpLocks/>
          </p:cNvGrpSpPr>
          <p:nvPr/>
        </p:nvGrpSpPr>
        <p:grpSpPr bwMode="auto">
          <a:xfrm>
            <a:off x="3857625" y="2438400"/>
            <a:ext cx="1781175" cy="2286000"/>
            <a:chOff x="4449" y="12351"/>
            <a:chExt cx="2391" cy="2852"/>
          </a:xfrm>
        </p:grpSpPr>
        <p:cxnSp>
          <p:nvCxnSpPr>
            <p:cNvPr id="21508" name="AutoShape 4"/>
            <p:cNvCxnSpPr>
              <a:cxnSpLocks noChangeShapeType="1"/>
            </p:cNvCxnSpPr>
            <p:nvPr/>
          </p:nvCxnSpPr>
          <p:spPr bwMode="auto">
            <a:xfrm>
              <a:off x="4694" y="12794"/>
              <a:ext cx="0" cy="2409"/>
            </a:xfrm>
            <a:prstGeom prst="straightConnector1">
              <a:avLst/>
            </a:prstGeom>
            <a:noFill/>
            <a:ln w="28575">
              <a:solidFill>
                <a:srgbClr val="FFCC00"/>
              </a:solidFill>
              <a:round/>
              <a:headEnd/>
              <a:tailEnd/>
            </a:ln>
          </p:spPr>
        </p:cxnSp>
        <p:cxnSp>
          <p:nvCxnSpPr>
            <p:cNvPr id="21509" name="AutoShape 5"/>
            <p:cNvCxnSpPr>
              <a:cxnSpLocks noChangeShapeType="1"/>
            </p:cNvCxnSpPr>
            <p:nvPr/>
          </p:nvCxnSpPr>
          <p:spPr bwMode="auto">
            <a:xfrm>
              <a:off x="6480" y="12808"/>
              <a:ext cx="0" cy="2381"/>
            </a:xfrm>
            <a:prstGeom prst="straightConnector1">
              <a:avLst/>
            </a:prstGeom>
            <a:noFill/>
            <a:ln w="28575">
              <a:solidFill>
                <a:srgbClr val="FFCC00"/>
              </a:solidFill>
              <a:round/>
              <a:headEnd/>
              <a:tailEnd/>
            </a:ln>
          </p:spPr>
        </p:cxnSp>
        <p:cxnSp>
          <p:nvCxnSpPr>
            <p:cNvPr id="21510" name="AutoShape 6"/>
            <p:cNvCxnSpPr>
              <a:cxnSpLocks noChangeShapeType="1"/>
            </p:cNvCxnSpPr>
            <p:nvPr/>
          </p:nvCxnSpPr>
          <p:spPr bwMode="auto">
            <a:xfrm>
              <a:off x="4694" y="15175"/>
              <a:ext cx="1800" cy="0"/>
            </a:xfrm>
            <a:prstGeom prst="straightConnector1">
              <a:avLst/>
            </a:prstGeom>
            <a:noFill/>
            <a:ln w="28575">
              <a:solidFill>
                <a:srgbClr val="FFCC00"/>
              </a:solidFill>
              <a:round/>
              <a:headEnd/>
              <a:tailEnd/>
            </a:ln>
          </p:spPr>
        </p:cxnSp>
        <p:cxnSp>
          <p:nvCxnSpPr>
            <p:cNvPr id="21511" name="AutoShape 7"/>
            <p:cNvCxnSpPr>
              <a:cxnSpLocks noChangeShapeType="1"/>
            </p:cNvCxnSpPr>
            <p:nvPr/>
          </p:nvCxnSpPr>
          <p:spPr bwMode="auto">
            <a:xfrm flipV="1">
              <a:off x="6494" y="13708"/>
              <a:ext cx="346" cy="14"/>
            </a:xfrm>
            <a:prstGeom prst="straightConnector1">
              <a:avLst/>
            </a:prstGeom>
            <a:noFill/>
            <a:ln w="28575">
              <a:solidFill>
                <a:srgbClr val="FFCC00"/>
              </a:solidFill>
              <a:round/>
              <a:headEnd/>
              <a:tailEnd/>
            </a:ln>
          </p:spPr>
        </p:cxnSp>
        <p:cxnSp>
          <p:nvCxnSpPr>
            <p:cNvPr id="21512" name="AutoShape 8"/>
            <p:cNvCxnSpPr>
              <a:cxnSpLocks noChangeShapeType="1"/>
            </p:cNvCxnSpPr>
            <p:nvPr/>
          </p:nvCxnSpPr>
          <p:spPr bwMode="auto">
            <a:xfrm>
              <a:off x="6826" y="13694"/>
              <a:ext cx="0" cy="1232"/>
            </a:xfrm>
            <a:prstGeom prst="straightConnector1">
              <a:avLst/>
            </a:prstGeom>
            <a:noFill/>
            <a:ln w="28575">
              <a:solidFill>
                <a:srgbClr val="FFCC00"/>
              </a:solidFill>
              <a:round/>
              <a:headEnd/>
              <a:tailEnd/>
            </a:ln>
          </p:spPr>
        </p:cxnSp>
        <p:cxnSp>
          <p:nvCxnSpPr>
            <p:cNvPr id="21513" name="AutoShape 9"/>
            <p:cNvCxnSpPr>
              <a:cxnSpLocks noChangeShapeType="1"/>
            </p:cNvCxnSpPr>
            <p:nvPr/>
          </p:nvCxnSpPr>
          <p:spPr bwMode="auto">
            <a:xfrm flipH="1">
              <a:off x="6494" y="14898"/>
              <a:ext cx="332" cy="0"/>
            </a:xfrm>
            <a:prstGeom prst="straightConnector1">
              <a:avLst/>
            </a:prstGeom>
            <a:noFill/>
            <a:ln w="28575">
              <a:solidFill>
                <a:srgbClr val="FFCC00"/>
              </a:solidFill>
              <a:round/>
              <a:headEnd/>
              <a:tailEnd/>
            </a:ln>
          </p:spPr>
        </p:cxnSp>
        <p:sp>
          <p:nvSpPr>
            <p:cNvPr id="21514" name="Text Box 10"/>
            <p:cNvSpPr txBox="1">
              <a:spLocks noChangeArrowheads="1"/>
            </p:cNvSpPr>
            <p:nvPr/>
          </p:nvSpPr>
          <p:spPr bwMode="auto">
            <a:xfrm>
              <a:off x="4449" y="12351"/>
              <a:ext cx="2294" cy="499"/>
            </a:xfrm>
            <a:prstGeom prst="rect">
              <a:avLst/>
            </a:prstGeom>
            <a:solidFill>
              <a:srgbClr val="FFCC00"/>
            </a:solidFill>
            <a:ln w="9525">
              <a:solidFill>
                <a:srgbClr val="FFCC00"/>
              </a:solidFill>
              <a:miter lim="800000"/>
              <a:headEnd/>
              <a:tailEnd/>
            </a:ln>
          </p:spPr>
          <p:txBody>
            <a:bodyPr/>
            <a:lstStyle/>
            <a:p>
              <a:pPr algn="ctr" rtl="0">
                <a:spcAft>
                  <a:spcPts val="1000"/>
                </a:spcAft>
              </a:pPr>
              <a:r>
                <a:rPr lang="en-US" sz="1600" b="1">
                  <a:latin typeface="Calibri" pitchFamily="34" charset="0"/>
                </a:rPr>
                <a:t>AATO</a:t>
              </a:r>
              <a:endParaRPr lang="en-US"/>
            </a:p>
          </p:txBody>
        </p:sp>
      </p:grpSp>
      <p:sp>
        <p:nvSpPr>
          <p:cNvPr id="21507" name="Slide Number Placeholder 10"/>
          <p:cNvSpPr>
            <a:spLocks noGrp="1"/>
          </p:cNvSpPr>
          <p:nvPr>
            <p:ph type="sldNum" sz="quarter" idx="12"/>
          </p:nvPr>
        </p:nvSpPr>
        <p:spPr bwMode="auto">
          <a:noFill/>
          <a:ln>
            <a:miter lim="800000"/>
            <a:headEnd/>
            <a:tailEnd/>
          </a:ln>
        </p:spPr>
        <p:txBody>
          <a:bodyPr/>
          <a:lstStyle/>
          <a:p>
            <a:fld id="{9490491C-987B-403C-A2F0-22CB343B9BAA}" type="slidenum">
              <a:rPr lang="ar-SA"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p.shaheen\Desktop\FORMING ORGANIZATIONS\20071224221942!Africa_map.jpg"/>
          <p:cNvPicPr>
            <a:picLocks noChangeArrowheads="1"/>
          </p:cNvPicPr>
          <p:nvPr/>
        </p:nvPicPr>
        <p:blipFill>
          <a:blip r:embed="rId2">
            <a:lum bright="52000" contrast="27000"/>
          </a:blip>
          <a:srcRect/>
          <a:stretch>
            <a:fillRect/>
          </a:stretch>
        </p:blipFill>
        <p:spPr bwMode="auto">
          <a:xfrm rot="477130">
            <a:off x="1355006" y="1072197"/>
            <a:ext cx="9395590" cy="49191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perspectiveContrastingRightFacing"/>
            <a:lightRig rig="twoPt" dir="t">
              <a:rot lat="0" lon="0" rev="7200000"/>
            </a:lightRig>
          </a:scene3d>
          <a:sp3d contourW="12700">
            <a:bevelT w="25400" h="19050"/>
            <a:contourClr>
              <a:srgbClr val="969696"/>
            </a:contourClr>
          </a:sp3d>
        </p:spPr>
      </p:pic>
      <p:sp>
        <p:nvSpPr>
          <p:cNvPr id="22530" name="Slide Number Placeholder 3"/>
          <p:cNvSpPr>
            <a:spLocks noGrp="1"/>
          </p:cNvSpPr>
          <p:nvPr>
            <p:ph type="sldNum" sz="quarter" idx="12"/>
          </p:nvPr>
        </p:nvSpPr>
        <p:spPr bwMode="auto">
          <a:noFill/>
          <a:ln>
            <a:miter lim="800000"/>
            <a:headEnd/>
            <a:tailEnd/>
          </a:ln>
        </p:spPr>
        <p:txBody>
          <a:bodyPr/>
          <a:lstStyle/>
          <a:p>
            <a:fld id="{C5E522A8-6B40-40BE-A97A-D3F527D49FD5}" type="slidenum">
              <a:rPr lang="ar-SA" smtClean="0"/>
              <a:pPr/>
              <a:t>8</a:t>
            </a:fld>
            <a:endParaRPr lang="en-US" smtClean="0"/>
          </a:p>
        </p:txBody>
      </p:sp>
      <p:sp>
        <p:nvSpPr>
          <p:cNvPr id="22531" name="Text Box 5"/>
          <p:cNvSpPr txBox="1">
            <a:spLocks noChangeArrowheads="1"/>
          </p:cNvSpPr>
          <p:nvPr/>
        </p:nvSpPr>
        <p:spPr bwMode="auto">
          <a:xfrm>
            <a:off x="1447800" y="1752600"/>
            <a:ext cx="7086600" cy="3990975"/>
          </a:xfrm>
          <a:prstGeom prst="rect">
            <a:avLst/>
          </a:prstGeom>
          <a:noFill/>
          <a:ln w="9525">
            <a:noFill/>
            <a:miter lim="800000"/>
            <a:headEnd/>
            <a:tailEnd/>
          </a:ln>
        </p:spPr>
        <p:txBody>
          <a:bodyPr>
            <a:spAutoFit/>
          </a:bodyPr>
          <a:lstStyle/>
          <a:p>
            <a:pPr algn="just" rtl="0">
              <a:spcBef>
                <a:spcPct val="50000"/>
              </a:spcBef>
            </a:pPr>
            <a:r>
              <a:rPr lang="en-US" sz="3200">
                <a:solidFill>
                  <a:srgbClr val="000099"/>
                </a:solidFill>
              </a:rPr>
              <a:t>The structure of AATO has been developed within a methodology that enables all aviation training academies schools and centres to reach the level of standardization leading to  harmonization among the aviation training organization all over the continent</a:t>
            </a:r>
            <a:r>
              <a:rPr lang="en-US">
                <a:solidFill>
                  <a:srgbClr val="000099"/>
                </a:solidFill>
              </a:rPr>
              <a:t>     </a:t>
            </a:r>
          </a:p>
        </p:txBody>
      </p:sp>
      <p:sp>
        <p:nvSpPr>
          <p:cNvPr id="22532" name="Text Box 6"/>
          <p:cNvSpPr txBox="1">
            <a:spLocks noChangeArrowheads="1"/>
          </p:cNvSpPr>
          <p:nvPr/>
        </p:nvSpPr>
        <p:spPr bwMode="auto">
          <a:xfrm>
            <a:off x="1066800" y="1066800"/>
            <a:ext cx="7696200" cy="579438"/>
          </a:xfrm>
          <a:prstGeom prst="rect">
            <a:avLst/>
          </a:prstGeom>
          <a:noFill/>
          <a:ln w="9525">
            <a:noFill/>
            <a:miter lim="800000"/>
            <a:headEnd/>
            <a:tailEnd/>
          </a:ln>
        </p:spPr>
        <p:txBody>
          <a:bodyPr>
            <a:spAutoFit/>
          </a:bodyPr>
          <a:lstStyle/>
          <a:p>
            <a:pPr>
              <a:spcBef>
                <a:spcPct val="50000"/>
              </a:spcBef>
            </a:pPr>
            <a:r>
              <a:rPr lang="en-US" sz="3200" b="1">
                <a:solidFill>
                  <a:srgbClr val="FF3300"/>
                </a:solidFill>
              </a:rPr>
              <a:t>AATO STRUCTURE METHODOLOGY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aato\FINAL-SARA-AFRIC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4" name="Slide Number Placeholder 2"/>
          <p:cNvSpPr>
            <a:spLocks noGrp="1"/>
          </p:cNvSpPr>
          <p:nvPr>
            <p:ph type="sldNum" sz="quarter" idx="12"/>
          </p:nvPr>
        </p:nvSpPr>
        <p:spPr bwMode="auto">
          <a:noFill/>
          <a:ln>
            <a:miter lim="800000"/>
            <a:headEnd/>
            <a:tailEnd/>
          </a:ln>
        </p:spPr>
        <p:txBody>
          <a:bodyPr/>
          <a:lstStyle/>
          <a:p>
            <a:fld id="{EC5A5D73-6EA8-469B-8C01-2865B02DE582}" type="slidenum">
              <a:rPr lang="ar-SA" smtClean="0"/>
              <a:pPr/>
              <a:t>9</a:t>
            </a:fld>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A5655E208A2F42852AC259873231A0" ma:contentTypeVersion="1" ma:contentTypeDescription="Create a new document." ma:contentTypeScope="" ma:versionID="2d1f3d2adcf6fd2b4251e9f4f4a9550a">
  <xsd:schema xmlns:xsd="http://www.w3.org/2001/XMLSchema" xmlns:xs="http://www.w3.org/2001/XMLSchema" xmlns:p="http://schemas.microsoft.com/office/2006/metadata/properties" xmlns:ns1="http://schemas.microsoft.com/sharepoint/v3" targetNamespace="http://schemas.microsoft.com/office/2006/metadata/properties" ma:root="true" ma:fieldsID="66d73241b9a7a75cb1c2e518df43f7a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C93AADF-C3DD-48DB-8956-7F11D60F8485}"/>
</file>

<file path=customXml/itemProps2.xml><?xml version="1.0" encoding="utf-8"?>
<ds:datastoreItem xmlns:ds="http://schemas.openxmlformats.org/officeDocument/2006/customXml" ds:itemID="{2278AA8D-F512-46F5-8199-772F0C764471}"/>
</file>

<file path=customXml/itemProps3.xml><?xml version="1.0" encoding="utf-8"?>
<ds:datastoreItem xmlns:ds="http://schemas.openxmlformats.org/officeDocument/2006/customXml" ds:itemID="{49D4E12B-67F4-433B-8034-8E73C3E4444B}"/>
</file>

<file path=docProps/app.xml><?xml version="1.0" encoding="utf-8"?>
<Properties xmlns="http://schemas.openxmlformats.org/officeDocument/2006/extended-properties" xmlns:vt="http://schemas.openxmlformats.org/officeDocument/2006/docPropsVTypes">
  <Template>Flow</Template>
  <TotalTime>3127</TotalTime>
  <Words>1315</Words>
  <Application>Microsoft Office PowerPoint</Application>
  <PresentationFormat>On-screen Show (4:3)</PresentationFormat>
  <Paragraphs>115</Paragraphs>
  <Slides>23</Slides>
  <Notes>1</Notes>
  <HiddenSlides>0</HiddenSlides>
  <MMClips>0</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23</vt:i4>
      </vt:variant>
    </vt:vector>
  </HeadingPairs>
  <TitlesOfParts>
    <vt:vector size="34" baseType="lpstr">
      <vt:lpstr>Arial</vt:lpstr>
      <vt:lpstr>Calibri</vt:lpstr>
      <vt:lpstr>Constantia</vt:lpstr>
      <vt:lpstr>Wingdings 2</vt:lpstr>
      <vt:lpstr>Arial Black</vt:lpstr>
      <vt:lpstr>Bookman Old Style</vt:lpstr>
      <vt:lpstr>Times New Roman</vt:lpstr>
      <vt:lpstr>Wingdings</vt:lpstr>
      <vt:lpstr>Flow</vt:lpstr>
      <vt:lpstr>Flow</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Cpt.Negm</dc:creator>
  <cp:lastModifiedBy>User</cp:lastModifiedBy>
  <cp:revision>514</cp:revision>
  <dcterms:created xsi:type="dcterms:W3CDTF">2006-08-16T00:00:00Z</dcterms:created>
  <dcterms:modified xsi:type="dcterms:W3CDTF">2011-07-29T08:56:08Z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0x01010054A5655E208A2F42852AC259873231A0</vt:lpwstr>
  </property>
  <property fmtid="{D5CDD505-2E9C-101B-9397-08002B2CF9AE}" pid="3" name="Order">
    <vt:r8>65100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